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57" r:id="rId5"/>
    <p:sldId id="258" r:id="rId6"/>
    <p:sldId id="259" r:id="rId7"/>
    <p:sldId id="260" r:id="rId8"/>
    <p:sldId id="261" r:id="rId9"/>
    <p:sldId id="262" r:id="rId10"/>
    <p:sldId id="276" r:id="rId11"/>
    <p:sldId id="263" r:id="rId12"/>
    <p:sldId id="265" r:id="rId13"/>
    <p:sldId id="267" r:id="rId14"/>
    <p:sldId id="268" r:id="rId15"/>
    <p:sldId id="269" r:id="rId16"/>
    <p:sldId id="270" r:id="rId17"/>
    <p:sldId id="280" r:id="rId18"/>
    <p:sldId id="281" r:id="rId19"/>
    <p:sldId id="282" r:id="rId20"/>
    <p:sldId id="283" r:id="rId21"/>
    <p:sldId id="284" r:id="rId22"/>
    <p:sldId id="273" r:id="rId23"/>
    <p:sldId id="271" r:id="rId24"/>
    <p:sldId id="26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A19F17-541B-4E9E-A2E4-4220D8778D99}" type="datetimeFigureOut">
              <a:rPr lang="en-US" smtClean="0"/>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1F752D2-C8CA-465C-BE0C-DCFD068DBB54}"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A19F17-541B-4E9E-A2E4-4220D8778D99}"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A19F17-541B-4E9E-A2E4-4220D8778D99}"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A19F17-541B-4E9E-A2E4-4220D8778D99}"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8A19F17-541B-4E9E-A2E4-4220D8778D99}"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752D2-C8CA-465C-BE0C-DCFD068DBB54}"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A19F17-541B-4E9E-A2E4-4220D8778D99}"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A19F17-541B-4E9E-A2E4-4220D8778D99}"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A19F17-541B-4E9E-A2E4-4220D8778D99}"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19F17-541B-4E9E-A2E4-4220D8778D99}"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A19F17-541B-4E9E-A2E4-4220D8778D99}"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752D2-C8CA-465C-BE0C-DCFD068DBB5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E8A19F17-541B-4E9E-A2E4-4220D8778D99}"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1F752D2-C8CA-465C-BE0C-DCFD068DBB54}" type="slidenum">
              <a:rPr lang="en-IN" smtClean="0"/>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8A19F17-541B-4E9E-A2E4-4220D8778D99}" type="datetimeFigureOut">
              <a:rPr lang="en-US" smtClean="0"/>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F752D2-C8CA-465C-BE0C-DCFD068DBB54}" type="slidenum">
              <a:rPr lang="en-IN" smtClean="0"/>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552575" y="1064895"/>
            <a:ext cx="5690870" cy="860425"/>
          </a:xfrm>
          <a:prstGeom prst="rect">
            <a:avLst/>
          </a:prstGeom>
          <a:noFill/>
          <a:ln w="9525">
            <a:noFill/>
          </a:ln>
        </p:spPr>
        <p:txBody>
          <a:bodyPr wrap="square">
            <a:spAutoFit/>
          </a:bodyPr>
          <a:p>
            <a:pPr indent="0" algn="ctr"/>
            <a:r>
              <a:rPr lang="en-US" sz="2500" b="1">
                <a:latin typeface="Times New Roman" panose="02020603050405020304" pitchFamily="18" charset="0"/>
              </a:rPr>
              <a:t>MINI PROJECT – II </a:t>
            </a:r>
            <a:endParaRPr lang="en-US" sz="2500" b="1">
              <a:latin typeface="Times New Roman" panose="02020603050405020304" pitchFamily="18" charset="0"/>
            </a:endParaRPr>
          </a:p>
          <a:p>
            <a:pPr indent="0" algn="ctr"/>
            <a:r>
              <a:rPr lang="en-US" sz="2500" b="1">
                <a:latin typeface="Times New Roman" panose="02020603050405020304" pitchFamily="18" charset="0"/>
              </a:rPr>
              <a:t>2019</a:t>
            </a:r>
            <a:endParaRPr lang="en-US" sz="2500"/>
          </a:p>
        </p:txBody>
      </p:sp>
      <p:sp>
        <p:nvSpPr>
          <p:cNvPr id="2" name="Text Box 1"/>
          <p:cNvSpPr txBox="1"/>
          <p:nvPr/>
        </p:nvSpPr>
        <p:spPr>
          <a:xfrm>
            <a:off x="665480" y="2292350"/>
            <a:ext cx="8146415" cy="629920"/>
          </a:xfrm>
          <a:prstGeom prst="rect">
            <a:avLst/>
          </a:prstGeom>
          <a:noFill/>
          <a:ln w="9525">
            <a:noFill/>
          </a:ln>
        </p:spPr>
        <p:txBody>
          <a:bodyPr wrap="square">
            <a:spAutoFit/>
          </a:bodyPr>
          <a:p>
            <a:pPr marL="944880" indent="-944880" algn="ctr"/>
            <a:r>
              <a:rPr lang="en-US" sz="3500" b="1">
                <a:solidFill>
                  <a:schemeClr val="bg2">
                    <a:lumMod val="20000"/>
                    <a:lumOff val="80000"/>
                  </a:schemeClr>
                </a:solidFill>
                <a:latin typeface="Times New Roman" panose="02020603050405020304" pitchFamily="18" charset="0"/>
              </a:rPr>
              <a:t>Design and implementation of Android </a:t>
            </a:r>
            <a:endParaRPr lang="en-US" sz="3500" b="1">
              <a:solidFill>
                <a:schemeClr val="bg2">
                  <a:lumMod val="20000"/>
                  <a:lumOff val="80000"/>
                </a:schemeClr>
              </a:solidFill>
              <a:latin typeface="Times New Roman" panose="02020603050405020304" pitchFamily="18" charset="0"/>
            </a:endParaRPr>
          </a:p>
        </p:txBody>
      </p:sp>
      <p:pic>
        <p:nvPicPr>
          <p:cNvPr id="3" name="image1.jpeg"/>
          <p:cNvPicPr>
            <a:picLocks noChangeAspect="1"/>
          </p:cNvPicPr>
          <p:nvPr/>
        </p:nvPicPr>
        <p:blipFill>
          <a:blip r:embed="rId1" cstate="print"/>
          <a:stretch>
            <a:fillRect/>
          </a:stretch>
        </p:blipFill>
        <p:spPr>
          <a:xfrm>
            <a:off x="3301365" y="3847465"/>
            <a:ext cx="2540635" cy="2440305"/>
          </a:xfrm>
          <a:prstGeom prst="rect">
            <a:avLst/>
          </a:prstGeom>
        </p:spPr>
      </p:pic>
      <p:sp>
        <p:nvSpPr>
          <p:cNvPr id="5" name="Text Box 4"/>
          <p:cNvSpPr txBox="1"/>
          <p:nvPr/>
        </p:nvSpPr>
        <p:spPr>
          <a:xfrm>
            <a:off x="1691005" y="2922270"/>
            <a:ext cx="5552440" cy="629920"/>
          </a:xfrm>
          <a:prstGeom prst="rect">
            <a:avLst/>
          </a:prstGeom>
          <a:noFill/>
        </p:spPr>
        <p:txBody>
          <a:bodyPr wrap="square" rtlCol="0" anchor="t">
            <a:spAutoFit/>
          </a:bodyPr>
          <a:p>
            <a:pPr marL="944880" indent="-944880" algn="ctr"/>
            <a:r>
              <a:rPr lang="en-US" sz="3500" b="1">
                <a:solidFill>
                  <a:schemeClr val="bg2">
                    <a:lumMod val="20000"/>
                    <a:lumOff val="80000"/>
                  </a:schemeClr>
                </a:solidFill>
                <a:latin typeface="Times New Roman" panose="02020603050405020304" pitchFamily="18" charset="0"/>
                <a:sym typeface="+mn-ea"/>
              </a:rPr>
              <a:t>Application for easy driving</a:t>
            </a:r>
            <a:endParaRPr lang="en-US" sz="3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4600" b="1" dirty="0" smtClean="0">
                <a:latin typeface="Times New Roman" panose="02020603050405020304" pitchFamily="18" charset="0"/>
                <a:cs typeface="Times New Roman" panose="02020603050405020304" pitchFamily="18" charset="0"/>
              </a:rPr>
              <a:t>Android Architecture</a:t>
            </a:r>
            <a:endParaRPr lang="en-IN" sz="4600" dirty="0">
              <a:latin typeface="Times New Roman" panose="02020603050405020304" pitchFamily="18" charset="0"/>
              <a:cs typeface="Times New Roman" panose="02020603050405020304" pitchFamily="18" charset="0"/>
            </a:endParaRPr>
          </a:p>
        </p:txBody>
      </p:sp>
      <p:pic>
        <p:nvPicPr>
          <p:cNvPr id="11" name="Picture 10" descr="Image result for android architecture"/>
          <p:cNvPicPr>
            <a:picLocks noChangeAspect="1" noChangeArrowheads="1"/>
          </p:cNvPicPr>
          <p:nvPr/>
        </p:nvPicPr>
        <p:blipFill>
          <a:blip r:embed="rId1"/>
          <a:srcRect/>
          <a:stretch>
            <a:fillRect/>
          </a:stretch>
        </p:blipFill>
        <p:spPr bwMode="auto">
          <a:xfrm>
            <a:off x="428596" y="1643050"/>
            <a:ext cx="8143932" cy="500066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81838"/>
          </a:xfrm>
        </p:spPr>
        <p:txBody>
          <a:bodyPr>
            <a:normAutofit fontScale="90000"/>
          </a:bodyPr>
          <a:lstStyle/>
          <a:p>
            <a:r>
              <a:rPr lang="en-US" sz="4600" b="1" dirty="0" smtClean="0">
                <a:latin typeface="Times New Roman" panose="02020603050405020304" pitchFamily="18" charset="0"/>
                <a:cs typeface="Times New Roman" panose="02020603050405020304" pitchFamily="18" charset="0"/>
              </a:rPr>
              <a:t>Android Application Components</a:t>
            </a:r>
            <a:endParaRPr lang="en-IN"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71678"/>
            <a:ext cx="8686800" cy="4252922"/>
          </a:xfrm>
        </p:spPr>
        <p:txBody>
          <a:bodyPr/>
          <a:lstStyle/>
          <a:p>
            <a:pPr marL="907415" lvl="1" indent="-514350" algn="just">
              <a:buClr>
                <a:schemeClr val="tx2">
                  <a:lumMod val="60000"/>
                  <a:lumOff val="40000"/>
                </a:schemeClr>
              </a:buClr>
              <a:buFont typeface="Wingdings" panose="05000000000000000000" pitchFamily="2" charset="2"/>
              <a:buChar char="Ø"/>
            </a:pPr>
            <a:r>
              <a:rPr lang="en-US" sz="2700" b="1" dirty="0" smtClean="0">
                <a:latin typeface="Times New Roman" panose="02020603050405020304" pitchFamily="18" charset="0"/>
                <a:cs typeface="Times New Roman" panose="02020603050405020304" pitchFamily="18" charset="0"/>
              </a:rPr>
              <a:t>Activities - </a:t>
            </a:r>
            <a:r>
              <a:rPr lang="en-US" dirty="0" smtClean="0">
                <a:latin typeface="Times New Roman" panose="02020603050405020304" pitchFamily="18" charset="0"/>
                <a:cs typeface="Times New Roman" panose="02020603050405020304" pitchFamily="18" charset="0"/>
              </a:rPr>
              <a:t>visual user interface focused on a single thing a user  can do</a:t>
            </a:r>
            <a:endParaRPr lang="en-IN" dirty="0" smtClean="0">
              <a:latin typeface="Times New Roman" panose="02020603050405020304" pitchFamily="18" charset="0"/>
              <a:cs typeface="Times New Roman" panose="02020603050405020304" pitchFamily="18" charset="0"/>
            </a:endParaRPr>
          </a:p>
          <a:p>
            <a:pPr marL="907415" lvl="1" indent="-514350" algn="just">
              <a:buClr>
                <a:schemeClr val="tx2">
                  <a:lumMod val="60000"/>
                  <a:lumOff val="40000"/>
                </a:schemeClr>
              </a:buClr>
              <a:buFont typeface="Wingdings" panose="05000000000000000000" pitchFamily="2" charset="2"/>
              <a:buChar char="Ø"/>
            </a:pPr>
            <a:r>
              <a:rPr lang="en-US" sz="2700" b="1" dirty="0" smtClean="0">
                <a:latin typeface="Times New Roman" panose="02020603050405020304" pitchFamily="18" charset="0"/>
                <a:cs typeface="Times New Roman" panose="02020603050405020304" pitchFamily="18" charset="0"/>
              </a:rPr>
              <a:t>Services - </a:t>
            </a:r>
            <a:r>
              <a:rPr lang="en-US" dirty="0" smtClean="0">
                <a:latin typeface="Times New Roman" panose="02020603050405020304" pitchFamily="18" charset="0"/>
                <a:cs typeface="Times New Roman" panose="02020603050405020304" pitchFamily="18" charset="0"/>
              </a:rPr>
              <a:t> no visual interface–they run in the background</a:t>
            </a:r>
            <a:endParaRPr lang="en-IN" dirty="0" smtClean="0">
              <a:latin typeface="Times New Roman" panose="02020603050405020304" pitchFamily="18" charset="0"/>
              <a:cs typeface="Times New Roman" panose="02020603050405020304" pitchFamily="18" charset="0"/>
            </a:endParaRPr>
          </a:p>
          <a:p>
            <a:pPr marL="907415" lvl="1" indent="-514350" algn="just">
              <a:buClr>
                <a:schemeClr val="tx2">
                  <a:lumMod val="60000"/>
                  <a:lumOff val="40000"/>
                </a:schemeClr>
              </a:buClr>
              <a:buFont typeface="Wingdings" panose="05000000000000000000" pitchFamily="2" charset="2"/>
              <a:buChar char="Ø"/>
            </a:pPr>
            <a:r>
              <a:rPr lang="en-US" sz="2700" b="1" dirty="0" smtClean="0">
                <a:latin typeface="Times New Roman" panose="02020603050405020304" pitchFamily="18" charset="0"/>
                <a:cs typeface="Times New Roman" panose="02020603050405020304" pitchFamily="18" charset="0"/>
              </a:rPr>
              <a:t>Broadcast Receivers - </a:t>
            </a:r>
            <a:r>
              <a:rPr lang="en-US" dirty="0" smtClean="0">
                <a:latin typeface="Times New Roman" panose="02020603050405020304" pitchFamily="18" charset="0"/>
                <a:cs typeface="Times New Roman" panose="02020603050405020304" pitchFamily="18" charset="0"/>
              </a:rPr>
              <a:t>receive and react to broadcast announcements.</a:t>
            </a:r>
            <a:endParaRPr lang="en-IN" dirty="0" smtClean="0">
              <a:latin typeface="Times New Roman" panose="02020603050405020304" pitchFamily="18" charset="0"/>
              <a:cs typeface="Times New Roman" panose="02020603050405020304" pitchFamily="18" charset="0"/>
            </a:endParaRPr>
          </a:p>
          <a:p>
            <a:pPr marL="907415" lvl="1" indent="-514350" algn="just">
              <a:buClr>
                <a:schemeClr val="tx2">
                  <a:lumMod val="60000"/>
                  <a:lumOff val="40000"/>
                </a:schemeClr>
              </a:buClr>
              <a:buFont typeface="Wingdings" panose="05000000000000000000" pitchFamily="2" charset="2"/>
              <a:buChar char="Ø"/>
            </a:pPr>
            <a:r>
              <a:rPr lang="en-US" sz="2700" b="1" dirty="0" smtClean="0">
                <a:latin typeface="Times New Roman" panose="02020603050405020304" pitchFamily="18" charset="0"/>
                <a:cs typeface="Times New Roman" panose="02020603050405020304" pitchFamily="18" charset="0"/>
              </a:rPr>
              <a:t>Content Providers - </a:t>
            </a:r>
            <a:r>
              <a:rPr lang="en-US" dirty="0" smtClean="0">
                <a:latin typeface="Times New Roman" panose="02020603050405020304" pitchFamily="18" charset="0"/>
                <a:cs typeface="Times New Roman" panose="02020603050405020304" pitchFamily="18" charset="0"/>
              </a:rPr>
              <a:t>allow data exchange between</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applications.</a:t>
            </a:r>
            <a:endParaRPr lang="en-IN"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956945"/>
          </a:xfrm>
        </p:spPr>
        <p:txBody>
          <a:bodyPr>
            <a:normAutofit/>
          </a:bodyPr>
          <a:lstStyle/>
          <a:p>
            <a:r>
              <a:rPr lang="en-IN" sz="4600" b="1" dirty="0" smtClean="0">
                <a:latin typeface="Times New Roman" panose="02020603050405020304" pitchFamily="18" charset="0"/>
                <a:cs typeface="Times New Roman" panose="02020603050405020304" pitchFamily="18" charset="0"/>
              </a:rPr>
              <a:t>System Features</a:t>
            </a:r>
            <a:endParaRPr lang="en-IN"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222" y="1928802"/>
            <a:ext cx="9115460" cy="4714908"/>
          </a:xfrm>
        </p:spPr>
        <p:txBody>
          <a:bodyPr>
            <a:normAutofit fontScale="92500" lnSpcReduction="10000"/>
          </a:bodyPr>
          <a:lstStyle/>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Traffic Police Login :- </a:t>
            </a:r>
            <a:r>
              <a:rPr lang="en-US" sz="2800" dirty="0" smtClean="0">
                <a:latin typeface="Times New Roman" panose="02020603050405020304" pitchFamily="18" charset="0"/>
                <a:cs typeface="Times New Roman" panose="02020603050405020304" pitchFamily="18" charset="0"/>
              </a:rPr>
              <a:t>Traffic police will login with his/her ID and password.</a:t>
            </a:r>
            <a:endParaRPr lang="en-IN" sz="2800" dirty="0" smtClean="0">
              <a:latin typeface="Times New Roman" panose="02020603050405020304" pitchFamily="18" charset="0"/>
              <a:cs typeface="Times New Roman" panose="02020603050405020304" pitchFamily="18" charset="0"/>
            </a:endParaRPr>
          </a:p>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View Vehicle and Driver Location :-</a:t>
            </a:r>
            <a:r>
              <a:rPr lang="en-US" sz="2800" dirty="0" smtClean="0">
                <a:latin typeface="Times New Roman" panose="02020603050405020304" pitchFamily="18" charset="0"/>
                <a:cs typeface="Times New Roman" panose="02020603050405020304" pitchFamily="18" charset="0"/>
              </a:rPr>
              <a:t>Admin can view vehicle and driver location.</a:t>
            </a:r>
            <a:endParaRPr lang="en-IN" sz="2800" dirty="0" smtClean="0">
              <a:latin typeface="Times New Roman" panose="02020603050405020304" pitchFamily="18" charset="0"/>
              <a:cs typeface="Times New Roman" panose="02020603050405020304" pitchFamily="18" charset="0"/>
            </a:endParaRPr>
          </a:p>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Registration :- </a:t>
            </a:r>
            <a:r>
              <a:rPr lang="en-US" sz="2800" dirty="0" smtClean="0">
                <a:latin typeface="Times New Roman" panose="02020603050405020304" pitchFamily="18" charset="0"/>
                <a:cs typeface="Times New Roman" panose="02020603050405020304" pitchFamily="18" charset="0"/>
              </a:rPr>
              <a:t>Admin will register the driver by  entering driver details.</a:t>
            </a:r>
            <a:endParaRPr lang="en-IN" sz="2800" dirty="0" smtClean="0">
              <a:latin typeface="Times New Roman" panose="02020603050405020304" pitchFamily="18" charset="0"/>
              <a:cs typeface="Times New Roman" panose="02020603050405020304" pitchFamily="18" charset="0"/>
            </a:endParaRPr>
          </a:p>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User Login :- </a:t>
            </a:r>
            <a:r>
              <a:rPr lang="en-US" sz="2800" dirty="0" smtClean="0">
                <a:latin typeface="Times New Roman" panose="02020603050405020304" pitchFamily="18" charset="0"/>
                <a:cs typeface="Times New Roman" panose="02020603050405020304" pitchFamily="18" charset="0"/>
              </a:rPr>
              <a:t>User can login with user ID and password.</a:t>
            </a:r>
            <a:endParaRPr lang="en-IN" sz="2800" dirty="0" smtClean="0">
              <a:latin typeface="Times New Roman" panose="02020603050405020304" pitchFamily="18" charset="0"/>
              <a:cs typeface="Times New Roman" panose="02020603050405020304" pitchFamily="18" charset="0"/>
            </a:endParaRPr>
          </a:p>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Service Entry :- </a:t>
            </a:r>
            <a:r>
              <a:rPr lang="en-US" sz="2800" dirty="0" smtClean="0">
                <a:latin typeface="Times New Roman" panose="02020603050405020304" pitchFamily="18" charset="0"/>
                <a:cs typeface="Times New Roman" panose="02020603050405020304" pitchFamily="18" charset="0"/>
              </a:rPr>
              <a:t>A servicing Entry for misused to maintain the servicing data for each vehicle in per month.</a:t>
            </a:r>
            <a:endParaRPr lang="en-IN" sz="2800" dirty="0" smtClean="0">
              <a:latin typeface="Times New Roman" panose="02020603050405020304" pitchFamily="18" charset="0"/>
              <a:cs typeface="Times New Roman" panose="02020603050405020304" pitchFamily="18" charset="0"/>
            </a:endParaRPr>
          </a:p>
          <a:p>
            <a:pPr lvl="2" algn="just">
              <a:buClr>
                <a:schemeClr val="bg2">
                  <a:lumMod val="50000"/>
                </a:schemeClr>
              </a:buCl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Beneficiary :- </a:t>
            </a:r>
            <a:r>
              <a:rPr lang="en-US" sz="2800" dirty="0" smtClean="0">
                <a:latin typeface="Times New Roman" panose="02020603050405020304" pitchFamily="18" charset="0"/>
                <a:cs typeface="Times New Roman" panose="02020603050405020304" pitchFamily="18" charset="0"/>
              </a:rPr>
              <a:t>Beneficiary can check his/her authority of driving vehicle.</a:t>
            </a:r>
            <a:endParaRPr lang="en-IN" sz="2800" dirty="0" smtClean="0">
              <a:latin typeface="Times New Roman" panose="02020603050405020304" pitchFamily="18" charset="0"/>
              <a:cs typeface="Times New Roman" panose="02020603050405020304" pitchFamily="18" charset="0"/>
            </a:endParaRPr>
          </a:p>
          <a:p>
            <a:pPr>
              <a:buClr>
                <a:schemeClr val="bg2">
                  <a:lumMod val="50000"/>
                </a:schemeClr>
              </a:buCl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3" name="Rectangle 1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grpSp>
        <p:nvGrpSpPr>
          <p:cNvPr id="24577" name="Group 1"/>
          <p:cNvGrpSpPr/>
          <p:nvPr/>
        </p:nvGrpSpPr>
        <p:grpSpPr bwMode="auto">
          <a:xfrm>
            <a:off x="857224" y="1571612"/>
            <a:ext cx="6858048" cy="4857784"/>
            <a:chOff x="0" y="0"/>
            <a:chExt cx="7983" cy="5792"/>
          </a:xfrm>
        </p:grpSpPr>
        <p:pic>
          <p:nvPicPr>
            <p:cNvPr id="24592" name="Picture 16"/>
            <p:cNvPicPr>
              <a:picLocks noChangeAspect="1" noChangeArrowheads="1"/>
            </p:cNvPicPr>
            <p:nvPr/>
          </p:nvPicPr>
          <p:blipFill>
            <a:blip r:embed="rId1"/>
            <a:srcRect/>
            <a:stretch>
              <a:fillRect/>
            </a:stretch>
          </p:blipFill>
          <p:spPr bwMode="auto">
            <a:xfrm>
              <a:off x="775" y="0"/>
              <a:ext cx="7207" cy="3163"/>
            </a:xfrm>
            <a:prstGeom prst="rect">
              <a:avLst/>
            </a:prstGeom>
            <a:noFill/>
          </p:spPr>
        </p:pic>
        <p:grpSp>
          <p:nvGrpSpPr>
            <p:cNvPr id="24578" name="Group 2"/>
            <p:cNvGrpSpPr/>
            <p:nvPr/>
          </p:nvGrpSpPr>
          <p:grpSpPr bwMode="auto">
            <a:xfrm>
              <a:off x="3918" y="2029"/>
              <a:ext cx="3159" cy="682"/>
              <a:chOff x="3918" y="2029"/>
              <a:chExt cx="3159" cy="682"/>
            </a:xfrm>
          </p:grpSpPr>
          <p:sp>
            <p:nvSpPr>
              <p:cNvPr id="24591" name="Freeform 15"/>
              <p:cNvSpPr/>
              <p:nvPr/>
            </p:nvSpPr>
            <p:spPr bwMode="auto">
              <a:xfrm>
                <a:off x="3918" y="2029"/>
                <a:ext cx="3159" cy="682"/>
              </a:xfrm>
              <a:custGeom>
                <a:avLst/>
                <a:gdLst/>
                <a:ahLst/>
                <a:cxnLst>
                  <a:cxn ang="0">
                    <a:pos x="1450" y="1"/>
                  </a:cxn>
                  <a:cxn ang="0">
                    <a:pos x="1200" y="10"/>
                  </a:cxn>
                  <a:cxn ang="0">
                    <a:pos x="965" y="26"/>
                  </a:cxn>
                  <a:cxn ang="0">
                    <a:pos x="748" y="51"/>
                  </a:cxn>
                  <a:cxn ang="0">
                    <a:pos x="552" y="82"/>
                  </a:cxn>
                  <a:cxn ang="0">
                    <a:pos x="381" y="118"/>
                  </a:cxn>
                  <a:cxn ang="0">
                    <a:pos x="237" y="161"/>
                  </a:cxn>
                  <a:cxn ang="0">
                    <a:pos x="81" y="232"/>
                  </a:cxn>
                  <a:cxn ang="0">
                    <a:pos x="0" y="339"/>
                  </a:cxn>
                  <a:cxn ang="0">
                    <a:pos x="46" y="421"/>
                  </a:cxn>
                  <a:cxn ang="0">
                    <a:pos x="237" y="519"/>
                  </a:cxn>
                  <a:cxn ang="0">
                    <a:pos x="381" y="562"/>
                  </a:cxn>
                  <a:cxn ang="0">
                    <a:pos x="552" y="599"/>
                  </a:cxn>
                  <a:cxn ang="0">
                    <a:pos x="748" y="630"/>
                  </a:cxn>
                  <a:cxn ang="0">
                    <a:pos x="965" y="654"/>
                  </a:cxn>
                  <a:cxn ang="0">
                    <a:pos x="1200" y="671"/>
                  </a:cxn>
                  <a:cxn ang="0">
                    <a:pos x="1450" y="680"/>
                  </a:cxn>
                  <a:cxn ang="0">
                    <a:pos x="1709" y="680"/>
                  </a:cxn>
                  <a:cxn ang="0">
                    <a:pos x="1959" y="671"/>
                  </a:cxn>
                  <a:cxn ang="0">
                    <a:pos x="2194" y="654"/>
                  </a:cxn>
                  <a:cxn ang="0">
                    <a:pos x="2411" y="630"/>
                  </a:cxn>
                  <a:cxn ang="0">
                    <a:pos x="2607" y="599"/>
                  </a:cxn>
                  <a:cxn ang="0">
                    <a:pos x="2778" y="562"/>
                  </a:cxn>
                  <a:cxn ang="0">
                    <a:pos x="2922" y="520"/>
                  </a:cxn>
                  <a:cxn ang="0">
                    <a:pos x="3078" y="448"/>
                  </a:cxn>
                  <a:cxn ang="0">
                    <a:pos x="3158" y="340"/>
                  </a:cxn>
                  <a:cxn ang="0">
                    <a:pos x="3113" y="258"/>
                  </a:cxn>
                  <a:cxn ang="0">
                    <a:pos x="2922" y="161"/>
                  </a:cxn>
                  <a:cxn ang="0">
                    <a:pos x="2778" y="119"/>
                  </a:cxn>
                  <a:cxn ang="0">
                    <a:pos x="2607" y="82"/>
                  </a:cxn>
                  <a:cxn ang="0">
                    <a:pos x="2411" y="51"/>
                  </a:cxn>
                  <a:cxn ang="0">
                    <a:pos x="2194" y="26"/>
                  </a:cxn>
                  <a:cxn ang="0">
                    <a:pos x="1959" y="10"/>
                  </a:cxn>
                  <a:cxn ang="0">
                    <a:pos x="1709" y="1"/>
                  </a:cxn>
                </a:cxnLst>
                <a:rect l="0" t="0" r="r" b="b"/>
                <a:pathLst>
                  <a:path w="3159" h="682">
                    <a:moveTo>
                      <a:pt x="1580" y="0"/>
                    </a:moveTo>
                    <a:lnTo>
                      <a:pt x="1450" y="1"/>
                    </a:lnTo>
                    <a:lnTo>
                      <a:pt x="1323" y="4"/>
                    </a:lnTo>
                    <a:lnTo>
                      <a:pt x="1200" y="10"/>
                    </a:lnTo>
                    <a:lnTo>
                      <a:pt x="1081" y="17"/>
                    </a:lnTo>
                    <a:lnTo>
                      <a:pt x="965" y="26"/>
                    </a:lnTo>
                    <a:lnTo>
                      <a:pt x="854" y="38"/>
                    </a:lnTo>
                    <a:lnTo>
                      <a:pt x="748" y="51"/>
                    </a:lnTo>
                    <a:lnTo>
                      <a:pt x="647" y="65"/>
                    </a:lnTo>
                    <a:lnTo>
                      <a:pt x="552" y="82"/>
                    </a:lnTo>
                    <a:lnTo>
                      <a:pt x="463" y="99"/>
                    </a:lnTo>
                    <a:lnTo>
                      <a:pt x="381" y="118"/>
                    </a:lnTo>
                    <a:lnTo>
                      <a:pt x="305" y="139"/>
                    </a:lnTo>
                    <a:lnTo>
                      <a:pt x="237" y="161"/>
                    </a:lnTo>
                    <a:lnTo>
                      <a:pt x="177" y="183"/>
                    </a:lnTo>
                    <a:lnTo>
                      <a:pt x="81" y="232"/>
                    </a:lnTo>
                    <a:lnTo>
                      <a:pt x="21" y="284"/>
                    </a:lnTo>
                    <a:lnTo>
                      <a:pt x="0" y="339"/>
                    </a:lnTo>
                    <a:lnTo>
                      <a:pt x="6" y="367"/>
                    </a:lnTo>
                    <a:lnTo>
                      <a:pt x="46" y="421"/>
                    </a:lnTo>
                    <a:lnTo>
                      <a:pt x="125" y="472"/>
                    </a:lnTo>
                    <a:lnTo>
                      <a:pt x="237" y="519"/>
                    </a:lnTo>
                    <a:lnTo>
                      <a:pt x="305" y="541"/>
                    </a:lnTo>
                    <a:lnTo>
                      <a:pt x="381" y="562"/>
                    </a:lnTo>
                    <a:lnTo>
                      <a:pt x="463" y="581"/>
                    </a:lnTo>
                    <a:lnTo>
                      <a:pt x="552" y="599"/>
                    </a:lnTo>
                    <a:lnTo>
                      <a:pt x="647" y="615"/>
                    </a:lnTo>
                    <a:lnTo>
                      <a:pt x="748" y="630"/>
                    </a:lnTo>
                    <a:lnTo>
                      <a:pt x="854" y="643"/>
                    </a:lnTo>
                    <a:lnTo>
                      <a:pt x="965" y="654"/>
                    </a:lnTo>
                    <a:lnTo>
                      <a:pt x="1081" y="663"/>
                    </a:lnTo>
                    <a:lnTo>
                      <a:pt x="1200" y="671"/>
                    </a:lnTo>
                    <a:lnTo>
                      <a:pt x="1324" y="676"/>
                    </a:lnTo>
                    <a:lnTo>
                      <a:pt x="1450" y="680"/>
                    </a:lnTo>
                    <a:lnTo>
                      <a:pt x="1580" y="681"/>
                    </a:lnTo>
                    <a:lnTo>
                      <a:pt x="1709" y="680"/>
                    </a:lnTo>
                    <a:lnTo>
                      <a:pt x="1836" y="676"/>
                    </a:lnTo>
                    <a:lnTo>
                      <a:pt x="1959" y="671"/>
                    </a:lnTo>
                    <a:lnTo>
                      <a:pt x="2079" y="663"/>
                    </a:lnTo>
                    <a:lnTo>
                      <a:pt x="2194" y="654"/>
                    </a:lnTo>
                    <a:lnTo>
                      <a:pt x="2305" y="643"/>
                    </a:lnTo>
                    <a:lnTo>
                      <a:pt x="2411" y="630"/>
                    </a:lnTo>
                    <a:lnTo>
                      <a:pt x="2512" y="615"/>
                    </a:lnTo>
                    <a:lnTo>
                      <a:pt x="2607" y="599"/>
                    </a:lnTo>
                    <a:lnTo>
                      <a:pt x="2696" y="581"/>
                    </a:lnTo>
                    <a:lnTo>
                      <a:pt x="2778" y="562"/>
                    </a:lnTo>
                    <a:lnTo>
                      <a:pt x="2854" y="541"/>
                    </a:lnTo>
                    <a:lnTo>
                      <a:pt x="2922" y="520"/>
                    </a:lnTo>
                    <a:lnTo>
                      <a:pt x="2982" y="497"/>
                    </a:lnTo>
                    <a:lnTo>
                      <a:pt x="3078" y="448"/>
                    </a:lnTo>
                    <a:lnTo>
                      <a:pt x="3138" y="395"/>
                    </a:lnTo>
                    <a:lnTo>
                      <a:pt x="3158" y="340"/>
                    </a:lnTo>
                    <a:lnTo>
                      <a:pt x="3153" y="312"/>
                    </a:lnTo>
                    <a:lnTo>
                      <a:pt x="3113" y="258"/>
                    </a:lnTo>
                    <a:lnTo>
                      <a:pt x="3034" y="208"/>
                    </a:lnTo>
                    <a:lnTo>
                      <a:pt x="2922" y="161"/>
                    </a:lnTo>
                    <a:lnTo>
                      <a:pt x="2854" y="139"/>
                    </a:lnTo>
                    <a:lnTo>
                      <a:pt x="2778" y="119"/>
                    </a:lnTo>
                    <a:lnTo>
                      <a:pt x="2696" y="99"/>
                    </a:lnTo>
                    <a:lnTo>
                      <a:pt x="2607" y="82"/>
                    </a:lnTo>
                    <a:lnTo>
                      <a:pt x="2512" y="65"/>
                    </a:lnTo>
                    <a:lnTo>
                      <a:pt x="2411" y="51"/>
                    </a:lnTo>
                    <a:lnTo>
                      <a:pt x="2305" y="38"/>
                    </a:lnTo>
                    <a:lnTo>
                      <a:pt x="2194" y="26"/>
                    </a:lnTo>
                    <a:lnTo>
                      <a:pt x="2079" y="17"/>
                    </a:lnTo>
                    <a:lnTo>
                      <a:pt x="1959" y="10"/>
                    </a:lnTo>
                    <a:lnTo>
                      <a:pt x="1836" y="4"/>
                    </a:lnTo>
                    <a:lnTo>
                      <a:pt x="1709" y="1"/>
                    </a:lnTo>
                    <a:lnTo>
                      <a:pt x="1580" y="0"/>
                    </a:lnTo>
                    <a:close/>
                  </a:path>
                </a:pathLst>
              </a:custGeom>
              <a:solidFill>
                <a:srgbClr val="FFFFFF"/>
              </a:solidFill>
              <a:ln w="9525">
                <a:noFill/>
                <a:round/>
              </a:ln>
            </p:spPr>
            <p:txBody>
              <a:bodyPr vert="horz" wrap="square" lIns="91440" tIns="45720" rIns="91440" bIns="45720" numCol="1" anchor="t" anchorCtr="0" compatLnSpc="1"/>
              <a:lstStyle/>
              <a:p>
                <a:endParaRPr lang="en-IN"/>
              </a:p>
            </p:txBody>
          </p:sp>
          <p:pic>
            <p:nvPicPr>
              <p:cNvPr id="24590" name="Picture 14"/>
              <p:cNvPicPr>
                <a:picLocks noChangeAspect="1" noChangeArrowheads="1"/>
              </p:cNvPicPr>
              <p:nvPr/>
            </p:nvPicPr>
            <p:blipFill>
              <a:blip r:embed="rId2"/>
              <a:srcRect/>
              <a:stretch>
                <a:fillRect/>
              </a:stretch>
            </p:blipFill>
            <p:spPr bwMode="auto">
              <a:xfrm>
                <a:off x="3909" y="2019"/>
                <a:ext cx="3178" cy="701"/>
              </a:xfrm>
              <a:prstGeom prst="rect">
                <a:avLst/>
              </a:prstGeom>
              <a:noFill/>
            </p:spPr>
          </p:pic>
          <p:pic>
            <p:nvPicPr>
              <p:cNvPr id="24589" name="Picture 13"/>
              <p:cNvPicPr>
                <a:picLocks noChangeAspect="1" noChangeArrowheads="1"/>
              </p:cNvPicPr>
              <p:nvPr/>
            </p:nvPicPr>
            <p:blipFill>
              <a:blip r:embed="rId3"/>
              <a:srcRect/>
              <a:stretch>
                <a:fillRect/>
              </a:stretch>
            </p:blipFill>
            <p:spPr bwMode="auto">
              <a:xfrm>
                <a:off x="6947" y="3804"/>
                <a:ext cx="947" cy="1583"/>
              </a:xfrm>
              <a:prstGeom prst="rect">
                <a:avLst/>
              </a:prstGeom>
              <a:noFill/>
            </p:spPr>
          </p:pic>
          <p:pic>
            <p:nvPicPr>
              <p:cNvPr id="24588" name="Picture 12"/>
              <p:cNvPicPr>
                <a:picLocks noChangeAspect="1" noChangeArrowheads="1"/>
              </p:cNvPicPr>
              <p:nvPr/>
            </p:nvPicPr>
            <p:blipFill>
              <a:blip r:embed="rId4"/>
              <a:srcRect/>
              <a:stretch>
                <a:fillRect/>
              </a:stretch>
            </p:blipFill>
            <p:spPr bwMode="auto">
              <a:xfrm>
                <a:off x="0" y="3219"/>
                <a:ext cx="7101" cy="2573"/>
              </a:xfrm>
              <a:prstGeom prst="rect">
                <a:avLst/>
              </a:prstGeom>
              <a:noFill/>
            </p:spPr>
          </p:pic>
          <p:sp>
            <p:nvSpPr>
              <p:cNvPr id="24587" name="Text Box 11"/>
              <p:cNvSpPr txBox="1">
                <a:spLocks noChangeArrowheads="1"/>
              </p:cNvSpPr>
              <p:nvPr/>
            </p:nvSpPr>
            <p:spPr bwMode="auto">
              <a:xfrm>
                <a:off x="4137" y="245"/>
                <a:ext cx="1490"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Search Vehicle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6" name="Text Box 10"/>
              <p:cNvSpPr txBox="1">
                <a:spLocks noChangeArrowheads="1"/>
              </p:cNvSpPr>
              <p:nvPr/>
            </p:nvSpPr>
            <p:spPr bwMode="auto">
              <a:xfrm>
                <a:off x="5500" y="1160"/>
                <a:ext cx="1833"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Check Beneficiary</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5" name="Text Box 9"/>
              <p:cNvSpPr txBox="1">
                <a:spLocks noChangeArrowheads="1"/>
              </p:cNvSpPr>
              <p:nvPr/>
            </p:nvSpPr>
            <p:spPr bwMode="auto">
              <a:xfrm>
                <a:off x="4586" y="2261"/>
                <a:ext cx="1832"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Verify Documents</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4" name="Text Box 8"/>
              <p:cNvSpPr txBox="1">
                <a:spLocks noChangeArrowheads="1"/>
              </p:cNvSpPr>
              <p:nvPr/>
            </p:nvSpPr>
            <p:spPr bwMode="auto">
              <a:xfrm>
                <a:off x="561" y="2619"/>
                <a:ext cx="1465" cy="28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TrafficPolice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3" name="Text Box 7"/>
              <p:cNvSpPr txBox="1">
                <a:spLocks noChangeArrowheads="1"/>
              </p:cNvSpPr>
              <p:nvPr/>
            </p:nvSpPr>
            <p:spPr bwMode="auto">
              <a:xfrm>
                <a:off x="3582" y="3473"/>
                <a:ext cx="2156"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Search Faculty Detail</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2" name="Text Box 6"/>
              <p:cNvSpPr txBox="1">
                <a:spLocks noChangeArrowheads="1"/>
              </p:cNvSpPr>
              <p:nvPr/>
            </p:nvSpPr>
            <p:spPr bwMode="auto">
              <a:xfrm>
                <a:off x="4643" y="4131"/>
                <a:ext cx="609" cy="28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1" name="Text Box 5"/>
              <p:cNvSpPr txBox="1">
                <a:spLocks noChangeArrowheads="1"/>
              </p:cNvSpPr>
              <p:nvPr/>
            </p:nvSpPr>
            <p:spPr bwMode="auto">
              <a:xfrm>
                <a:off x="897" y="4491"/>
                <a:ext cx="2290"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AddDocumentsDetail</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80" name="Text Box 4"/>
              <p:cNvSpPr txBox="1">
                <a:spLocks noChangeArrowheads="1"/>
              </p:cNvSpPr>
              <p:nvPr/>
            </p:nvSpPr>
            <p:spPr bwMode="auto">
              <a:xfrm>
                <a:off x="3047" y="5345"/>
                <a:ext cx="1633" cy="240"/>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AddBeneficiary</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4579" name="Text Box 3"/>
              <p:cNvSpPr txBox="1">
                <a:spLocks noChangeArrowheads="1"/>
              </p:cNvSpPr>
              <p:nvPr/>
            </p:nvSpPr>
            <p:spPr bwMode="auto">
              <a:xfrm>
                <a:off x="7046" y="5437"/>
                <a:ext cx="771" cy="28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Owner</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pSp>
      </p:grpSp>
      <p:sp>
        <p:nvSpPr>
          <p:cNvPr id="24" name="Title 1"/>
          <p:cNvSpPr>
            <a:spLocks noGrp="1"/>
          </p:cNvSpPr>
          <p:nvPr>
            <p:ph type="title"/>
          </p:nvPr>
        </p:nvSpPr>
        <p:spPr>
          <a:xfrm>
            <a:off x="457200" y="704088"/>
            <a:ext cx="8229600" cy="653210"/>
          </a:xfrm>
        </p:spPr>
        <p:txBody>
          <a:bodyPr>
            <a:noAutofit/>
          </a:bodyPr>
          <a:lstStyle/>
          <a:p>
            <a:r>
              <a:rPr lang="en-IN" sz="4600" b="1" dirty="0" smtClean="0">
                <a:latin typeface="Times New Roman" panose="02020603050405020304" pitchFamily="18" charset="0"/>
                <a:cs typeface="Times New Roman" panose="02020603050405020304" pitchFamily="18" charset="0"/>
              </a:rPr>
              <a:t>Use Case Diagram </a:t>
            </a:r>
            <a:endParaRPr lang="en-IN" sz="4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p:nvPr/>
        </p:nvGrpSpPr>
        <p:grpSpPr bwMode="auto">
          <a:xfrm>
            <a:off x="1286219" y="785794"/>
            <a:ext cx="6072230" cy="6072206"/>
            <a:chOff x="92" y="334"/>
            <a:chExt cx="7780" cy="9004"/>
          </a:xfrm>
        </p:grpSpPr>
        <p:pic>
          <p:nvPicPr>
            <p:cNvPr id="28675" name="Picture 3"/>
            <p:cNvPicPr>
              <a:picLocks noChangeAspect="1" noChangeArrowheads="1"/>
            </p:cNvPicPr>
            <p:nvPr/>
          </p:nvPicPr>
          <p:blipFill>
            <a:blip r:embed="rId1"/>
            <a:srcRect/>
            <a:stretch>
              <a:fillRect/>
            </a:stretch>
          </p:blipFill>
          <p:spPr bwMode="auto">
            <a:xfrm>
              <a:off x="92" y="334"/>
              <a:ext cx="7780" cy="9004"/>
            </a:xfrm>
            <a:prstGeom prst="rect">
              <a:avLst/>
            </a:prstGeom>
            <a:noFill/>
          </p:spPr>
        </p:pic>
        <p:sp>
          <p:nvSpPr>
            <p:cNvPr id="28676" name="Text Box 4"/>
            <p:cNvSpPr txBox="1">
              <a:spLocks noChangeArrowheads="1"/>
            </p:cNvSpPr>
            <p:nvPr/>
          </p:nvSpPr>
          <p:spPr bwMode="auto">
            <a:xfrm>
              <a:off x="3570" y="1620"/>
              <a:ext cx="1190" cy="322"/>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EnterUserID</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77" name="Text Box 5"/>
            <p:cNvSpPr txBox="1">
              <a:spLocks noChangeArrowheads="1"/>
            </p:cNvSpPr>
            <p:nvPr/>
          </p:nvSpPr>
          <p:spPr bwMode="auto">
            <a:xfrm>
              <a:off x="3478" y="2559"/>
              <a:ext cx="1464" cy="212"/>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EnterPassword</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78" name="Text Box 6"/>
            <p:cNvSpPr txBox="1">
              <a:spLocks noChangeArrowheads="1"/>
            </p:cNvSpPr>
            <p:nvPr/>
          </p:nvSpPr>
          <p:spPr bwMode="auto">
            <a:xfrm>
              <a:off x="183" y="3550"/>
              <a:ext cx="2380" cy="322"/>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FillTheManadatoryField</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79" name="Text Box 7"/>
            <p:cNvSpPr txBox="1">
              <a:spLocks noChangeArrowheads="1"/>
            </p:cNvSpPr>
            <p:nvPr/>
          </p:nvSpPr>
          <p:spPr bwMode="auto">
            <a:xfrm>
              <a:off x="5949" y="3550"/>
              <a:ext cx="1464" cy="322"/>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IDPaddNotValid</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80" name="Text Box 8"/>
            <p:cNvSpPr txBox="1">
              <a:spLocks noChangeArrowheads="1"/>
            </p:cNvSpPr>
            <p:nvPr/>
          </p:nvSpPr>
          <p:spPr bwMode="auto">
            <a:xfrm>
              <a:off x="3020" y="4677"/>
              <a:ext cx="2471" cy="374"/>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VerificationMandatoryField</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81" name="Text Box 9"/>
            <p:cNvSpPr txBox="1">
              <a:spLocks noChangeArrowheads="1"/>
            </p:cNvSpPr>
            <p:nvPr/>
          </p:nvSpPr>
          <p:spPr bwMode="auto">
            <a:xfrm>
              <a:off x="3204" y="6902"/>
              <a:ext cx="2288" cy="424"/>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Add/Remove Beneficiary</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8682" name="Text Box 10"/>
            <p:cNvSpPr txBox="1">
              <a:spLocks noChangeArrowheads="1"/>
            </p:cNvSpPr>
            <p:nvPr/>
          </p:nvSpPr>
          <p:spPr bwMode="auto">
            <a:xfrm>
              <a:off x="3387" y="7837"/>
              <a:ext cx="1739" cy="322"/>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79000"/>
                </a:lnSpc>
                <a:spcBef>
                  <a:spcPct val="0"/>
                </a:spcBef>
                <a:spcAft>
                  <a:spcPts val="1000"/>
                </a:spcAft>
                <a:buClrTx/>
                <a:buSzTx/>
                <a:buFontTx/>
                <a:buNone/>
              </a:pPr>
              <a:r>
                <a:rPr kumimoji="0" lang="en-IN"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AddDocument</a:t>
              </a:r>
              <a:endParaRPr kumimoji="0" lang="en-US" sz="13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13" name="Title 1"/>
          <p:cNvSpPr>
            <a:spLocks noGrp="1"/>
          </p:cNvSpPr>
          <p:nvPr>
            <p:ph type="title"/>
          </p:nvPr>
        </p:nvSpPr>
        <p:spPr>
          <a:xfrm>
            <a:off x="428596" y="642918"/>
            <a:ext cx="8258204" cy="714380"/>
          </a:xfrm>
        </p:spPr>
        <p:txBody>
          <a:bodyPr>
            <a:noAutofit/>
          </a:bodyPr>
          <a:lstStyle/>
          <a:p>
            <a:r>
              <a:rPr lang="en-IN" sz="4600" b="1" dirty="0" smtClean="0">
                <a:latin typeface="Times New Roman" panose="02020603050405020304" pitchFamily="18" charset="0"/>
                <a:cs typeface="Times New Roman" panose="02020603050405020304" pitchFamily="18" charset="0"/>
              </a:rPr>
              <a:t>Flow Diagram </a:t>
            </a:r>
            <a:endParaRPr lang="en-IN" sz="4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24714"/>
          </a:xfrm>
        </p:spPr>
        <p:txBody>
          <a:bodyPr>
            <a:normAutofit/>
          </a:bodyPr>
          <a:lstStyle/>
          <a:p>
            <a:r>
              <a:rPr lang="en-IN" sz="4600" b="1" dirty="0" smtClean="0">
                <a:latin typeface="Times New Roman" panose="02020603050405020304" pitchFamily="18" charset="0"/>
                <a:cs typeface="Times New Roman" panose="02020603050405020304" pitchFamily="18" charset="0"/>
              </a:rPr>
              <a:t>Application Snapshots</a:t>
            </a:r>
            <a:endParaRPr lang="en-IN"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4282" y="2071678"/>
            <a:ext cx="8472518" cy="4252922"/>
          </a:xfrm>
        </p:spPr>
        <p:txBody>
          <a:bodyPr/>
          <a:lstStyle/>
          <a:p>
            <a:pPr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This chapter highlights the results of the project &amp; the snapshots for each of the activities are shown along with the discussion of each activity describing its working .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Each snapshot describes every single step of the “Drivezy Application”.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600" b="1" dirty="0" smtClean="0">
                <a:latin typeface="Times New Roman" panose="02020603050405020304" pitchFamily="18" charset="0"/>
                <a:cs typeface="Times New Roman" panose="02020603050405020304" pitchFamily="18" charset="0"/>
              </a:rPr>
              <a:t>Snapshot</a:t>
            </a:r>
            <a:endParaRPr lang="en-US" sz="46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655445"/>
            <a:ext cx="3298825" cy="478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02100" y="1655445"/>
            <a:ext cx="4704080" cy="2491740"/>
          </a:xfrm>
          <a:prstGeom prst="rect">
            <a:avLst/>
          </a:prstGeom>
          <a:noFill/>
        </p:spPr>
        <p:txBody>
          <a:bodyPr wrap="square" rtlCol="0">
            <a:spAutoFit/>
          </a:bodyPr>
          <a:lstStyle/>
          <a:p>
            <a:pPr marL="457200" indent="-457200" algn="just">
              <a:buClr>
                <a:srgbClr val="00B0F0"/>
              </a:buClr>
              <a:buFont typeface="Wingdings" panose="05000000000000000000" charset="0"/>
              <a:buChar char="Ø"/>
            </a:pPr>
            <a:r>
              <a:rPr lang="en-US" sz="2600" dirty="0" smtClean="0">
                <a:latin typeface="Times New Roman" panose="02020603050405020304" pitchFamily="18" charset="0"/>
                <a:cs typeface="Times New Roman" panose="02020603050405020304" pitchFamily="18" charset="0"/>
              </a:rPr>
              <a:t>The blue marked item represent the Drivezy </a:t>
            </a:r>
            <a:r>
              <a:rPr lang="en-US" sz="2600" dirty="0" err="1" smtClean="0">
                <a:latin typeface="Times New Roman" panose="02020603050405020304" pitchFamily="18" charset="0"/>
                <a:cs typeface="Times New Roman" panose="02020603050405020304" pitchFamily="18" charset="0"/>
              </a:rPr>
              <a:t>application ,on</a:t>
            </a:r>
            <a:r>
              <a:rPr lang="en-US" sz="2600" dirty="0" smtClean="0">
                <a:latin typeface="Times New Roman" panose="02020603050405020304" pitchFamily="18" charset="0"/>
                <a:cs typeface="Times New Roman" panose="02020603050405020304" pitchFamily="18" charset="0"/>
              </a:rPr>
              <a:t> clicking it would open the application Which result the creation of main activity.</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693"/>
            <a:ext cx="8229600" cy="1048512"/>
          </a:xfrm>
        </p:spPr>
        <p:txBody>
          <a:bodyPr/>
          <a:lstStyle/>
          <a:p>
            <a:r>
              <a:rPr lang="en-US" sz="4600" b="1" dirty="0" smtClean="0">
                <a:latin typeface="Times New Roman" panose="02020603050405020304" pitchFamily="18" charset="0"/>
                <a:cs typeface="Times New Roman" panose="02020603050405020304" pitchFamily="18" charset="0"/>
              </a:rPr>
              <a:t>Snapshot(Continued)</a:t>
            </a:r>
            <a:endParaRPr lang="en-US" sz="4600" dirty="0"/>
          </a:p>
        </p:txBody>
      </p:sp>
      <p:sp>
        <p:nvSpPr>
          <p:cNvPr id="4" name="AutoShape 2" descr="blob:https://web.whatsapp.com/b13e3a52-7539-44d5-bd0c-7337087ed16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blob:https://web.whatsapp.com/b13e3a52-7539-44d5-bd0c-7337087ed16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blob:https://web.whatsapp.com/b13e3a52-7539-44d5-bd0c-7337087ed163"/>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8" descr="blob:https://web.whatsapp.com/b13e3a52-7539-44d5-bd0c-7337087ed163"/>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 name="AutoShape 10" descr="blob:https://web.whatsapp.com/b13e3a52-7539-44d5-bd0c-7337087ed163"/>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7575" y="1752600"/>
            <a:ext cx="2794000" cy="472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08145" y="1752600"/>
            <a:ext cx="4372610" cy="1691640"/>
          </a:xfrm>
          <a:prstGeom prst="rect">
            <a:avLst/>
          </a:prstGeom>
          <a:noFill/>
        </p:spPr>
        <p:txBody>
          <a:bodyPr wrap="square" rtlCol="0">
            <a:spAutoFit/>
          </a:bodyPr>
          <a:lstStyle/>
          <a:p>
            <a:pPr marL="457200" indent="-457200" algn="just">
              <a:buClr>
                <a:srgbClr val="00B0F0"/>
              </a:buClr>
              <a:buFont typeface="Wingdings" panose="05000000000000000000" charset="0"/>
              <a:buChar char="Ø"/>
            </a:pPr>
            <a:r>
              <a:rPr lang="en-US" sz="2600" dirty="0" smtClean="0">
                <a:latin typeface="Times New Roman" panose="02020603050405020304" pitchFamily="18" charset="0"/>
                <a:cs typeface="Times New Roman" panose="02020603050405020304" pitchFamily="18" charset="0"/>
              </a:rPr>
              <a:t>After app main activity launched if user click RTO Button of device,the login screen will be appeared.</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083"/>
            <a:ext cx="8229600" cy="1143000"/>
          </a:xfrm>
        </p:spPr>
        <p:txBody>
          <a:bodyPr/>
          <a:lstStyle/>
          <a:p>
            <a:r>
              <a:rPr lang="en-US" sz="4800" b="1" dirty="0">
                <a:latin typeface="Times New Roman" panose="02020603050405020304" pitchFamily="18" charset="0"/>
                <a:cs typeface="Times New Roman" panose="02020603050405020304" pitchFamily="18" charset="0"/>
              </a:rPr>
              <a:t>Snapshot(Continued)</a:t>
            </a:r>
            <a:endParaRPr lang="en-US" dirty="0"/>
          </a:p>
        </p:txBody>
      </p:sp>
      <p:sp>
        <p:nvSpPr>
          <p:cNvPr id="4" name="AutoShape 2" descr="blob:https://web.whatsapp.com/5fe86732-e35c-4d42-b159-b7efc066f1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8540" y="1847215"/>
            <a:ext cx="2881630" cy="456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86555" y="1847215"/>
            <a:ext cx="4247515" cy="2491740"/>
          </a:xfrm>
          <a:prstGeom prst="rect">
            <a:avLst/>
          </a:prstGeom>
          <a:noFill/>
        </p:spPr>
        <p:txBody>
          <a:bodyPr wrap="square" rtlCol="0">
            <a:spAutoFit/>
          </a:bodyPr>
          <a:lstStyle/>
          <a:p>
            <a:pPr marL="457200" indent="-457200" algn="just">
              <a:buClr>
                <a:srgbClr val="00B0F0"/>
              </a:buClr>
              <a:buFont typeface="Wingdings" panose="05000000000000000000" charset="0"/>
              <a:buChar char="Ø"/>
            </a:pPr>
            <a:r>
              <a:rPr lang="en-US" sz="2600" dirty="0" smtClean="0"/>
              <a:t>After Successfully login ,User or customer may get their documents of  vehicle or he/she may add there </a:t>
            </a:r>
            <a:r>
              <a:rPr lang="en-US" sz="2600" dirty="0" err="1" smtClean="0"/>
              <a:t>benificiary</a:t>
            </a:r>
            <a:r>
              <a:rPr lang="en-US" sz="2600" dirty="0" smtClean="0"/>
              <a:t>  of there vehicle.</a:t>
            </a:r>
            <a:endParaRPr lang="en-US"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693"/>
            <a:ext cx="8229600" cy="1143000"/>
          </a:xfrm>
        </p:spPr>
        <p:txBody>
          <a:bodyPr/>
          <a:lstStyle/>
          <a:p>
            <a:r>
              <a:rPr lang="en-US" sz="4600" b="1" dirty="0">
                <a:latin typeface="Times New Roman" panose="02020603050405020304" pitchFamily="18" charset="0"/>
                <a:cs typeface="Times New Roman" panose="02020603050405020304" pitchFamily="18" charset="0"/>
              </a:rPr>
              <a:t>Snapshot(Continued)</a:t>
            </a:r>
            <a:endParaRPr lang="en-US" sz="46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9780" y="1847215"/>
            <a:ext cx="2921635"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96410" y="1847215"/>
            <a:ext cx="4286885" cy="2491740"/>
          </a:xfrm>
          <a:prstGeom prst="rect">
            <a:avLst/>
          </a:prstGeom>
          <a:noFill/>
        </p:spPr>
        <p:txBody>
          <a:bodyPr wrap="square" rtlCol="0">
            <a:spAutoFit/>
          </a:bodyPr>
          <a:lstStyle/>
          <a:p>
            <a:pPr marL="457200" indent="-457200" algn="just">
              <a:buClr>
                <a:srgbClr val="00B0F0"/>
              </a:buClr>
              <a:buFont typeface="Wingdings" panose="05000000000000000000" charset="0"/>
              <a:buChar char="Ø"/>
            </a:pPr>
            <a:r>
              <a:rPr lang="en-US" sz="2600" dirty="0" smtClean="0">
                <a:latin typeface="Times New Roman" panose="02020603050405020304" pitchFamily="18" charset="0"/>
                <a:cs typeface="Times New Roman" panose="02020603050405020304" pitchFamily="18" charset="0"/>
              </a:rPr>
              <a:t>In device list activity,there is an option for documents ,on clicking  over documents,We may get our all documents  related to your vehichle.</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842645" y="988695"/>
            <a:ext cx="7245350" cy="2538095"/>
          </a:xfrm>
          <a:prstGeom prst="rect">
            <a:avLst/>
          </a:prstGeom>
          <a:noFill/>
          <a:ln w="9525">
            <a:noFill/>
          </a:ln>
        </p:spPr>
        <p:txBody>
          <a:bodyPr wrap="square">
            <a:spAutoFit/>
          </a:bodyPr>
          <a:p>
            <a:pPr indent="0" algn="ctr">
              <a:lnSpc>
                <a:spcPct val="150000"/>
              </a:lnSpc>
            </a:pPr>
            <a:r>
              <a:rPr lang="en-US" sz="2800" b="1">
                <a:latin typeface="Times New Roman" panose="02020603050405020304" pitchFamily="18" charset="0"/>
              </a:rPr>
              <a:t>Supervised By</a:t>
            </a:r>
            <a:r>
              <a:rPr lang="en-US" sz="2400" b="0">
                <a:latin typeface="Times New Roman" panose="02020603050405020304" pitchFamily="18" charset="0"/>
              </a:rPr>
              <a:t></a:t>
            </a:r>
            <a:r>
              <a:rPr lang="en-US" sz="2600" b="0">
                <a:latin typeface="Times New Roman" panose="02020603050405020304" pitchFamily="18" charset="0"/>
              </a:rPr>
              <a:t>Mr. Neeraj Khanna</a:t>
            </a:r>
            <a:endParaRPr lang="en-US" sz="2600" b="0">
              <a:latin typeface="Times New Roman" panose="02020603050405020304" pitchFamily="18" charset="0"/>
            </a:endParaRPr>
          </a:p>
          <a:p>
            <a:pPr indent="0" algn="ctr"/>
            <a:r>
              <a:rPr lang="en-US" sz="2600" b="0">
                <a:latin typeface="Times New Roman" panose="02020603050405020304" pitchFamily="18" charset="0"/>
              </a:rPr>
              <a:t> Assistant professorTraining Department of Computer Engineering &amp; Applications</a:t>
            </a:r>
            <a:endParaRPr lang="en-US" sz="2600"/>
          </a:p>
        </p:txBody>
      </p:sp>
      <p:sp>
        <p:nvSpPr>
          <p:cNvPr id="5" name="Text Box 4"/>
          <p:cNvSpPr txBox="1"/>
          <p:nvPr/>
        </p:nvSpPr>
        <p:spPr>
          <a:xfrm>
            <a:off x="2032000" y="3953828"/>
            <a:ext cx="5080000" cy="1999615"/>
          </a:xfrm>
          <a:prstGeom prst="rect">
            <a:avLst/>
          </a:prstGeom>
          <a:noFill/>
          <a:ln w="9525">
            <a:noFill/>
          </a:ln>
        </p:spPr>
        <p:txBody>
          <a:bodyPr wrap="square">
            <a:spAutoFit/>
          </a:bodyPr>
          <a:p>
            <a:pPr indent="0" algn="ctr">
              <a:lnSpc>
                <a:spcPct val="100000"/>
              </a:lnSpc>
            </a:pPr>
            <a:r>
              <a:rPr lang="en-US" sz="2800" b="1">
                <a:latin typeface="Times New Roman" panose="02020603050405020304" pitchFamily="18" charset="0"/>
              </a:rPr>
              <a:t>Team Members</a:t>
            </a:r>
            <a:r>
              <a:rPr lang="en-US" sz="2400" b="0">
                <a:latin typeface="Times New Roman" panose="02020603050405020304" pitchFamily="18" charset="0"/>
              </a:rPr>
              <a:t>Ayaz Khan (161500154)Honey Vishwakarma (161500243)Shivangi Tripathi (161500278)Zaved Alam (161500646)</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Snapshot(Continued)</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5205" y="1971675"/>
            <a:ext cx="2703195" cy="463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03675" y="1971675"/>
            <a:ext cx="4587875" cy="2091690"/>
          </a:xfrm>
          <a:prstGeom prst="rect">
            <a:avLst/>
          </a:prstGeom>
          <a:noFill/>
        </p:spPr>
        <p:txBody>
          <a:bodyPr wrap="square" rtlCol="0">
            <a:spAutoFit/>
          </a:bodyPr>
          <a:lstStyle/>
          <a:p>
            <a:pPr marL="457200" indent="-457200" algn="just">
              <a:buClr>
                <a:srgbClr val="00B0F0"/>
              </a:buClr>
              <a:buFont typeface="Wingdings" panose="05000000000000000000" charset="0"/>
              <a:buChar char="Ø"/>
            </a:pPr>
            <a:r>
              <a:rPr lang="en-US" sz="2600" dirty="0" smtClean="0">
                <a:latin typeface="Times New Roman" panose="02020603050405020304" pitchFamily="18" charset="0"/>
                <a:cs typeface="Times New Roman" panose="02020603050405020304" pitchFamily="18" charset="0"/>
              </a:rPr>
              <a:t>This is the simple activity which </a:t>
            </a:r>
            <a:r>
              <a:rPr lang="en-US" sz="2600" dirty="0" err="1" smtClean="0">
                <a:latin typeface="Times New Roman" panose="02020603050405020304" pitchFamily="18" charset="0"/>
                <a:cs typeface="Times New Roman" panose="02020603050405020304" pitchFamily="18" charset="0"/>
              </a:rPr>
              <a:t>shows,RTO</a:t>
            </a:r>
            <a:r>
              <a:rPr lang="en-US" sz="2600" dirty="0" smtClean="0">
                <a:latin typeface="Times New Roman" panose="02020603050405020304" pitchFamily="18" charset="0"/>
                <a:cs typeface="Times New Roman" panose="02020603050405020304" pitchFamily="18" charset="0"/>
              </a:rPr>
              <a:t> may upload all vehicle related documets, after successful evaluation of documents.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600" b="1">
                <a:latin typeface="Times New Roman" panose="02020603050405020304" pitchFamily="18" charset="0"/>
                <a:cs typeface="Times New Roman" panose="02020603050405020304" pitchFamily="18" charset="0"/>
              </a:rPr>
              <a:t>Future Scope</a:t>
            </a:r>
            <a:endParaRPr lang="en-US" sz="4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2330"/>
            <a:ext cx="8229600" cy="4192270"/>
          </a:xfrm>
        </p:spPr>
        <p:txBody>
          <a:bodyPr/>
          <a:p>
            <a:pPr algn="just">
              <a:buFont typeface="Wingdings" panose="05000000000000000000" charset="0"/>
              <a:buChar char="Ø"/>
            </a:pPr>
            <a:r>
              <a:rPr lang="en-US">
                <a:latin typeface="Times New Roman" panose="02020603050405020304" pitchFamily="18" charset="0"/>
                <a:cs typeface="Times New Roman" panose="02020603050405020304" pitchFamily="18" charset="0"/>
              </a:rPr>
              <a:t>This is helpful for people as well as RTO and Police stations investigating a lost vehicle. The road worthiness certificates are easy to check as it would be readily available.</a:t>
            </a:r>
            <a:endParaRPr lang="en-US">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atin typeface="Times New Roman" panose="02020603050405020304" pitchFamily="18" charset="0"/>
                <a:cs typeface="Times New Roman" panose="02020603050405020304" pitchFamily="18" charset="0"/>
              </a:rPr>
              <a:t>This project helps in saving time,effort and money.It also helps in detection of fake documents and stolen vehicles.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rmAutofit/>
          </a:bodyPr>
          <a:lstStyle/>
          <a:p>
            <a:r>
              <a:rPr lang="en-IN" sz="4600" b="1" dirty="0" smtClean="0">
                <a:latin typeface="Times New Roman" panose="02020603050405020304" pitchFamily="18" charset="0"/>
                <a:cs typeface="Times New Roman" panose="02020603050405020304" pitchFamily="18" charset="0"/>
              </a:rPr>
              <a:t>Learning From Project</a:t>
            </a:r>
            <a:endParaRPr lang="en-IN"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85926"/>
            <a:ext cx="8229600" cy="4538674"/>
          </a:xfrm>
        </p:spPr>
        <p:txBody>
          <a:bodyPr/>
          <a:lstStyle/>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Android App development fundmental.</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Familiarity with eclips Integrated Development   Enviroment.</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Java Programming language basics.</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Use of XML for Layout Definition</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Use of Firebase for database management in Android.</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Android apps running and development.</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Different technique of debugging android application.</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04088"/>
            <a:ext cx="8043890" cy="1224714"/>
          </a:xfrm>
        </p:spPr>
        <p:txBody>
          <a:bodyPr>
            <a:normAutofit/>
          </a:bodyPr>
          <a:lstStyle/>
          <a:p>
            <a:r>
              <a:rPr lang="en-IN" sz="4600" b="1" dirty="0" smtClean="0">
                <a:latin typeface="Times New Roman" panose="02020603050405020304" pitchFamily="18" charset="0"/>
                <a:cs typeface="Times New Roman" panose="02020603050405020304" pitchFamily="18" charset="0"/>
              </a:rPr>
              <a:t>References</a:t>
            </a:r>
            <a:endParaRPr lang="en-IN"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43116"/>
            <a:ext cx="8229600" cy="4181484"/>
          </a:xfrm>
        </p:spPr>
        <p:txBody>
          <a:bodyPr/>
          <a:lstStyle/>
          <a:p>
            <a:pPr lvl="0">
              <a:lnSpc>
                <a:spcPct val="150000"/>
              </a:lnSpc>
              <a:buClr>
                <a:schemeClr val="bg2">
                  <a:lumMod val="50000"/>
                </a:schemeClr>
              </a:buClr>
              <a:buFont typeface="Wingdings" panose="05000000000000000000" pitchFamily="2" charset="2"/>
              <a:buChar char="ü"/>
            </a:pPr>
            <a:r>
              <a:rPr lang="en-US" dirty="0" smtClean="0"/>
              <a:t> Android System Programming –RogerYe</a:t>
            </a:r>
            <a:endParaRPr lang="en-IN" dirty="0" smtClean="0"/>
          </a:p>
          <a:p>
            <a:pPr lvl="0">
              <a:lnSpc>
                <a:spcPct val="150000"/>
              </a:lnSpc>
              <a:buClr>
                <a:schemeClr val="bg2">
                  <a:lumMod val="50000"/>
                </a:schemeClr>
              </a:buClr>
              <a:buFont typeface="Wingdings" panose="05000000000000000000" pitchFamily="2" charset="2"/>
              <a:buChar char="ü"/>
            </a:pPr>
            <a:r>
              <a:rPr lang="en-US" dirty="0" smtClean="0"/>
              <a:t> ANDROID : </a:t>
            </a:r>
            <a:r>
              <a:rPr lang="en-US" u="sng" dirty="0" smtClean="0">
                <a:solidFill>
                  <a:srgbClr val="0070C0"/>
                </a:solidFill>
              </a:rPr>
              <a:t>www.W3school.com</a:t>
            </a:r>
            <a:endParaRPr lang="en-IN" u="sng" dirty="0" smtClean="0">
              <a:solidFill>
                <a:srgbClr val="0070C0"/>
              </a:solidFill>
            </a:endParaRPr>
          </a:p>
          <a:p>
            <a:pPr lvl="0">
              <a:lnSpc>
                <a:spcPct val="150000"/>
              </a:lnSpc>
              <a:buClr>
                <a:schemeClr val="bg2">
                  <a:lumMod val="50000"/>
                </a:schemeClr>
              </a:buClr>
              <a:buFont typeface="Wingdings" panose="05000000000000000000" pitchFamily="2" charset="2"/>
              <a:buChar char="ü"/>
            </a:pPr>
            <a:r>
              <a:rPr lang="en-US" dirty="0" smtClean="0"/>
              <a:t> ANDROID : </a:t>
            </a:r>
            <a:r>
              <a:rPr lang="en-US" u="sng" dirty="0" smtClean="0">
                <a:solidFill>
                  <a:srgbClr val="0070C0"/>
                </a:solidFill>
              </a:rPr>
              <a:t>www.Javatpoint.com</a:t>
            </a:r>
            <a:endParaRPr lang="en-IN" u="sng" dirty="0" smtClean="0">
              <a:solidFill>
                <a:srgbClr val="0070C0"/>
              </a:solidFill>
            </a:endParaRPr>
          </a:p>
          <a:p>
            <a:pPr lvl="0">
              <a:lnSpc>
                <a:spcPct val="150000"/>
              </a:lnSpc>
              <a:buClr>
                <a:schemeClr val="bg2">
                  <a:lumMod val="50000"/>
                </a:schemeClr>
              </a:buClr>
              <a:buFont typeface="Wingdings" panose="05000000000000000000" pitchFamily="2" charset="2"/>
              <a:buChar char="ü"/>
            </a:pPr>
            <a:r>
              <a:rPr lang="en-US" dirty="0" smtClean="0"/>
              <a:t> Udemy Android Course</a:t>
            </a:r>
            <a:endParaRPr lang="en-IN" dirty="0" smtClean="0"/>
          </a:p>
          <a:p>
            <a:pPr lvl="0">
              <a:lnSpc>
                <a:spcPct val="150000"/>
              </a:lnSpc>
              <a:buClr>
                <a:schemeClr val="bg2">
                  <a:lumMod val="50000"/>
                </a:schemeClr>
              </a:buClr>
              <a:buFont typeface="Wingdings" panose="05000000000000000000" pitchFamily="2" charset="2"/>
              <a:buChar char="ü"/>
            </a:pPr>
            <a:r>
              <a:rPr lang="en-US" dirty="0" smtClean="0"/>
              <a:t> Wikipedia :  </a:t>
            </a:r>
            <a:r>
              <a:rPr lang="en-US" u="sng" dirty="0" smtClean="0">
                <a:solidFill>
                  <a:srgbClr val="0070C0"/>
                </a:solidFill>
              </a:rPr>
              <a:t>www.wikepedia.com</a:t>
            </a:r>
            <a:endParaRPr lang="en-IN" u="sng" dirty="0" smtClean="0">
              <a:solidFill>
                <a:srgbClr val="0070C0"/>
              </a:solidFill>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600" b="1">
                <a:latin typeface="Times New Roman" panose="02020603050405020304" pitchFamily="18" charset="0"/>
                <a:cs typeface="Times New Roman" panose="02020603050405020304" pitchFamily="18" charset="0"/>
              </a:rPr>
              <a:t>Conclusion</a:t>
            </a:r>
            <a:endParaRPr lang="en-US" sz="4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81530"/>
            <a:ext cx="8229600" cy="4243070"/>
          </a:xfrm>
        </p:spPr>
        <p:txBody>
          <a:bodyPr/>
          <a:p>
            <a:pPr marL="0" indent="0">
              <a:buNone/>
            </a:pPr>
            <a:r>
              <a:rPr lang="en-US">
                <a:latin typeface="Times New Roman" panose="02020603050405020304" pitchFamily="18" charset="0"/>
                <a:cs typeface="Times New Roman" panose="02020603050405020304" pitchFamily="18" charset="0"/>
              </a:rPr>
              <a:t>People face problem as stated. We have come up with an innovative and effective solution which would solve the given social problem.</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graphicFrame>
        <p:nvGraphicFramePr>
          <p:cNvPr id="6" name="Content Placeholder 5"/>
          <p:cNvGraphicFramePr/>
          <p:nvPr>
            <p:ph idx="1"/>
          </p:nvPr>
        </p:nvGraphicFramePr>
        <p:xfrm>
          <a:off x="-20320" y="5715"/>
          <a:ext cx="9184640" cy="6859905"/>
        </p:xfrm>
        <a:graphic>
          <a:graphicData uri="http://schemas.openxmlformats.org/presentationml/2006/ole">
            <mc:AlternateContent xmlns:mc="http://schemas.openxmlformats.org/markup-compatibility/2006">
              <mc:Choice xmlns:v="urn:schemas-microsoft-com:vml" Requires="v">
                <p:oleObj spid="_x0000_s7" name="" r:id="rId1" imgW="9096375" imgH="5419725" progId="Paint.Picture">
                  <p:embed/>
                </p:oleObj>
              </mc:Choice>
              <mc:Fallback>
                <p:oleObj name="" r:id="rId1" imgW="9096375" imgH="5419725" progId="Paint.Picture">
                  <p:embed/>
                  <p:pic>
                    <p:nvPicPr>
                      <p:cNvPr id="0" name="Picture 6"/>
                      <p:cNvPicPr/>
                      <p:nvPr/>
                    </p:nvPicPr>
                    <p:blipFill>
                      <a:blip r:embed="rId2"/>
                      <a:stretch>
                        <a:fillRect/>
                      </a:stretch>
                    </p:blipFill>
                    <p:spPr>
                      <a:xfrm>
                        <a:off x="-20320" y="5715"/>
                        <a:ext cx="9184640" cy="685990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04088"/>
            <a:ext cx="8043890" cy="1010400"/>
          </a:xfrm>
        </p:spPr>
        <p:txBody>
          <a:bodyPr>
            <a:normAutofit/>
          </a:bodyPr>
          <a:lstStyle/>
          <a:p>
            <a:pPr lvl="0"/>
            <a:r>
              <a:rPr kumimoji="0" lang="en-US" sz="4600" b="1" i="0" u="none" strike="noStrike" cap="none" normalizeH="0" baseline="0" dirty="0" smtClean="0">
                <a:ln>
                  <a:noFill/>
                </a:ln>
                <a:solidFill>
                  <a:srgbClr val="03607A"/>
                </a:solidFill>
                <a:effectLst/>
                <a:latin typeface="Times New Roman" panose="02020603050405020304" pitchFamily="18" charset="0"/>
                <a:ea typeface="Calibri" panose="020F0502020204030204" pitchFamily="34" charset="0"/>
                <a:cs typeface="Times New Roman" panose="02020603050405020304" pitchFamily="18" charset="0"/>
              </a:rPr>
              <a:t>Presentation outline</a:t>
            </a:r>
            <a:endParaRPr lang="en-IN" sz="4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Introduction</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Objectives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Academic Objectives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Application Technology Platform</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Reason for chossing Android</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 Lifecycle </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 Features</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Application Snapshots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Future Work</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Learning from Project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Conclusion</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Q&amp;A</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anose="05000000000000000000" charset="0"/>
              <a:buChar char="Ø"/>
              <a:tabLst>
                <a:tab pos="429895" algn="l"/>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spcBef>
                <a:spcPct val="0"/>
              </a:spcBef>
              <a:spcAft>
                <a:spcPct val="0"/>
              </a:spcAft>
              <a:buFont typeface="Wingdings" panose="05000000000000000000" charset="0"/>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869315"/>
          </a:xfrm>
        </p:spPr>
        <p:txBody>
          <a:bodyPr>
            <a:normAutofit/>
          </a:bodyPr>
          <a:lstStyle/>
          <a:p>
            <a:pPr marL="63500">
              <a:lnSpc>
                <a:spcPts val="5600"/>
              </a:lnSpc>
              <a:spcAft>
                <a:spcPts val="0"/>
              </a:spcAft>
            </a:pPr>
            <a:r>
              <a:rPr lang="en-US" sz="4600" b="1" spc="-15" dirty="0" smtClean="0">
                <a:solidFill>
                  <a:srgbClr val="03607A"/>
                </a:solidFill>
                <a:latin typeface="Times New Roman" panose="02020603050405020304" pitchFamily="18" charset="0"/>
                <a:ea typeface="Calibri" panose="020F0502020204030204"/>
                <a:cs typeface="Times New Roman" panose="02020603050405020304" pitchFamily="18" charset="0"/>
              </a:rPr>
              <a:t>Introduction</a:t>
            </a:r>
            <a:endParaRPr lang="en-IN" sz="4600" b="1" dirty="0">
              <a:latin typeface="Times New Roman" panose="02020603050405020304" pitchFamily="18" charset="0"/>
              <a:ea typeface="Calibri" panose="020F0502020204030204"/>
              <a:cs typeface="Times New Roman" panose="02020603050405020304" pitchFamily="18" charset="0"/>
            </a:endParaRPr>
          </a:p>
        </p:txBody>
      </p:sp>
      <p:sp>
        <p:nvSpPr>
          <p:cNvPr id="3" name="Content Placeholder 2"/>
          <p:cNvSpPr>
            <a:spLocks noGrp="1"/>
          </p:cNvSpPr>
          <p:nvPr>
            <p:ph idx="1"/>
          </p:nvPr>
        </p:nvSpPr>
        <p:spPr>
          <a:xfrm>
            <a:off x="457200" y="1758950"/>
            <a:ext cx="8229600" cy="3994785"/>
          </a:xfrm>
        </p:spPr>
        <p:txBody>
          <a:bodyPr>
            <a:noAutofit/>
          </a:bodyPr>
          <a:lstStyle/>
          <a:p>
            <a:pPr lvl="0" algn="just">
              <a:buFont typeface="Wingdings" panose="05000000000000000000" charset="0"/>
              <a:buChar char="Ø"/>
            </a:pPr>
            <a:r>
              <a:rPr lang="en-IN" dirty="0">
                <a:effectLst/>
                <a:latin typeface="Times New Roman" panose="02020603050405020304" pitchFamily="18" charset="0"/>
                <a:cs typeface="Times New Roman" panose="02020603050405020304" pitchFamily="18" charset="0"/>
              </a:rPr>
              <a:t>Driving a vehicle is a very careful task. It requires a level of expertise and license along with the documents. As a vehicle owner, you are responsible for keeping your vehicle in roadworthy condition as well as presenting it for roadworthiness testing. It requires documents/ certificate for proof.</a:t>
            </a:r>
            <a:endParaRPr lang="en-IN" dirty="0">
              <a:effectLst/>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IN" dirty="0">
                <a:effectLst/>
                <a:latin typeface="Times New Roman" panose="02020603050405020304" pitchFamily="18" charset="0"/>
                <a:cs typeface="Times New Roman" panose="02020603050405020304" pitchFamily="18" charset="0"/>
              </a:rPr>
              <a:t>Carrying all the documents and certificates daily is challenging. Sometimes people lose or forget them to carry. Suppose the vehicle is stolen, we lose our documents too as we tend to keep the documents inside the vehicle.</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24714"/>
          </a:xfrm>
        </p:spPr>
        <p:txBody>
          <a:bodyPr>
            <a:normAutofit fontScale="90000"/>
          </a:bodyPr>
          <a:lstStyle/>
          <a:p>
            <a:pPr marL="63500">
              <a:lnSpc>
                <a:spcPts val="5600"/>
              </a:lnSpc>
              <a:spcAft>
                <a:spcPts val="0"/>
              </a:spcAft>
            </a:pPr>
            <a:br>
              <a:rPr lang="en-US" b="1" kern="0" spc="-10" dirty="0" smtClean="0">
                <a:solidFill>
                  <a:srgbClr val="03607A"/>
                </a:solidFill>
                <a:ea typeface="Calibri" panose="020F0502020204030204"/>
                <a:cs typeface="Times New Roman" panose="02020603050405020304"/>
              </a:rPr>
            </a:br>
            <a:br>
              <a:rPr lang="en-US" b="1" kern="0" spc="-10" dirty="0" smtClean="0">
                <a:solidFill>
                  <a:srgbClr val="03607A"/>
                </a:solidFill>
                <a:ea typeface="Calibri" panose="020F0502020204030204"/>
                <a:cs typeface="Times New Roman" panose="02020603050405020304"/>
              </a:rPr>
            </a:br>
            <a:br>
              <a:rPr lang="en-US" b="1" kern="0" spc="-10" dirty="0" smtClean="0">
                <a:solidFill>
                  <a:srgbClr val="03607A"/>
                </a:solidFill>
                <a:ea typeface="Calibri" panose="020F0502020204030204"/>
                <a:cs typeface="Times New Roman" panose="02020603050405020304"/>
              </a:rPr>
            </a:br>
            <a:br>
              <a:rPr lang="en-IN" b="1" kern="0" dirty="0" smtClean="0">
                <a:ea typeface="Calibri" panose="020F0502020204030204"/>
                <a:cs typeface="Times New Roman" panose="02020603050405020304"/>
              </a:rPr>
            </a:br>
            <a:r>
              <a:rPr lang="en-US" sz="5100" b="1" kern="0" spc="-10" dirty="0" smtClean="0">
                <a:solidFill>
                  <a:srgbClr val="03607A"/>
                </a:solidFill>
                <a:ea typeface="Calibri" panose="020F0502020204030204"/>
                <a:cs typeface="Times New Roman" panose="02020603050405020304"/>
              </a:rPr>
              <a:t> Objectives</a:t>
            </a:r>
            <a:endParaRPr lang="en-IN" sz="5100" dirty="0"/>
          </a:p>
        </p:txBody>
      </p:sp>
      <p:sp>
        <p:nvSpPr>
          <p:cNvPr id="3" name="Content Placeholder 2"/>
          <p:cNvSpPr>
            <a:spLocks noGrp="1"/>
          </p:cNvSpPr>
          <p:nvPr>
            <p:ph idx="1"/>
          </p:nvPr>
        </p:nvSpPr>
        <p:spPr>
          <a:xfrm>
            <a:off x="457200" y="2071678"/>
            <a:ext cx="8229600" cy="4252922"/>
          </a:xfrm>
        </p:spPr>
        <p:txBody>
          <a:bodyPr/>
          <a:lstStyle/>
          <a:p>
            <a:pPr algn="just">
              <a:lnSpc>
                <a:spcPct val="110000"/>
              </a:lnSpc>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To develop an android application for the necessary documents requires. By the help of this application we won’t need to worry about carrying and thus losing our documents. We could also save our time and money to obtain a new document.</a:t>
            </a:r>
            <a:endParaRPr lang="en-US"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charset="0"/>
              <a:buChar char="Ø"/>
            </a:pPr>
            <a:endParaRPr lang="en-IN"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fontScale="90000"/>
          </a:bodyPr>
          <a:lstStyle/>
          <a:p>
            <a:br>
              <a:rPr lang="en-US" b="1" dirty="0" smtClean="0"/>
            </a:br>
            <a:br>
              <a:rPr lang="en-IN" b="1" dirty="0" smtClean="0"/>
            </a:br>
            <a:r>
              <a:rPr lang="en-US" sz="5100" b="1" dirty="0" smtClean="0">
                <a:latin typeface="Times New Roman" panose="02020603050405020304" pitchFamily="18" charset="0"/>
                <a:cs typeface="Times New Roman" panose="02020603050405020304" pitchFamily="18" charset="0"/>
              </a:rPr>
              <a:t> Academic Objectives</a:t>
            </a:r>
            <a:endParaRPr lang="en-IN" sz="5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Learn the process of the mobile application development.</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Understand how Android  applications work, their life</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cycle.</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Design and develop useful Android applications with</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compelling user.</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Learning Android's APIs for data storage, retrieval, user preferences, files, databases, and content providers.</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Utilize the power of back ground services , threads , and notifications.</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Finally, develop a Drivezy system for android platform.</a:t>
            </a:r>
            <a:endParaRPr lang="en-IN" dirty="0" smtClean="0">
              <a:latin typeface="Times New Roman" panose="02020603050405020304" pitchFamily="18" charset="0"/>
              <a:cs typeface="Times New Roman" panose="02020603050405020304" pitchFamily="18" charset="0"/>
            </a:endParaRPr>
          </a:p>
          <a:p>
            <a:pPr lvl="0">
              <a:buFont typeface="Wingdings" panose="05000000000000000000" charset="0"/>
              <a:buChar char="Ø"/>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smtClean="0"/>
            </a:br>
            <a:r>
              <a:rPr lang="en-US" sz="5100" b="1" dirty="0" smtClean="0">
                <a:latin typeface="Times New Roman" panose="02020603050405020304" pitchFamily="18" charset="0"/>
                <a:cs typeface="Times New Roman" panose="02020603050405020304" pitchFamily="18" charset="0"/>
              </a:rPr>
              <a:t> Technology Platform</a:t>
            </a:r>
            <a:endParaRPr lang="en-IN" sz="5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00240"/>
            <a:ext cx="8229600" cy="4143404"/>
          </a:xfrm>
        </p:spPr>
        <p:txBody>
          <a:bodyPr>
            <a:normAutofit fontScale="92500" lnSpcReduction="10000"/>
          </a:bodyPr>
          <a:lstStyle/>
          <a:p>
            <a:pPr marL="342900" lvl="0" indent="-342900">
              <a:lnSpc>
                <a:spcPct val="150000"/>
              </a:lnSpc>
              <a:spcBef>
                <a:spcPts val="570"/>
              </a:spcBef>
              <a:buClr>
                <a:srgbClr val="0AD0D9"/>
              </a:buClr>
              <a:buSzPts val="2450"/>
              <a:buFont typeface="Wingdings" panose="05000000000000000000" pitchFamily="2" charset="2"/>
              <a:buChar char="Ø"/>
              <a:tabLst>
                <a:tab pos="340360" algn="l"/>
              </a:tabLst>
            </a:pPr>
            <a:r>
              <a:rPr lang="en-US" b="1" spc="-5" dirty="0" smtClean="0">
                <a:latin typeface="Times New Roman" panose="02020603050405020304" pitchFamily="18" charset="0"/>
                <a:ea typeface="Wingdings 2"/>
                <a:cs typeface="Times New Roman" panose="02020603050405020304" pitchFamily="18" charset="0"/>
              </a:rPr>
              <a:t> User Interface </a:t>
            </a:r>
            <a:r>
              <a:rPr lang="en-US" spc="-5" dirty="0" smtClean="0">
                <a:latin typeface="Times New Roman" panose="02020603050405020304" pitchFamily="18" charset="0"/>
                <a:ea typeface="Wingdings 2"/>
                <a:cs typeface="Times New Roman" panose="02020603050405020304" pitchFamily="18" charset="0"/>
              </a:rPr>
              <a:t>: Mobile or Tablet</a:t>
            </a:r>
            <a:endParaRPr lang="en-US" spc="-5"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Lst>
            </a:pPr>
            <a:r>
              <a:rPr lang="en-US" b="1" spc="-5" dirty="0" smtClean="0">
                <a:latin typeface="Times New Roman" panose="02020603050405020304" pitchFamily="18" charset="0"/>
                <a:ea typeface="Wingdings 2"/>
                <a:cs typeface="Times New Roman" panose="02020603050405020304" pitchFamily="18" charset="0"/>
              </a:rPr>
              <a:t> Application </a:t>
            </a:r>
            <a:r>
              <a:rPr lang="en-US" b="1" spc="-10" dirty="0" smtClean="0">
                <a:latin typeface="Times New Roman" panose="02020603050405020304" pitchFamily="18" charset="0"/>
                <a:ea typeface="Wingdings 2"/>
                <a:cs typeface="Times New Roman" panose="02020603050405020304" pitchFamily="18" charset="0"/>
              </a:rPr>
              <a:t>development </a:t>
            </a:r>
            <a:r>
              <a:rPr lang="en-US" b="1" spc="-15" dirty="0" smtClean="0">
                <a:latin typeface="Times New Roman" panose="02020603050405020304" pitchFamily="18" charset="0"/>
                <a:ea typeface="Wingdings 2"/>
                <a:cs typeface="Times New Roman" panose="02020603050405020304" pitchFamily="18" charset="0"/>
              </a:rPr>
              <a:t>framework</a:t>
            </a:r>
            <a:r>
              <a:rPr lang="en-US" spc="-15" dirty="0" smtClean="0">
                <a:latin typeface="Times New Roman" panose="02020603050405020304" pitchFamily="18" charset="0"/>
                <a:ea typeface="Wingdings 2"/>
                <a:cs typeface="Times New Roman" panose="02020603050405020304" pitchFamily="18" charset="0"/>
              </a:rPr>
              <a:t> </a:t>
            </a:r>
            <a:r>
              <a:rPr lang="en-US" dirty="0" smtClean="0">
                <a:latin typeface="Times New Roman" panose="02020603050405020304" pitchFamily="18" charset="0"/>
                <a:ea typeface="Wingdings 2"/>
                <a:cs typeface="Times New Roman" panose="02020603050405020304" pitchFamily="18" charset="0"/>
              </a:rPr>
              <a:t>: </a:t>
            </a:r>
            <a:r>
              <a:rPr lang="en-US" spc="-10" dirty="0" smtClean="0">
                <a:latin typeface="Times New Roman" panose="02020603050405020304" pitchFamily="18" charset="0"/>
                <a:ea typeface="Wingdings 2"/>
                <a:cs typeface="Times New Roman" panose="02020603050405020304" pitchFamily="18" charset="0"/>
              </a:rPr>
              <a:t>Android</a:t>
            </a:r>
            <a:endParaRPr lang="en-IN"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Lst>
            </a:pPr>
            <a:r>
              <a:rPr lang="en-US" b="1" spc="-5" dirty="0" smtClean="0">
                <a:latin typeface="Times New Roman" panose="02020603050405020304" pitchFamily="18" charset="0"/>
                <a:ea typeface="Wingdings 2"/>
                <a:cs typeface="Times New Roman" panose="02020603050405020304" pitchFamily="18" charset="0"/>
              </a:rPr>
              <a:t> Developing </a:t>
            </a:r>
            <a:r>
              <a:rPr lang="en-US" b="1" spc="-10" dirty="0" smtClean="0">
                <a:latin typeface="Times New Roman" panose="02020603050405020304" pitchFamily="18" charset="0"/>
                <a:ea typeface="Wingdings 2"/>
                <a:cs typeface="Times New Roman" panose="02020603050405020304" pitchFamily="18" charset="0"/>
              </a:rPr>
              <a:t>language</a:t>
            </a:r>
            <a:r>
              <a:rPr lang="en-US" spc="-10" dirty="0" smtClean="0">
                <a:latin typeface="Times New Roman" panose="02020603050405020304" pitchFamily="18" charset="0"/>
                <a:ea typeface="Wingdings 2"/>
                <a:cs typeface="Times New Roman" panose="02020603050405020304" pitchFamily="18" charset="0"/>
              </a:rPr>
              <a:t> </a:t>
            </a:r>
            <a:r>
              <a:rPr lang="en-US" dirty="0" smtClean="0">
                <a:latin typeface="Times New Roman" panose="02020603050405020304" pitchFamily="18" charset="0"/>
                <a:ea typeface="Wingdings 2"/>
                <a:cs typeface="Times New Roman" panose="02020603050405020304" pitchFamily="18" charset="0"/>
              </a:rPr>
              <a:t>: </a:t>
            </a:r>
            <a:r>
              <a:rPr lang="en-US" spc="-35" dirty="0" smtClean="0">
                <a:latin typeface="Times New Roman" panose="02020603050405020304" pitchFamily="18" charset="0"/>
                <a:ea typeface="Wingdings 2"/>
                <a:cs typeface="Times New Roman" panose="02020603050405020304" pitchFamily="18" charset="0"/>
              </a:rPr>
              <a:t>J</a:t>
            </a:r>
            <a:r>
              <a:rPr lang="en-US" spc="-30" dirty="0" smtClean="0">
                <a:latin typeface="Times New Roman" panose="02020603050405020304" pitchFamily="18" charset="0"/>
                <a:ea typeface="Wingdings 2"/>
                <a:cs typeface="Times New Roman" panose="02020603050405020304" pitchFamily="18" charset="0"/>
              </a:rPr>
              <a:t>ava</a:t>
            </a:r>
            <a:endParaRPr lang="en-IN"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Lst>
            </a:pPr>
            <a:r>
              <a:rPr lang="en-US" b="1" spc="-15" dirty="0" smtClean="0">
                <a:latin typeface="Times New Roman" panose="02020603050405020304" pitchFamily="18" charset="0"/>
                <a:ea typeface="Wingdings 2"/>
                <a:cs typeface="Times New Roman" panose="02020603050405020304" pitchFamily="18" charset="0"/>
              </a:rPr>
              <a:t> User </a:t>
            </a:r>
            <a:r>
              <a:rPr lang="en-US" b="1" spc="-10" dirty="0" smtClean="0">
                <a:latin typeface="Times New Roman" panose="02020603050405020304" pitchFamily="18" charset="0"/>
                <a:ea typeface="Wingdings 2"/>
                <a:cs typeface="Times New Roman" panose="02020603050405020304" pitchFamily="18" charset="0"/>
              </a:rPr>
              <a:t>Interface </a:t>
            </a:r>
            <a:r>
              <a:rPr lang="en-US" b="1" spc="-5" dirty="0" smtClean="0">
                <a:latin typeface="Times New Roman" panose="02020603050405020304" pitchFamily="18" charset="0"/>
                <a:ea typeface="Wingdings 2"/>
                <a:cs typeface="Times New Roman" panose="02020603050405020304" pitchFamily="18" charset="0"/>
              </a:rPr>
              <a:t>Language </a:t>
            </a:r>
            <a:r>
              <a:rPr lang="en-US" spc="-5" dirty="0" smtClean="0">
                <a:latin typeface="Times New Roman" panose="02020603050405020304" pitchFamily="18" charset="0"/>
                <a:ea typeface="Wingdings 2"/>
                <a:cs typeface="Times New Roman" panose="02020603050405020304" pitchFamily="18" charset="0"/>
              </a:rPr>
              <a:t>: XML</a:t>
            </a:r>
            <a:endParaRPr lang="en-IN"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 pos="3027045" algn="l"/>
              </a:tabLst>
            </a:pPr>
            <a:r>
              <a:rPr lang="en-US" b="1" spc="-10" dirty="0" smtClean="0">
                <a:latin typeface="Times New Roman" panose="02020603050405020304" pitchFamily="18" charset="0"/>
                <a:ea typeface="Wingdings 2"/>
                <a:cs typeface="Times New Roman" panose="02020603050405020304" pitchFamily="18" charset="0"/>
              </a:rPr>
              <a:t> Android </a:t>
            </a:r>
            <a:r>
              <a:rPr lang="en-US" b="1" spc="-20" dirty="0" smtClean="0">
                <a:latin typeface="Times New Roman" panose="02020603050405020304" pitchFamily="18" charset="0"/>
                <a:ea typeface="Wingdings 2"/>
                <a:cs typeface="Times New Roman" panose="02020603050405020304" pitchFamily="18" charset="0"/>
              </a:rPr>
              <a:t>API </a:t>
            </a:r>
            <a:r>
              <a:rPr lang="en-US" b="1" spc="-10" dirty="0" smtClean="0">
                <a:latin typeface="Times New Roman" panose="02020603050405020304" pitchFamily="18" charset="0"/>
                <a:ea typeface="Wingdings 2"/>
                <a:cs typeface="Times New Roman" panose="02020603050405020304" pitchFamily="18" charset="0"/>
              </a:rPr>
              <a:t>level </a:t>
            </a:r>
            <a:r>
              <a:rPr lang="en-US" dirty="0" smtClean="0">
                <a:latin typeface="Times New Roman" panose="02020603050405020304" pitchFamily="18" charset="0"/>
                <a:ea typeface="Wingdings 2"/>
                <a:cs typeface="Times New Roman" panose="02020603050405020304" pitchFamily="18" charset="0"/>
              </a:rPr>
              <a:t>: 10 and </a:t>
            </a:r>
            <a:r>
              <a:rPr lang="en-US" spc="-15" dirty="0" smtClean="0">
                <a:latin typeface="Times New Roman" panose="02020603050405020304" pitchFamily="18" charset="0"/>
                <a:ea typeface="Wingdings 2"/>
                <a:cs typeface="Times New Roman" panose="02020603050405020304" pitchFamily="18" charset="0"/>
              </a:rPr>
              <a:t>above.</a:t>
            </a:r>
            <a:endParaRPr lang="en-US" spc="-15"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 pos="3027045" algn="l"/>
              </a:tabLst>
            </a:pPr>
            <a:r>
              <a:rPr lang="en-US" b="1" spc="-15" dirty="0" smtClean="0">
                <a:latin typeface="Times New Roman" panose="02020603050405020304" pitchFamily="18" charset="0"/>
                <a:ea typeface="Wingdings 2"/>
                <a:cs typeface="Times New Roman" panose="02020603050405020304" pitchFamily="18" charset="0"/>
              </a:rPr>
              <a:t> Android Emulator </a:t>
            </a:r>
            <a:r>
              <a:rPr lang="en-US" spc="-15" dirty="0" smtClean="0">
                <a:latin typeface="Times New Roman" panose="02020603050405020304" pitchFamily="18" charset="0"/>
                <a:ea typeface="Wingdings 2"/>
                <a:cs typeface="Times New Roman" panose="02020603050405020304" pitchFamily="18" charset="0"/>
              </a:rPr>
              <a:t>: SDK Version 2.2 or higher</a:t>
            </a:r>
            <a:endParaRPr lang="en-IN" dirty="0" smtClean="0">
              <a:latin typeface="Times New Roman" panose="02020603050405020304" pitchFamily="18" charset="0"/>
              <a:ea typeface="Wingdings 2"/>
              <a:cs typeface="Times New Roman" panose="02020603050405020304" pitchFamily="18" charset="0"/>
            </a:endParaRPr>
          </a:p>
          <a:p>
            <a:pPr marL="342900" lvl="0" indent="-342900">
              <a:lnSpc>
                <a:spcPct val="150000"/>
              </a:lnSpc>
              <a:spcBef>
                <a:spcPts val="570"/>
              </a:spcBef>
              <a:buClr>
                <a:srgbClr val="0AD0D9"/>
              </a:buClr>
              <a:buSzPts val="2450"/>
              <a:buFont typeface="Wingdings" panose="05000000000000000000" pitchFamily="2" charset="2"/>
              <a:buChar char="Ø"/>
              <a:tabLst>
                <a:tab pos="340360" algn="l"/>
              </a:tabLst>
            </a:pPr>
            <a:r>
              <a:rPr lang="en-US" b="1" spc="-5" dirty="0" smtClean="0">
                <a:latin typeface="Times New Roman" panose="02020603050405020304" pitchFamily="18" charset="0"/>
                <a:ea typeface="Wingdings 2"/>
                <a:cs typeface="Times New Roman" panose="02020603050405020304" pitchFamily="18" charset="0"/>
              </a:rPr>
              <a:t> Database</a:t>
            </a:r>
            <a:r>
              <a:rPr lang="en-US" spc="-5" dirty="0" smtClean="0">
                <a:latin typeface="Times New Roman" panose="02020603050405020304" pitchFamily="18" charset="0"/>
                <a:ea typeface="Wingdings 2"/>
                <a:cs typeface="Times New Roman" panose="02020603050405020304" pitchFamily="18" charset="0"/>
              </a:rPr>
              <a:t> </a:t>
            </a:r>
            <a:r>
              <a:rPr lang="en-US" dirty="0" smtClean="0">
                <a:latin typeface="Times New Roman" panose="02020603050405020304" pitchFamily="18" charset="0"/>
                <a:ea typeface="Wingdings 2"/>
                <a:cs typeface="Times New Roman" panose="02020603050405020304" pitchFamily="18" charset="0"/>
              </a:rPr>
              <a:t>: </a:t>
            </a:r>
            <a:r>
              <a:rPr lang="en-US" spc="-10" dirty="0" smtClean="0">
                <a:latin typeface="Times New Roman" panose="02020603050405020304" pitchFamily="18" charset="0"/>
                <a:ea typeface="Wingdings 2"/>
                <a:cs typeface="Times New Roman" panose="02020603050405020304" pitchFamily="18" charset="0"/>
              </a:rPr>
              <a:t>Google Firebase</a:t>
            </a:r>
            <a:endParaRPr lang="en-US" spc="-10" dirty="0" smtClean="0">
              <a:latin typeface="Times New Roman" panose="02020603050405020304" pitchFamily="18" charset="0"/>
              <a:ea typeface="Wingdings 2"/>
              <a:cs typeface="Times New Roman" panose="02020603050405020304" pitchFamily="18" charset="0"/>
            </a:endParaRPr>
          </a:p>
          <a:p>
            <a:pPr marL="342900" lvl="0" indent="-342900">
              <a:spcBef>
                <a:spcPts val="570"/>
              </a:spcBef>
              <a:buClr>
                <a:srgbClr val="0AD0D9"/>
              </a:buClr>
              <a:buSzPts val="2450"/>
              <a:buFont typeface="Wingdings" panose="05000000000000000000" pitchFamily="2" charset="2"/>
              <a:buChar char="Ø"/>
              <a:tabLst>
                <a:tab pos="340360" algn="l"/>
              </a:tabLst>
            </a:pPr>
            <a:endParaRPr lang="en-IN" dirty="0" smtClean="0">
              <a:latin typeface="Times New Roman" panose="02020603050405020304" pitchFamily="18" charset="0"/>
              <a:ea typeface="Wingdings 2"/>
              <a:cs typeface="Times New Roman" panose="02020603050405020304" pitchFamily="18" charset="0"/>
            </a:endParaRP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smtClean="0"/>
            </a:br>
            <a:r>
              <a:rPr lang="en-US" sz="5100" b="1" dirty="0" smtClean="0">
                <a:latin typeface="Times New Roman" panose="02020603050405020304" pitchFamily="18" charset="0"/>
                <a:cs typeface="Times New Roman" panose="02020603050405020304" pitchFamily="18" charset="0"/>
              </a:rPr>
              <a:t> Reason for Choosing Android</a:t>
            </a:r>
            <a:endParaRPr lang="en-IN" sz="5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35480"/>
            <a:ext cx="8786842" cy="4389120"/>
          </a:xfrm>
        </p:spPr>
        <p:txBody>
          <a:bodyPr/>
          <a:lstStyle/>
          <a:p>
            <a:pPr lvl="1" algn="just">
              <a:buClr>
                <a:schemeClr val="tx2">
                  <a:lumMod val="60000"/>
                  <a:lumOff val="40000"/>
                </a:schemeClr>
              </a:buCl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Android is open source.</a:t>
            </a:r>
            <a:endParaRPr lang="en-IN" sz="2600" dirty="0" smtClean="0">
              <a:latin typeface="Times New Roman" panose="02020603050405020304" pitchFamily="18" charset="0"/>
              <a:cs typeface="Times New Roman" panose="02020603050405020304" pitchFamily="18" charset="0"/>
            </a:endParaRPr>
          </a:p>
          <a:p>
            <a:pPr lvl="1" algn="just">
              <a:buClr>
                <a:schemeClr val="tx2">
                  <a:lumMod val="60000"/>
                  <a:lumOff val="40000"/>
                </a:schemeClr>
              </a:buCl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All development tools for android is free.</a:t>
            </a:r>
            <a:endParaRPr lang="en-IN" sz="2600" dirty="0" smtClean="0">
              <a:latin typeface="Times New Roman" panose="02020603050405020304" pitchFamily="18" charset="0"/>
              <a:cs typeface="Times New Roman" panose="02020603050405020304" pitchFamily="18" charset="0"/>
            </a:endParaRPr>
          </a:p>
          <a:p>
            <a:pPr lvl="1" algn="just">
              <a:buClr>
                <a:schemeClr val="tx2">
                  <a:lumMod val="60000"/>
                  <a:lumOff val="40000"/>
                </a:schemeClr>
              </a:buCl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Development is possible most OS platform where iOS        development is possible only on MAC and all tools are not free.</a:t>
            </a:r>
            <a:endParaRPr lang="en-IN" sz="2600" dirty="0" smtClean="0">
              <a:latin typeface="Times New Roman" panose="02020603050405020304" pitchFamily="18" charset="0"/>
              <a:cs typeface="Times New Roman" panose="02020603050405020304" pitchFamily="18" charset="0"/>
            </a:endParaRPr>
          </a:p>
          <a:p>
            <a:pPr lvl="1" algn="just">
              <a:buClr>
                <a:schemeClr val="tx2">
                  <a:lumMod val="60000"/>
                  <a:lumOff val="40000"/>
                </a:schemeClr>
              </a:buCl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Most of the smart phone users in India share using Android  since to reach maximum users we choose android as app development platform.</a:t>
            </a:r>
            <a:endParaRPr lang="en-IN" sz="2600" dirty="0" smtClean="0">
              <a:latin typeface="Times New Roman" panose="02020603050405020304" pitchFamily="18" charset="0"/>
              <a:cs typeface="Times New Roman" panose="02020603050405020304" pitchFamily="18" charset="0"/>
            </a:endParaRPr>
          </a:p>
          <a:p>
            <a:pPr lvl="1" algn="just">
              <a:buClr>
                <a:schemeClr val="tx2">
                  <a:lumMod val="60000"/>
                  <a:lumOff val="40000"/>
                </a:schemeClr>
              </a:buCl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Huge resource available.</a:t>
            </a:r>
            <a:endParaRPr lang="en-IN" sz="26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215"/>
            <a:ext cx="8229600" cy="837565"/>
          </a:xfrm>
        </p:spPr>
        <p:txBody>
          <a:bodyPr/>
          <a:p>
            <a:r>
              <a:rPr lang="en-US" sz="4600" b="1">
                <a:latin typeface="Times New Roman" panose="02020603050405020304" pitchFamily="18" charset="0"/>
                <a:cs typeface="Times New Roman" panose="02020603050405020304" pitchFamily="18" charset="0"/>
              </a:rPr>
              <a:t>Android Lifecycle</a:t>
            </a:r>
            <a:endParaRPr lang="en-US" sz="4600"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1172845" y="1541780"/>
            <a:ext cx="6798945" cy="5080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5413</Words>
  <Application>WPS Presentation</Application>
  <PresentationFormat>On-screen Show (4:3)</PresentationFormat>
  <Paragraphs>188</Paragraphs>
  <Slides>25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40" baseType="lpstr">
      <vt:lpstr>Arial</vt:lpstr>
      <vt:lpstr>SimSun</vt:lpstr>
      <vt:lpstr>Wingdings</vt:lpstr>
      <vt:lpstr>Wingdings 2</vt:lpstr>
      <vt:lpstr>Times New Roman</vt:lpstr>
      <vt:lpstr>Calibri</vt:lpstr>
      <vt:lpstr>Calibri</vt:lpstr>
      <vt:lpstr>Times New Roman</vt:lpstr>
      <vt:lpstr>Wingdings</vt:lpstr>
      <vt:lpstr>Cambria</vt:lpstr>
      <vt:lpstr>Constantia</vt:lpstr>
      <vt:lpstr>Microsoft YaHei</vt:lpstr>
      <vt:lpstr>Arial Unicode MS</vt:lpstr>
      <vt:lpstr>Flow</vt:lpstr>
      <vt:lpstr>Paint.Picture</vt:lpstr>
      <vt:lpstr>PowerPoint 演示文稿</vt:lpstr>
      <vt:lpstr>PowerPoint 演示文稿</vt:lpstr>
      <vt:lpstr>Presentation outline</vt:lpstr>
      <vt:lpstr>Introduction</vt:lpstr>
      <vt:lpstr>     Objectives</vt:lpstr>
      <vt:lpstr>   Academic Objectives</vt:lpstr>
      <vt:lpstr>  Technology Platform</vt:lpstr>
      <vt:lpstr>  Reason for Choosing Android</vt:lpstr>
      <vt:lpstr>PowerPoint 演示文稿</vt:lpstr>
      <vt:lpstr>Android Architecture</vt:lpstr>
      <vt:lpstr>Android Application Components</vt:lpstr>
      <vt:lpstr>System Features</vt:lpstr>
      <vt:lpstr>Use Case Diagram </vt:lpstr>
      <vt:lpstr>Flow Diagram </vt:lpstr>
      <vt:lpstr>Application Snapshots</vt:lpstr>
      <vt:lpstr>Snapshot</vt:lpstr>
      <vt:lpstr>Snapshot(Continued)</vt:lpstr>
      <vt:lpstr>Snapshot(Continued)</vt:lpstr>
      <vt:lpstr>Snapshot(Continued)</vt:lpstr>
      <vt:lpstr>Snapshot(Continued)</vt:lpstr>
      <vt:lpstr>Future Scope</vt:lpstr>
      <vt:lpstr>Learning From Project</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Honey Vishwakarma</cp:lastModifiedBy>
  <cp:revision>13</cp:revision>
  <dcterms:created xsi:type="dcterms:W3CDTF">2019-04-09T10:50:00Z</dcterms:created>
  <dcterms:modified xsi:type="dcterms:W3CDTF">2019-04-10T17:45:01Z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