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2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D2161-9B2F-F8A8-AA31-E1D42022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2EE92-DAFA-532D-AA53-FF1702F21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26044-66EA-739E-2A62-A690859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FA5A5-397D-E289-0477-5AC18CD5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2A35A-A8FA-8D8C-7D18-61DA61E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2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8406F-12C6-E4E4-E116-BF658F6A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5E7CFF-3C20-A166-9E5B-B72DC9A0E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0B9E8-D649-667F-00FB-BEB3F0D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799EAC-9A6B-8611-8B09-6867D09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F3BE8-45D0-3FB5-CEBC-CB39A15C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CCD2AA-61CB-0F4C-B767-399E2B57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2B02C5-38D2-6573-A831-6478A2B9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16C660-4F69-F9D0-A739-E429C19A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935AE-6EE4-C132-9F4E-261D345B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0F8F6-2953-DAC7-A01D-701210D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3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88FC32C6-4CA8-4D0A-96AC-76733C2BC7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7" y="542924"/>
            <a:ext cx="11109663" cy="577239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6D5E1-C594-4160-9367-2B471F6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0" y="552841"/>
            <a:ext cx="11109663" cy="3560127"/>
          </a:xfrm>
          <a:gradFill flip="none" rotWithShape="0">
            <a:gsLst>
              <a:gs pos="0">
                <a:schemeClr val="bg1">
                  <a:alpha val="57000"/>
                </a:schemeClr>
              </a:gs>
              <a:gs pos="8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554480" rIns="1554480" bIns="914400" rtlCol="0" anchor="b"/>
          <a:lstStyle>
            <a:lvl1pPr algn="ctr">
              <a:lnSpc>
                <a:spcPct val="125000"/>
              </a:lnSpc>
              <a:spcBef>
                <a:spcPts val="1000"/>
              </a:spcBef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Подзаголовок 5">
            <a:extLst>
              <a:ext uri="{FF2B5EF4-FFF2-40B4-BE49-F238E27FC236}">
                <a16:creationId xmlns:a16="http://schemas.microsoft.com/office/drawing/2014/main" id="{3C87561D-53CF-4295-8BCE-C9ACAA1D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4113212"/>
            <a:ext cx="11109999" cy="2201863"/>
          </a:xfrm>
          <a:gradFill flip="none" rotWithShape="0">
            <a:gsLst>
              <a:gs pos="0">
                <a:schemeClr val="bg1">
                  <a:alpha val="55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подзаголовка</a:t>
            </a:r>
          </a:p>
        </p:txBody>
      </p:sp>
      <p:sp>
        <p:nvSpPr>
          <p:cNvPr id="15" name="Дата 47">
            <a:extLst>
              <a:ext uri="{FF2B5EF4-FFF2-40B4-BE49-F238E27FC236}">
                <a16:creationId xmlns:a16="http://schemas.microsoft.com/office/drawing/2014/main" id="{A3B22F32-6863-413E-917C-18EA0DF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Нижний колонтитул 48">
            <a:extLst>
              <a:ext uri="{FF2B5EF4-FFF2-40B4-BE49-F238E27FC236}">
                <a16:creationId xmlns:a16="http://schemas.microsoft.com/office/drawing/2014/main" id="{C1CD5745-E602-4F82-9381-B24C8EF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17" name="Номер слайда 49">
            <a:extLst>
              <a:ext uri="{FF2B5EF4-FFF2-40B4-BE49-F238E27FC236}">
                <a16:creationId xmlns:a16="http://schemas.microsoft.com/office/drawing/2014/main" id="{D8E278D8-BE28-49BF-B9CA-C679178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5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07C4-88C8-B8DF-6AA7-71911F22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1FB54-130B-1F64-9BAF-E02457DC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5BBF0-68F4-06E2-FB15-46EA660F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B96E7-C15D-761B-8866-9DA8201C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15F47-C29C-7967-F185-CCDE4F1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F5FA0-DBF3-EDAF-7CE7-E459C806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70BD4A-5B39-9B40-FA5F-6056A4B9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313A6-4D1B-7230-0205-AA8230A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0CC65-881E-919F-0056-0076E0A3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6902A-44FD-874C-EE61-DB0FBD64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D0E90-6D48-18BF-F75D-5A24A953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36457-0F5F-3671-5AF6-70F3864FC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FCD615-7A12-AE9D-B841-CD4E6A1B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EDDD5-D5D9-0DE2-C685-1D58658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2A1B6-9FF0-610C-EACF-D4AA619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9E675-5B28-CF96-C21F-4C4B3645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FF94-5A94-99C4-653F-069CCADE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E12AD-A595-4BCC-88EF-D38E0447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B56B9-6BB5-AAAB-8FE2-516C6D60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C2AE1-CC80-7D3D-26DF-DA940FA91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B0D8D2-14E2-5EF8-3D6A-DFD161FBD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E60459-925A-B23B-C913-1572831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265F9F-BF05-638B-307F-944AB25E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EEB50E-391A-5FB9-D9BF-87D3F67C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E9912-5C79-44FE-63BF-7D9A60DF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F0A835-1ABB-9B95-5BB7-A85E509B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AD36AE-54DA-7377-1144-3D491AFD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5447A-9E47-8CFD-5A66-0F526751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7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BA817C-EF4B-C2E3-80AA-A0855D39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EE6594-3B16-7833-B245-6DE9DEFE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A3546B-8A51-1277-3BD4-749F982D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53FDA-A8BB-97DD-B747-060B9ADD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97A36-6794-3691-2BD9-B789D4B8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B0329D-5444-DCB5-4B97-01E72734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B427A-D296-6ACD-205F-E2D2B096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1DAC5-0905-4440-9F95-D5189FB3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C4A76-CEE3-AE3C-8D20-01995CE3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C771D-94ED-896D-8A57-D9408080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097933-49C7-519E-2DA6-7C7F1E6C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C7A379-9CE1-8098-4EA7-486FEE49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545A9-6C0D-FC7A-A6B8-FB1A4187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D6ED1-C55A-5E42-881D-CF768F4A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672CA7-D055-C377-5E63-5F850477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86C2A-55CF-7839-1E1D-58C18F05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5359D8-1051-DE84-6835-3E67B63E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89A0E-6982-EC10-082F-78F6CAC4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7837-8743-4AF8-880D-3E794EB413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2A3D2-C748-DDCD-9BF0-DB4250F11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83EE7-7695-B1DC-A901-ACDBBF3B5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7FA2-6A42-4670-947B-7E87341B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ik.org/course/129/syllabu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A536BEA-126E-D42E-E3C1-2B4C09A36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</a:t>
            </a: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DC9BBAAE-166C-E362-A5F5-9D6FB9568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8E9ED-DFE5-40A2-A4F5-0708FC2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ABA66-830E-4B0D-ABDE-4699666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C478-331D-4A2D-BE2E-6F6C6A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1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4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97FF9-0B9C-A32E-54E6-81164844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Вводные данные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8E9ED-DFE5-40A2-A4F5-0708FC2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ABA66-830E-4B0D-ABDE-4699666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C478-331D-4A2D-BE2E-6F6C6A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2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523B9-D4FB-4027-191C-18CD488FFD22}"/>
              </a:ext>
            </a:extLst>
          </p:cNvPr>
          <p:cNvSpPr txBox="1"/>
          <p:nvPr/>
        </p:nvSpPr>
        <p:spPr>
          <a:xfrm>
            <a:off x="342900" y="1419225"/>
            <a:ext cx="1148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данных я осуществлял на </a:t>
            </a:r>
            <a:r>
              <a:rPr lang="en-US" dirty="0">
                <a:solidFill>
                  <a:schemeClr val="bg1"/>
                </a:solidFill>
              </a:rPr>
              <a:t>R, </a:t>
            </a:r>
            <a:r>
              <a:rPr lang="ru-RU" dirty="0">
                <a:solidFill>
                  <a:schemeClr val="bg1"/>
                </a:solidFill>
              </a:rPr>
              <a:t>так как я знаком с этим языком глубже всего и осуществлял первичный анализ данных до этого. Также подчеркну, что при выполнении работы я изучал теории и основные методы с помощью курса на </a:t>
            </a:r>
            <a:r>
              <a:rPr lang="ru-RU" dirty="0" err="1">
                <a:solidFill>
                  <a:schemeClr val="bg1"/>
                </a:solidFill>
              </a:rPr>
              <a:t>степике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https://stepik.org/course/129/syllabus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r>
              <a:rPr lang="ru-RU" dirty="0">
                <a:solidFill>
                  <a:schemeClr val="bg1"/>
                </a:solidFill>
              </a:rPr>
              <a:t>При анализе я пользовался такими инструментами как дисперсионный анализ, регрессия…</a:t>
            </a:r>
          </a:p>
        </p:txBody>
      </p:sp>
    </p:spTree>
    <p:extLst>
      <p:ext uri="{BB962C8B-B14F-4D97-AF65-F5344CB8AC3E}">
        <p14:creationId xmlns:p14="http://schemas.microsoft.com/office/powerpoint/2010/main" val="15014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D8F10-9E32-AEFD-BD9A-3D2E9B9F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3925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chemeClr val="bg1"/>
                </a:solidFill>
              </a:rPr>
              <a:t>Заболевшие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4FB5B0E-8582-6EA4-51C9-7F2C3405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1125"/>
            <a:ext cx="3932237" cy="448786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Как только я сел выполнять задание, мне в голову пришла идея проверить насколько сильно количество новых заболевших влияет на количеством новых вакцинаций. Я подумал, что при появлении новой волны коронавируса, количество новых вакцинаций будет расти.</a:t>
            </a:r>
          </a:p>
          <a:p>
            <a:r>
              <a:rPr lang="ru-RU" sz="2400" dirty="0">
                <a:solidFill>
                  <a:schemeClr val="bg1"/>
                </a:solidFill>
              </a:rPr>
              <a:t>Для начала я решил исследовал только Россию. И первым я нашел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количество волн в России. Всего волн было 5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по две в 2020 и 2021 году и одна в 2022 году.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8E9ED-DFE5-40A2-A4F5-0708FC2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ABA66-830E-4B0D-ABDE-4699666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C478-331D-4A2D-BE2E-6F6C6A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3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84DF7D-77ED-6CD7-650F-D66ACB5F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68021-033C-76BB-2F69-C2CE67EF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781049"/>
            <a:ext cx="74199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54227-E9C8-238D-D5DC-C6309981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392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Вакцинированные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ECF9FDF-7244-E4F4-A4F3-E742B69F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094" y="1474788"/>
            <a:ext cx="3932237" cy="44878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Дальше я взял данные вакцинациям в день. Так как вакцину массово стали применять лишь в 2021 году, то можно сравнить лишь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8E9ED-DFE5-40A2-A4F5-0708FC2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ABA66-830E-4B0D-ABDE-4699666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C478-331D-4A2D-BE2E-6F6C6A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4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908E9ED-DFE5-40A2-A4F5-0708FC2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2021</a:t>
            </a:r>
            <a:endParaRPr lang="ru-RU" noProof="0">
              <a:solidFill>
                <a:prstClr val="white">
                  <a:alpha val="70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ABA66-830E-4B0D-ABDE-4699666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noProof="0">
                <a:solidFill>
                  <a:prstClr val="white">
                    <a:alpha val="70000"/>
                  </a:prstClr>
                </a:solidFill>
              </a:rPr>
              <a:t>ЭМИТ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6C478-331D-4A2D-BE2E-6F6C6AD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07A7-8386-47DB-8578-DDEDD194E5D4}" type="slidenum">
              <a:rPr lang="ru-RU" noProof="0" smtClean="0">
                <a:solidFill>
                  <a:prstClr val="white">
                    <a:alpha val="70000"/>
                  </a:prstClr>
                </a:solidFill>
              </a:rPr>
              <a:pPr>
                <a:defRPr/>
              </a:pPr>
              <a:t>5</a:t>
            </a:fld>
            <a:endParaRPr lang="ru-RU" noProof="0">
              <a:solidFill>
                <a:prstClr val="white">
                  <a:alpha val="7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9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185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</vt:lpstr>
      <vt:lpstr>Вводные данные</vt:lpstr>
      <vt:lpstr>Заболевшие</vt:lpstr>
      <vt:lpstr>Вакцинированные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Шамсутдинов Аяз Асхатович</dc:creator>
  <cp:lastModifiedBy>Шамсутдинов Аяз Асхатович</cp:lastModifiedBy>
  <cp:revision>6</cp:revision>
  <dcterms:created xsi:type="dcterms:W3CDTF">2022-08-05T15:23:28Z</dcterms:created>
  <dcterms:modified xsi:type="dcterms:W3CDTF">2022-08-11T18:36:51Z</dcterms:modified>
</cp:coreProperties>
</file>