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96" r:id="rId3"/>
    <p:sldId id="398" r:id="rId4"/>
    <p:sldId id="399" r:id="rId5"/>
    <p:sldId id="400" r:id="rId6"/>
    <p:sldId id="407" r:id="rId7"/>
    <p:sldId id="401" r:id="rId8"/>
    <p:sldId id="402" r:id="rId9"/>
    <p:sldId id="403" r:id="rId10"/>
    <p:sldId id="404" r:id="rId11"/>
    <p:sldId id="405" r:id="rId12"/>
    <p:sldId id="408" r:id="rId13"/>
    <p:sldId id="409" r:id="rId14"/>
    <p:sldId id="410" r:id="rId15"/>
    <p:sldId id="411" r:id="rId16"/>
    <p:sldId id="413" r:id="rId17"/>
    <p:sldId id="415" r:id="rId18"/>
    <p:sldId id="414" r:id="rId19"/>
    <p:sldId id="427" r:id="rId20"/>
    <p:sldId id="425" r:id="rId21"/>
    <p:sldId id="426" r:id="rId22"/>
    <p:sldId id="428" r:id="rId23"/>
    <p:sldId id="429" r:id="rId24"/>
    <p:sldId id="421" r:id="rId25"/>
    <p:sldId id="422" r:id="rId26"/>
    <p:sldId id="424" r:id="rId27"/>
    <p:sldId id="423" r:id="rId28"/>
    <p:sldId id="412" r:id="rId29"/>
    <p:sldId id="416" r:id="rId30"/>
    <p:sldId id="418" r:id="rId31"/>
    <p:sldId id="419" r:id="rId32"/>
    <p:sldId id="417" r:id="rId33"/>
    <p:sldId id="434" r:id="rId34"/>
    <p:sldId id="430" r:id="rId35"/>
    <p:sldId id="431" r:id="rId36"/>
    <p:sldId id="432" r:id="rId37"/>
    <p:sldId id="435" r:id="rId38"/>
    <p:sldId id="436" r:id="rId3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21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3985F9-7B72-48C6-B9AD-57A40FD07067}" type="datetimeFigureOut">
              <a:rPr lang="ru-RU" smtClean="0"/>
              <a:t>04.04.2023</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D8966E-2C49-4B0E-852F-E61536BC0A32}" type="slidenum">
              <a:rPr lang="ru-RU" smtClean="0"/>
              <a:t>‹#›</a:t>
            </a:fld>
            <a:endParaRPr lang="ru-RU" dirty="0"/>
          </a:p>
        </p:txBody>
      </p:sp>
    </p:spTree>
    <p:extLst>
      <p:ext uri="{BB962C8B-B14F-4D97-AF65-F5344CB8AC3E}">
        <p14:creationId xmlns:p14="http://schemas.microsoft.com/office/powerpoint/2010/main" val="2471069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3B4F20C5-343F-447E-95CE-BEBA09498CFE}" type="slidenum">
              <a:rPr lang="ru-RU" smtClean="0"/>
              <a:pPr/>
              <a:t>1</a:t>
            </a:fld>
            <a:endParaRPr lang="ru-RU" dirty="0"/>
          </a:p>
        </p:txBody>
      </p:sp>
    </p:spTree>
    <p:extLst>
      <p:ext uri="{BB962C8B-B14F-4D97-AF65-F5344CB8AC3E}">
        <p14:creationId xmlns:p14="http://schemas.microsoft.com/office/powerpoint/2010/main" val="1334013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11</a:t>
            </a:fld>
            <a:endParaRPr lang="ru-RU"/>
          </a:p>
        </p:txBody>
      </p:sp>
    </p:spTree>
    <p:extLst>
      <p:ext uri="{BB962C8B-B14F-4D97-AF65-F5344CB8AC3E}">
        <p14:creationId xmlns:p14="http://schemas.microsoft.com/office/powerpoint/2010/main" val="2022967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12</a:t>
            </a:fld>
            <a:endParaRPr lang="ru-RU"/>
          </a:p>
        </p:txBody>
      </p:sp>
    </p:spTree>
    <p:extLst>
      <p:ext uri="{BB962C8B-B14F-4D97-AF65-F5344CB8AC3E}">
        <p14:creationId xmlns:p14="http://schemas.microsoft.com/office/powerpoint/2010/main" val="2404020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14</a:t>
            </a:fld>
            <a:endParaRPr lang="ru-RU"/>
          </a:p>
        </p:txBody>
      </p:sp>
    </p:spTree>
    <p:extLst>
      <p:ext uri="{BB962C8B-B14F-4D97-AF65-F5344CB8AC3E}">
        <p14:creationId xmlns:p14="http://schemas.microsoft.com/office/powerpoint/2010/main" val="893714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15</a:t>
            </a:fld>
            <a:endParaRPr lang="ru-RU"/>
          </a:p>
        </p:txBody>
      </p:sp>
    </p:spTree>
    <p:extLst>
      <p:ext uri="{BB962C8B-B14F-4D97-AF65-F5344CB8AC3E}">
        <p14:creationId xmlns:p14="http://schemas.microsoft.com/office/powerpoint/2010/main" val="3030437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16</a:t>
            </a:fld>
            <a:endParaRPr lang="ru-RU"/>
          </a:p>
        </p:txBody>
      </p:sp>
    </p:spTree>
    <p:extLst>
      <p:ext uri="{BB962C8B-B14F-4D97-AF65-F5344CB8AC3E}">
        <p14:creationId xmlns:p14="http://schemas.microsoft.com/office/powerpoint/2010/main" val="2885123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17</a:t>
            </a:fld>
            <a:endParaRPr lang="ru-RU"/>
          </a:p>
        </p:txBody>
      </p:sp>
    </p:spTree>
    <p:extLst>
      <p:ext uri="{BB962C8B-B14F-4D97-AF65-F5344CB8AC3E}">
        <p14:creationId xmlns:p14="http://schemas.microsoft.com/office/powerpoint/2010/main" val="2016118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18</a:t>
            </a:fld>
            <a:endParaRPr lang="ru-RU"/>
          </a:p>
        </p:txBody>
      </p:sp>
    </p:spTree>
    <p:extLst>
      <p:ext uri="{BB962C8B-B14F-4D97-AF65-F5344CB8AC3E}">
        <p14:creationId xmlns:p14="http://schemas.microsoft.com/office/powerpoint/2010/main" val="734069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19</a:t>
            </a:fld>
            <a:endParaRPr lang="ru-RU"/>
          </a:p>
        </p:txBody>
      </p:sp>
    </p:spTree>
    <p:extLst>
      <p:ext uri="{BB962C8B-B14F-4D97-AF65-F5344CB8AC3E}">
        <p14:creationId xmlns:p14="http://schemas.microsoft.com/office/powerpoint/2010/main" val="164226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20</a:t>
            </a:fld>
            <a:endParaRPr lang="ru-RU"/>
          </a:p>
        </p:txBody>
      </p:sp>
    </p:spTree>
    <p:extLst>
      <p:ext uri="{BB962C8B-B14F-4D97-AF65-F5344CB8AC3E}">
        <p14:creationId xmlns:p14="http://schemas.microsoft.com/office/powerpoint/2010/main" val="2503468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21</a:t>
            </a:fld>
            <a:endParaRPr lang="ru-RU"/>
          </a:p>
        </p:txBody>
      </p:sp>
    </p:spTree>
    <p:extLst>
      <p:ext uri="{BB962C8B-B14F-4D97-AF65-F5344CB8AC3E}">
        <p14:creationId xmlns:p14="http://schemas.microsoft.com/office/powerpoint/2010/main" val="3039240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4F20C5-343F-447E-95CE-BEBA09498CFE}" type="slidenum">
              <a:rPr lang="ru-RU" smtClean="0"/>
              <a:pPr/>
              <a:t>2</a:t>
            </a:fld>
            <a:endParaRPr lang="ru-RU" dirty="0"/>
          </a:p>
        </p:txBody>
      </p:sp>
    </p:spTree>
    <p:extLst>
      <p:ext uri="{BB962C8B-B14F-4D97-AF65-F5344CB8AC3E}">
        <p14:creationId xmlns:p14="http://schemas.microsoft.com/office/powerpoint/2010/main" val="2927179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22</a:t>
            </a:fld>
            <a:endParaRPr lang="ru-RU"/>
          </a:p>
        </p:txBody>
      </p:sp>
    </p:spTree>
    <p:extLst>
      <p:ext uri="{BB962C8B-B14F-4D97-AF65-F5344CB8AC3E}">
        <p14:creationId xmlns:p14="http://schemas.microsoft.com/office/powerpoint/2010/main" val="3074419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23</a:t>
            </a:fld>
            <a:endParaRPr lang="ru-RU"/>
          </a:p>
        </p:txBody>
      </p:sp>
    </p:spTree>
    <p:extLst>
      <p:ext uri="{BB962C8B-B14F-4D97-AF65-F5344CB8AC3E}">
        <p14:creationId xmlns:p14="http://schemas.microsoft.com/office/powerpoint/2010/main" val="165229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24</a:t>
            </a:fld>
            <a:endParaRPr lang="ru-RU"/>
          </a:p>
        </p:txBody>
      </p:sp>
    </p:spTree>
    <p:extLst>
      <p:ext uri="{BB962C8B-B14F-4D97-AF65-F5344CB8AC3E}">
        <p14:creationId xmlns:p14="http://schemas.microsoft.com/office/powerpoint/2010/main" val="2201069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25</a:t>
            </a:fld>
            <a:endParaRPr lang="ru-RU"/>
          </a:p>
        </p:txBody>
      </p:sp>
    </p:spTree>
    <p:extLst>
      <p:ext uri="{BB962C8B-B14F-4D97-AF65-F5344CB8AC3E}">
        <p14:creationId xmlns:p14="http://schemas.microsoft.com/office/powerpoint/2010/main" val="1729999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26</a:t>
            </a:fld>
            <a:endParaRPr lang="ru-RU"/>
          </a:p>
        </p:txBody>
      </p:sp>
    </p:spTree>
    <p:extLst>
      <p:ext uri="{BB962C8B-B14F-4D97-AF65-F5344CB8AC3E}">
        <p14:creationId xmlns:p14="http://schemas.microsoft.com/office/powerpoint/2010/main" val="1615767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27</a:t>
            </a:fld>
            <a:endParaRPr lang="ru-RU"/>
          </a:p>
        </p:txBody>
      </p:sp>
    </p:spTree>
    <p:extLst>
      <p:ext uri="{BB962C8B-B14F-4D97-AF65-F5344CB8AC3E}">
        <p14:creationId xmlns:p14="http://schemas.microsoft.com/office/powerpoint/2010/main" val="1633631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28</a:t>
            </a:fld>
            <a:endParaRPr lang="ru-RU"/>
          </a:p>
        </p:txBody>
      </p:sp>
    </p:spTree>
    <p:extLst>
      <p:ext uri="{BB962C8B-B14F-4D97-AF65-F5344CB8AC3E}">
        <p14:creationId xmlns:p14="http://schemas.microsoft.com/office/powerpoint/2010/main" val="40781376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29</a:t>
            </a:fld>
            <a:endParaRPr lang="ru-RU"/>
          </a:p>
        </p:txBody>
      </p:sp>
    </p:spTree>
    <p:extLst>
      <p:ext uri="{BB962C8B-B14F-4D97-AF65-F5344CB8AC3E}">
        <p14:creationId xmlns:p14="http://schemas.microsoft.com/office/powerpoint/2010/main" val="3782819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30</a:t>
            </a:fld>
            <a:endParaRPr lang="ru-RU"/>
          </a:p>
        </p:txBody>
      </p:sp>
    </p:spTree>
    <p:extLst>
      <p:ext uri="{BB962C8B-B14F-4D97-AF65-F5344CB8AC3E}">
        <p14:creationId xmlns:p14="http://schemas.microsoft.com/office/powerpoint/2010/main" val="2643356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31</a:t>
            </a:fld>
            <a:endParaRPr lang="ru-RU"/>
          </a:p>
        </p:txBody>
      </p:sp>
    </p:spTree>
    <p:extLst>
      <p:ext uri="{BB962C8B-B14F-4D97-AF65-F5344CB8AC3E}">
        <p14:creationId xmlns:p14="http://schemas.microsoft.com/office/powerpoint/2010/main" val="23705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4F20C5-343F-447E-95CE-BEBA09498CFE}" type="slidenum">
              <a:rPr lang="ru-RU" smtClean="0"/>
              <a:pPr/>
              <a:t>4</a:t>
            </a:fld>
            <a:endParaRPr lang="ru-RU" dirty="0"/>
          </a:p>
        </p:txBody>
      </p:sp>
    </p:spTree>
    <p:extLst>
      <p:ext uri="{BB962C8B-B14F-4D97-AF65-F5344CB8AC3E}">
        <p14:creationId xmlns:p14="http://schemas.microsoft.com/office/powerpoint/2010/main" val="1727205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32</a:t>
            </a:fld>
            <a:endParaRPr lang="ru-RU"/>
          </a:p>
        </p:txBody>
      </p:sp>
    </p:spTree>
    <p:extLst>
      <p:ext uri="{BB962C8B-B14F-4D97-AF65-F5344CB8AC3E}">
        <p14:creationId xmlns:p14="http://schemas.microsoft.com/office/powerpoint/2010/main" val="1837712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33</a:t>
            </a:fld>
            <a:endParaRPr lang="ru-RU"/>
          </a:p>
        </p:txBody>
      </p:sp>
    </p:spTree>
    <p:extLst>
      <p:ext uri="{BB962C8B-B14F-4D97-AF65-F5344CB8AC3E}">
        <p14:creationId xmlns:p14="http://schemas.microsoft.com/office/powerpoint/2010/main" val="4916731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34</a:t>
            </a:fld>
            <a:endParaRPr lang="ru-RU"/>
          </a:p>
        </p:txBody>
      </p:sp>
    </p:spTree>
    <p:extLst>
      <p:ext uri="{BB962C8B-B14F-4D97-AF65-F5344CB8AC3E}">
        <p14:creationId xmlns:p14="http://schemas.microsoft.com/office/powerpoint/2010/main" val="16187368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35</a:t>
            </a:fld>
            <a:endParaRPr lang="ru-RU"/>
          </a:p>
        </p:txBody>
      </p:sp>
    </p:spTree>
    <p:extLst>
      <p:ext uri="{BB962C8B-B14F-4D97-AF65-F5344CB8AC3E}">
        <p14:creationId xmlns:p14="http://schemas.microsoft.com/office/powerpoint/2010/main" val="2886300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36</a:t>
            </a:fld>
            <a:endParaRPr lang="ru-RU"/>
          </a:p>
        </p:txBody>
      </p:sp>
    </p:spTree>
    <p:extLst>
      <p:ext uri="{BB962C8B-B14F-4D97-AF65-F5344CB8AC3E}">
        <p14:creationId xmlns:p14="http://schemas.microsoft.com/office/powerpoint/2010/main" val="38006974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4F20C5-343F-447E-95CE-BEBA09498CFE}" type="slidenum">
              <a:rPr lang="ru-RU" smtClean="0"/>
              <a:pPr/>
              <a:t>37</a:t>
            </a:fld>
            <a:endParaRPr lang="ru-RU" dirty="0"/>
          </a:p>
        </p:txBody>
      </p:sp>
    </p:spTree>
    <p:extLst>
      <p:ext uri="{BB962C8B-B14F-4D97-AF65-F5344CB8AC3E}">
        <p14:creationId xmlns:p14="http://schemas.microsoft.com/office/powerpoint/2010/main" val="42705990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4F20C5-343F-447E-95CE-BEBA09498CFE}" type="slidenum">
              <a:rPr lang="ru-RU" smtClean="0"/>
              <a:pPr/>
              <a:t>38</a:t>
            </a:fld>
            <a:endParaRPr lang="ru-RU" dirty="0"/>
          </a:p>
        </p:txBody>
      </p:sp>
    </p:spTree>
    <p:extLst>
      <p:ext uri="{BB962C8B-B14F-4D97-AF65-F5344CB8AC3E}">
        <p14:creationId xmlns:p14="http://schemas.microsoft.com/office/powerpoint/2010/main" val="2046198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4F20C5-343F-447E-95CE-BEBA09498CFE}" type="slidenum">
              <a:rPr lang="ru-RU" smtClean="0"/>
              <a:pPr/>
              <a:t>5</a:t>
            </a:fld>
            <a:endParaRPr lang="ru-RU" dirty="0"/>
          </a:p>
        </p:txBody>
      </p:sp>
    </p:spTree>
    <p:extLst>
      <p:ext uri="{BB962C8B-B14F-4D97-AF65-F5344CB8AC3E}">
        <p14:creationId xmlns:p14="http://schemas.microsoft.com/office/powerpoint/2010/main" val="3360003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4F20C5-343F-447E-95CE-BEBA09498CFE}" type="slidenum">
              <a:rPr lang="ru-RU" smtClean="0"/>
              <a:pPr/>
              <a:t>6</a:t>
            </a:fld>
            <a:endParaRPr lang="ru-RU" dirty="0"/>
          </a:p>
        </p:txBody>
      </p:sp>
    </p:spTree>
    <p:extLst>
      <p:ext uri="{BB962C8B-B14F-4D97-AF65-F5344CB8AC3E}">
        <p14:creationId xmlns:p14="http://schemas.microsoft.com/office/powerpoint/2010/main" val="369276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7</a:t>
            </a:fld>
            <a:endParaRPr lang="ru-RU"/>
          </a:p>
        </p:txBody>
      </p:sp>
    </p:spTree>
    <p:extLst>
      <p:ext uri="{BB962C8B-B14F-4D97-AF65-F5344CB8AC3E}">
        <p14:creationId xmlns:p14="http://schemas.microsoft.com/office/powerpoint/2010/main" val="1360685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8</a:t>
            </a:fld>
            <a:endParaRPr lang="ru-RU"/>
          </a:p>
        </p:txBody>
      </p:sp>
    </p:spTree>
    <p:extLst>
      <p:ext uri="{BB962C8B-B14F-4D97-AF65-F5344CB8AC3E}">
        <p14:creationId xmlns:p14="http://schemas.microsoft.com/office/powerpoint/2010/main" val="3094329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9</a:t>
            </a:fld>
            <a:endParaRPr lang="ru-RU"/>
          </a:p>
        </p:txBody>
      </p:sp>
    </p:spTree>
    <p:extLst>
      <p:ext uri="{BB962C8B-B14F-4D97-AF65-F5344CB8AC3E}">
        <p14:creationId xmlns:p14="http://schemas.microsoft.com/office/powerpoint/2010/main" val="2682991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B4F20C5-343F-447E-95CE-BEBA09498CFE}" type="slidenum">
              <a:rPr lang="ru-RU" smtClean="0"/>
              <a:pPr/>
              <a:t>10</a:t>
            </a:fld>
            <a:endParaRPr lang="ru-RU"/>
          </a:p>
        </p:txBody>
      </p:sp>
    </p:spTree>
    <p:extLst>
      <p:ext uri="{BB962C8B-B14F-4D97-AF65-F5344CB8AC3E}">
        <p14:creationId xmlns:p14="http://schemas.microsoft.com/office/powerpoint/2010/main" val="1299282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1F7DDB-F755-612F-853D-AD827EB2CAE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3F2E8D8C-85BE-8FB1-469A-667C04E26B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F1F7A1E-9A4F-6AA4-D0FE-6D82CADA543D}"/>
              </a:ext>
            </a:extLst>
          </p:cNvPr>
          <p:cNvSpPr>
            <a:spLocks noGrp="1"/>
          </p:cNvSpPr>
          <p:nvPr>
            <p:ph type="dt" sz="half" idx="10"/>
          </p:nvPr>
        </p:nvSpPr>
        <p:spPr/>
        <p:txBody>
          <a:bodyPr/>
          <a:lstStyle/>
          <a:p>
            <a:fld id="{85ED0593-AC0F-46C2-8E09-788BFD0404A3}" type="datetimeFigureOut">
              <a:rPr lang="ru-RU" smtClean="0"/>
              <a:t>04.04.2023</a:t>
            </a:fld>
            <a:endParaRPr lang="ru-RU" dirty="0"/>
          </a:p>
        </p:txBody>
      </p:sp>
      <p:sp>
        <p:nvSpPr>
          <p:cNvPr id="5" name="Нижний колонтитул 4">
            <a:extLst>
              <a:ext uri="{FF2B5EF4-FFF2-40B4-BE49-F238E27FC236}">
                <a16:creationId xmlns:a16="http://schemas.microsoft.com/office/drawing/2014/main" id="{4E5EC7E7-52B1-55DF-B3EF-8FE4DA6B3970}"/>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1B444D6F-A0D2-16B9-7964-0FE1FDE92279}"/>
              </a:ext>
            </a:extLst>
          </p:cNvPr>
          <p:cNvSpPr>
            <a:spLocks noGrp="1"/>
          </p:cNvSpPr>
          <p:nvPr>
            <p:ph type="sldNum" sz="quarter" idx="12"/>
          </p:nvPr>
        </p:nvSpPr>
        <p:spPr/>
        <p:txBody>
          <a:bodyPr/>
          <a:lstStyle/>
          <a:p>
            <a:fld id="{E2626D86-3F67-4883-B232-0A0D64B5CD11}" type="slidenum">
              <a:rPr lang="ru-RU" smtClean="0"/>
              <a:t>‹#›</a:t>
            </a:fld>
            <a:endParaRPr lang="ru-RU" dirty="0"/>
          </a:p>
        </p:txBody>
      </p:sp>
    </p:spTree>
    <p:extLst>
      <p:ext uri="{BB962C8B-B14F-4D97-AF65-F5344CB8AC3E}">
        <p14:creationId xmlns:p14="http://schemas.microsoft.com/office/powerpoint/2010/main" val="241847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EBD078-8E3E-66EA-C9AE-6575991704B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A8112B9-154F-1F74-FA91-575B7A4111C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9D310D8-66BB-3FE6-F995-23A45B5A9180}"/>
              </a:ext>
            </a:extLst>
          </p:cNvPr>
          <p:cNvSpPr>
            <a:spLocks noGrp="1"/>
          </p:cNvSpPr>
          <p:nvPr>
            <p:ph type="dt" sz="half" idx="10"/>
          </p:nvPr>
        </p:nvSpPr>
        <p:spPr/>
        <p:txBody>
          <a:bodyPr/>
          <a:lstStyle/>
          <a:p>
            <a:fld id="{85ED0593-AC0F-46C2-8E09-788BFD0404A3}" type="datetimeFigureOut">
              <a:rPr lang="ru-RU" smtClean="0"/>
              <a:t>04.04.2023</a:t>
            </a:fld>
            <a:endParaRPr lang="ru-RU" dirty="0"/>
          </a:p>
        </p:txBody>
      </p:sp>
      <p:sp>
        <p:nvSpPr>
          <p:cNvPr id="5" name="Нижний колонтитул 4">
            <a:extLst>
              <a:ext uri="{FF2B5EF4-FFF2-40B4-BE49-F238E27FC236}">
                <a16:creationId xmlns:a16="http://schemas.microsoft.com/office/drawing/2014/main" id="{75A597C5-4AA8-1826-1AD2-7E4B8D32C215}"/>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230A3BC8-576C-8D1A-3EE9-B35986156FA6}"/>
              </a:ext>
            </a:extLst>
          </p:cNvPr>
          <p:cNvSpPr>
            <a:spLocks noGrp="1"/>
          </p:cNvSpPr>
          <p:nvPr>
            <p:ph type="sldNum" sz="quarter" idx="12"/>
          </p:nvPr>
        </p:nvSpPr>
        <p:spPr/>
        <p:txBody>
          <a:bodyPr/>
          <a:lstStyle/>
          <a:p>
            <a:fld id="{E2626D86-3F67-4883-B232-0A0D64B5CD11}" type="slidenum">
              <a:rPr lang="ru-RU" smtClean="0"/>
              <a:t>‹#›</a:t>
            </a:fld>
            <a:endParaRPr lang="ru-RU" dirty="0"/>
          </a:p>
        </p:txBody>
      </p:sp>
    </p:spTree>
    <p:extLst>
      <p:ext uri="{BB962C8B-B14F-4D97-AF65-F5344CB8AC3E}">
        <p14:creationId xmlns:p14="http://schemas.microsoft.com/office/powerpoint/2010/main" val="2800756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2D7C4A2-FF84-C80F-3311-A4E523E80B25}"/>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E3E755C6-6428-4026-0678-BCB37DBEBD0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031A7E5-5B34-518B-4EEE-51A002C87640}"/>
              </a:ext>
            </a:extLst>
          </p:cNvPr>
          <p:cNvSpPr>
            <a:spLocks noGrp="1"/>
          </p:cNvSpPr>
          <p:nvPr>
            <p:ph type="dt" sz="half" idx="10"/>
          </p:nvPr>
        </p:nvSpPr>
        <p:spPr/>
        <p:txBody>
          <a:bodyPr/>
          <a:lstStyle/>
          <a:p>
            <a:fld id="{85ED0593-AC0F-46C2-8E09-788BFD0404A3}" type="datetimeFigureOut">
              <a:rPr lang="ru-RU" smtClean="0"/>
              <a:t>04.04.2023</a:t>
            </a:fld>
            <a:endParaRPr lang="ru-RU" dirty="0"/>
          </a:p>
        </p:txBody>
      </p:sp>
      <p:sp>
        <p:nvSpPr>
          <p:cNvPr id="5" name="Нижний колонтитул 4">
            <a:extLst>
              <a:ext uri="{FF2B5EF4-FFF2-40B4-BE49-F238E27FC236}">
                <a16:creationId xmlns:a16="http://schemas.microsoft.com/office/drawing/2014/main" id="{B67099A7-2595-22FB-5A36-05C91E72290D}"/>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6977F618-959D-3CC9-2F48-AE70D33D07EA}"/>
              </a:ext>
            </a:extLst>
          </p:cNvPr>
          <p:cNvSpPr>
            <a:spLocks noGrp="1"/>
          </p:cNvSpPr>
          <p:nvPr>
            <p:ph type="sldNum" sz="quarter" idx="12"/>
          </p:nvPr>
        </p:nvSpPr>
        <p:spPr/>
        <p:txBody>
          <a:bodyPr/>
          <a:lstStyle/>
          <a:p>
            <a:fld id="{E2626D86-3F67-4883-B232-0A0D64B5CD11}" type="slidenum">
              <a:rPr lang="ru-RU" smtClean="0"/>
              <a:t>‹#›</a:t>
            </a:fld>
            <a:endParaRPr lang="ru-RU" dirty="0"/>
          </a:p>
        </p:txBody>
      </p:sp>
    </p:spTree>
    <p:extLst>
      <p:ext uri="{BB962C8B-B14F-4D97-AF65-F5344CB8AC3E}">
        <p14:creationId xmlns:p14="http://schemas.microsoft.com/office/powerpoint/2010/main" val="1674267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Цитата">
    <p:spTree>
      <p:nvGrpSpPr>
        <p:cNvPr id="1" name=""/>
        <p:cNvGrpSpPr/>
        <p:nvPr/>
      </p:nvGrpSpPr>
      <p:grpSpPr>
        <a:xfrm>
          <a:off x="0" y="0"/>
          <a:ext cx="0" cy="0"/>
          <a:chOff x="0" y="0"/>
          <a:chExt cx="0" cy="0"/>
        </a:xfrm>
      </p:grpSpPr>
      <p:sp>
        <p:nvSpPr>
          <p:cNvPr id="19" name="Рисунок 18">
            <a:extLst>
              <a:ext uri="{FF2B5EF4-FFF2-40B4-BE49-F238E27FC236}">
                <a16:creationId xmlns:a16="http://schemas.microsoft.com/office/drawing/2014/main" id="{88FC32C6-4CA8-4D0A-96AC-76733C2BC757}"/>
              </a:ext>
            </a:extLst>
          </p:cNvPr>
          <p:cNvSpPr>
            <a:spLocks noGrp="1"/>
          </p:cNvSpPr>
          <p:nvPr>
            <p:ph type="pic" sz="quarter" idx="13" hasCustomPrompt="1"/>
          </p:nvPr>
        </p:nvSpPr>
        <p:spPr>
          <a:xfrm>
            <a:off x="541337" y="542924"/>
            <a:ext cx="11109663" cy="5772395"/>
          </a:xfrm>
        </p:spPr>
        <p:txBody>
          <a:bodyPr rtlCol="0"/>
          <a:lstStyle>
            <a:lvl1pPr marL="0" indent="0" algn="ctr">
              <a:buNone/>
              <a:defRPr/>
            </a:lvl1pPr>
          </a:lstStyle>
          <a:p>
            <a:pPr rtl="0"/>
            <a:r>
              <a:rPr lang="ru-RU" noProof="0" dirty="0"/>
              <a:t>Щелкните, чтобы добавить фотографию</a:t>
            </a:r>
          </a:p>
        </p:txBody>
      </p:sp>
      <p:sp>
        <p:nvSpPr>
          <p:cNvPr id="2" name="Заголовок 1">
            <a:extLst>
              <a:ext uri="{FF2B5EF4-FFF2-40B4-BE49-F238E27FC236}">
                <a16:creationId xmlns:a16="http://schemas.microsoft.com/office/drawing/2014/main" id="{A516D5E1-C594-4160-9367-2B471F6C2A9F}"/>
              </a:ext>
            </a:extLst>
          </p:cNvPr>
          <p:cNvSpPr>
            <a:spLocks noGrp="1"/>
          </p:cNvSpPr>
          <p:nvPr>
            <p:ph type="title"/>
          </p:nvPr>
        </p:nvSpPr>
        <p:spPr>
          <a:xfrm>
            <a:off x="541000" y="552841"/>
            <a:ext cx="11109663" cy="3560127"/>
          </a:xfrm>
          <a:gradFill flip="none" rotWithShape="0">
            <a:gsLst>
              <a:gs pos="0">
                <a:schemeClr val="bg1">
                  <a:alpha val="57000"/>
                </a:schemeClr>
              </a:gs>
              <a:gs pos="86000">
                <a:schemeClr val="bg1">
                  <a:alpha val="0"/>
                </a:schemeClr>
              </a:gs>
            </a:gsLst>
            <a:path path="circle">
              <a:fillToRect l="50000" t="50000" r="50000" b="50000"/>
            </a:path>
            <a:tileRect/>
          </a:gradFill>
        </p:spPr>
        <p:txBody>
          <a:bodyPr lIns="1554480" rIns="1554480" bIns="914400" rtlCol="0" anchor="b"/>
          <a:lstStyle>
            <a:lvl1pPr algn="ctr">
              <a:lnSpc>
                <a:spcPct val="125000"/>
              </a:lnSpc>
              <a:spcBef>
                <a:spcPts val="1000"/>
              </a:spcBef>
              <a:defRPr>
                <a:solidFill>
                  <a:schemeClr val="tx1"/>
                </a:solidFill>
                <a:effectLst>
                  <a:outerShdw blurRad="38100" dist="38100" dir="2700000" algn="tl">
                    <a:srgbClr val="000000">
                      <a:alpha val="43137"/>
                    </a:srgbClr>
                  </a:outerShdw>
                </a:effectLst>
              </a:defRPr>
            </a:lvl1pPr>
          </a:lstStyle>
          <a:p>
            <a:pPr rtl="0"/>
            <a:r>
              <a:rPr lang="ru-RU" noProof="0"/>
              <a:t>Образец заголовка</a:t>
            </a:r>
          </a:p>
        </p:txBody>
      </p:sp>
      <p:sp>
        <p:nvSpPr>
          <p:cNvPr id="11" name="Подзаголовок 5">
            <a:extLst>
              <a:ext uri="{FF2B5EF4-FFF2-40B4-BE49-F238E27FC236}">
                <a16:creationId xmlns:a16="http://schemas.microsoft.com/office/drawing/2014/main" id="{3C87561D-53CF-4295-8BCE-C9ACAA1DE94A}"/>
              </a:ext>
            </a:extLst>
          </p:cNvPr>
          <p:cNvSpPr>
            <a:spLocks noGrp="1"/>
          </p:cNvSpPr>
          <p:nvPr>
            <p:ph type="subTitle" idx="1"/>
          </p:nvPr>
        </p:nvSpPr>
        <p:spPr>
          <a:xfrm>
            <a:off x="540663" y="4113212"/>
            <a:ext cx="11109999" cy="2201863"/>
          </a:xfrm>
          <a:gradFill flip="none" rotWithShape="0">
            <a:gsLst>
              <a:gs pos="0">
                <a:schemeClr val="bg1">
                  <a:alpha val="55000"/>
                </a:schemeClr>
              </a:gs>
              <a:gs pos="76000">
                <a:schemeClr val="bg1">
                  <a:alpha val="0"/>
                </a:schemeClr>
              </a:gs>
            </a:gsLst>
            <a:path path="circle">
              <a:fillToRect l="50000" t="50000" r="50000" b="50000"/>
            </a:path>
            <a:tileRect/>
          </a:gradFill>
        </p:spPr>
        <p:txBody>
          <a:bodyPr rtlCol="0"/>
          <a:lstStyle>
            <a:lvl1pPr marL="0" indent="0" algn="ctr">
              <a:buNone/>
              <a:defRPr i="1">
                <a:solidFill>
                  <a:schemeClr val="tx1"/>
                </a:solidFill>
              </a:defRPr>
            </a:lvl1pPr>
          </a:lstStyle>
          <a:p>
            <a:pPr rtl="0"/>
            <a:r>
              <a:rPr lang="ru-RU" noProof="0">
                <a:solidFill>
                  <a:srgbClr val="FFFFFF"/>
                </a:solidFill>
              </a:rPr>
              <a:t>Образец подзаголовка</a:t>
            </a:r>
          </a:p>
        </p:txBody>
      </p:sp>
      <p:sp>
        <p:nvSpPr>
          <p:cNvPr id="15" name="Дата 47">
            <a:extLst>
              <a:ext uri="{FF2B5EF4-FFF2-40B4-BE49-F238E27FC236}">
                <a16:creationId xmlns:a16="http://schemas.microsoft.com/office/drawing/2014/main" id="{A3B22F32-6863-413E-917C-18EA0DFB02D7}"/>
              </a:ext>
            </a:extLst>
          </p:cNvPr>
          <p:cNvSpPr>
            <a:spLocks noGrp="1"/>
          </p:cNvSpPr>
          <p:nvPr>
            <p:ph type="dt" sz="half" idx="10"/>
          </p:nvPr>
        </p:nvSpPr>
        <p:spPr>
          <a:xfrm>
            <a:off x="541338" y="6401999"/>
            <a:ext cx="2206625" cy="369332"/>
          </a:xfrm>
        </p:spPr>
        <p:txBody>
          <a:bodyPr rtlCol="0"/>
          <a:lstStyle>
            <a:lvl1pPr>
              <a:defRPr>
                <a:latin typeface="Calibri Light" panose="020F0302020204030204" pitchFamily="34" charset="0"/>
                <a:cs typeface="Calibri Light" panose="020F0302020204030204" pitchFamily="34" charset="0"/>
              </a:defRPr>
            </a:lvl1pPr>
          </a:lstStyle>
          <a:p>
            <a:pPr>
              <a:defRPr/>
            </a:pPr>
            <a:r>
              <a:rPr lang="ru-RU" noProof="0" dirty="0">
                <a:solidFill>
                  <a:prstClr val="white">
                    <a:alpha val="70000"/>
                  </a:prstClr>
                </a:solidFill>
              </a:rPr>
              <a:t>2021</a:t>
            </a:r>
            <a:endParaRPr lang="ru-RU" noProof="0" dirty="0">
              <a:solidFill>
                <a:prstClr val="white">
                  <a:alpha val="70000"/>
                </a:prstClr>
              </a:solidFill>
              <a:latin typeface="Calibri Light" panose="020F0302020204030204" pitchFamily="34" charset="0"/>
              <a:cs typeface="Calibri Light" panose="020F0302020204030204" pitchFamily="34" charset="0"/>
            </a:endParaRPr>
          </a:p>
        </p:txBody>
      </p:sp>
      <p:sp>
        <p:nvSpPr>
          <p:cNvPr id="16" name="Нижний колонтитул 48">
            <a:extLst>
              <a:ext uri="{FF2B5EF4-FFF2-40B4-BE49-F238E27FC236}">
                <a16:creationId xmlns:a16="http://schemas.microsoft.com/office/drawing/2014/main" id="{C1CD5745-E602-4F82-9381-B24C8EF2B2D1}"/>
              </a:ext>
            </a:extLst>
          </p:cNvPr>
          <p:cNvSpPr>
            <a:spLocks noGrp="1"/>
          </p:cNvSpPr>
          <p:nvPr>
            <p:ph type="ftr" sz="quarter" idx="11"/>
          </p:nvPr>
        </p:nvSpPr>
        <p:spPr>
          <a:xfrm>
            <a:off x="3308350" y="6401999"/>
            <a:ext cx="5575300" cy="369332"/>
          </a:xfrm>
        </p:spPr>
        <p:txBody>
          <a:bodyPr rtlCol="0"/>
          <a:lstStyle>
            <a:lvl1pPr>
              <a:defRPr>
                <a:latin typeface="Calibri Light" panose="020F0302020204030204" pitchFamily="34" charset="0"/>
                <a:cs typeface="Calibri Light" panose="020F0302020204030204" pitchFamily="34" charset="0"/>
              </a:defRPr>
            </a:lvl1pPr>
          </a:lstStyle>
          <a:p>
            <a:pPr>
              <a:defRPr/>
            </a:pPr>
            <a:r>
              <a:rPr lang="ru-RU" noProof="0" dirty="0">
                <a:solidFill>
                  <a:prstClr val="white">
                    <a:alpha val="70000"/>
                  </a:prstClr>
                </a:solidFill>
              </a:rPr>
              <a:t>ЭМИТ</a:t>
            </a:r>
          </a:p>
        </p:txBody>
      </p:sp>
      <p:sp>
        <p:nvSpPr>
          <p:cNvPr id="17" name="Номер слайда 49">
            <a:extLst>
              <a:ext uri="{FF2B5EF4-FFF2-40B4-BE49-F238E27FC236}">
                <a16:creationId xmlns:a16="http://schemas.microsoft.com/office/drawing/2014/main" id="{D8E278D8-BE28-49BF-B9CA-C67917808C7D}"/>
              </a:ext>
            </a:extLst>
          </p:cNvPr>
          <p:cNvSpPr>
            <a:spLocks noGrp="1"/>
          </p:cNvSpPr>
          <p:nvPr>
            <p:ph type="sldNum" sz="quarter" idx="12"/>
          </p:nvPr>
        </p:nvSpPr>
        <p:spPr>
          <a:xfrm>
            <a:off x="9442800" y="6401999"/>
            <a:ext cx="2208212" cy="369332"/>
          </a:xfrm>
        </p:spPr>
        <p:txBody>
          <a:bodyPr rtlCol="0"/>
          <a:lstStyle>
            <a:lvl1pPr>
              <a:defRPr>
                <a:latin typeface="Calibri Light" panose="020F0302020204030204" pitchFamily="34" charset="0"/>
                <a:cs typeface="Calibri Light" panose="020F0302020204030204" pitchFamily="34" charset="0"/>
              </a:defRPr>
            </a:lvl1pPr>
          </a:lstStyle>
          <a:p>
            <a:pPr>
              <a:defRPr/>
            </a:pPr>
            <a:fld id="{D39607A7-8386-47DB-8578-DDEDD194E5D4}" type="slidenum">
              <a:rPr lang="ru-RU" noProof="0" smtClean="0">
                <a:solidFill>
                  <a:prstClr val="white">
                    <a:alpha val="70000"/>
                  </a:prstClr>
                </a:solidFill>
              </a:rPr>
              <a:pPr>
                <a:defRPr/>
              </a:pPr>
              <a:t>‹#›</a:t>
            </a:fld>
            <a:endParaRPr lang="ru-RU" noProof="0" dirty="0">
              <a:solidFill>
                <a:prstClr val="white">
                  <a:alpha val="70000"/>
                </a:prstClr>
              </a:solidFill>
            </a:endParaRPr>
          </a:p>
        </p:txBody>
      </p:sp>
    </p:spTree>
    <p:extLst>
      <p:ext uri="{BB962C8B-B14F-4D97-AF65-F5344CB8AC3E}">
        <p14:creationId xmlns:p14="http://schemas.microsoft.com/office/powerpoint/2010/main" val="25610225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19B758-8ADE-78DC-4B71-DA88B3852BE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3EC6496-3C43-878B-1273-488C3FF67EF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688FC7F-DA13-5C6C-1D68-B01818919375}"/>
              </a:ext>
            </a:extLst>
          </p:cNvPr>
          <p:cNvSpPr>
            <a:spLocks noGrp="1"/>
          </p:cNvSpPr>
          <p:nvPr>
            <p:ph type="dt" sz="half" idx="10"/>
          </p:nvPr>
        </p:nvSpPr>
        <p:spPr/>
        <p:txBody>
          <a:bodyPr/>
          <a:lstStyle/>
          <a:p>
            <a:fld id="{85ED0593-AC0F-46C2-8E09-788BFD0404A3}" type="datetimeFigureOut">
              <a:rPr lang="ru-RU" smtClean="0"/>
              <a:t>04.04.2023</a:t>
            </a:fld>
            <a:endParaRPr lang="ru-RU" dirty="0"/>
          </a:p>
        </p:txBody>
      </p:sp>
      <p:sp>
        <p:nvSpPr>
          <p:cNvPr id="5" name="Нижний колонтитул 4">
            <a:extLst>
              <a:ext uri="{FF2B5EF4-FFF2-40B4-BE49-F238E27FC236}">
                <a16:creationId xmlns:a16="http://schemas.microsoft.com/office/drawing/2014/main" id="{FCDA08E1-C114-A201-0FAC-405D95A02D41}"/>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42101EF8-F88D-71B8-2E6E-32A81C753F7C}"/>
              </a:ext>
            </a:extLst>
          </p:cNvPr>
          <p:cNvSpPr>
            <a:spLocks noGrp="1"/>
          </p:cNvSpPr>
          <p:nvPr>
            <p:ph type="sldNum" sz="quarter" idx="12"/>
          </p:nvPr>
        </p:nvSpPr>
        <p:spPr/>
        <p:txBody>
          <a:bodyPr/>
          <a:lstStyle/>
          <a:p>
            <a:fld id="{E2626D86-3F67-4883-B232-0A0D64B5CD11}" type="slidenum">
              <a:rPr lang="ru-RU" smtClean="0"/>
              <a:t>‹#›</a:t>
            </a:fld>
            <a:endParaRPr lang="ru-RU" dirty="0"/>
          </a:p>
        </p:txBody>
      </p:sp>
    </p:spTree>
    <p:extLst>
      <p:ext uri="{BB962C8B-B14F-4D97-AF65-F5344CB8AC3E}">
        <p14:creationId xmlns:p14="http://schemas.microsoft.com/office/powerpoint/2010/main" val="117431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440602-199F-3A99-1600-ABD9C14A92F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B953CD1-9000-A32D-2775-57359CF2F8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2901F340-D510-37CD-A783-7D3092FB5549}"/>
              </a:ext>
            </a:extLst>
          </p:cNvPr>
          <p:cNvSpPr>
            <a:spLocks noGrp="1"/>
          </p:cNvSpPr>
          <p:nvPr>
            <p:ph type="dt" sz="half" idx="10"/>
          </p:nvPr>
        </p:nvSpPr>
        <p:spPr/>
        <p:txBody>
          <a:bodyPr/>
          <a:lstStyle/>
          <a:p>
            <a:fld id="{85ED0593-AC0F-46C2-8E09-788BFD0404A3}" type="datetimeFigureOut">
              <a:rPr lang="ru-RU" smtClean="0"/>
              <a:t>04.04.2023</a:t>
            </a:fld>
            <a:endParaRPr lang="ru-RU" dirty="0"/>
          </a:p>
        </p:txBody>
      </p:sp>
      <p:sp>
        <p:nvSpPr>
          <p:cNvPr id="5" name="Нижний колонтитул 4">
            <a:extLst>
              <a:ext uri="{FF2B5EF4-FFF2-40B4-BE49-F238E27FC236}">
                <a16:creationId xmlns:a16="http://schemas.microsoft.com/office/drawing/2014/main" id="{8CAE5646-608D-FDA9-590F-A62D8777B2FD}"/>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B95525FA-E68A-3E91-0083-1C80D15AE5EA}"/>
              </a:ext>
            </a:extLst>
          </p:cNvPr>
          <p:cNvSpPr>
            <a:spLocks noGrp="1"/>
          </p:cNvSpPr>
          <p:nvPr>
            <p:ph type="sldNum" sz="quarter" idx="12"/>
          </p:nvPr>
        </p:nvSpPr>
        <p:spPr/>
        <p:txBody>
          <a:bodyPr/>
          <a:lstStyle/>
          <a:p>
            <a:fld id="{E2626D86-3F67-4883-B232-0A0D64B5CD11}" type="slidenum">
              <a:rPr lang="ru-RU" smtClean="0"/>
              <a:t>‹#›</a:t>
            </a:fld>
            <a:endParaRPr lang="ru-RU" dirty="0"/>
          </a:p>
        </p:txBody>
      </p:sp>
    </p:spTree>
    <p:extLst>
      <p:ext uri="{BB962C8B-B14F-4D97-AF65-F5344CB8AC3E}">
        <p14:creationId xmlns:p14="http://schemas.microsoft.com/office/powerpoint/2010/main" val="12071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F363CD-5A82-B82C-BAC3-F5905B0042A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AB6D4F9-CB87-630E-CE0F-8D5332D65F28}"/>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AF9D64B-9E2C-E247-5A3B-FF8336DE13D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9273A24-EA97-4D8C-9D98-E4CE26B7ADAC}"/>
              </a:ext>
            </a:extLst>
          </p:cNvPr>
          <p:cNvSpPr>
            <a:spLocks noGrp="1"/>
          </p:cNvSpPr>
          <p:nvPr>
            <p:ph type="dt" sz="half" idx="10"/>
          </p:nvPr>
        </p:nvSpPr>
        <p:spPr/>
        <p:txBody>
          <a:bodyPr/>
          <a:lstStyle/>
          <a:p>
            <a:fld id="{85ED0593-AC0F-46C2-8E09-788BFD0404A3}" type="datetimeFigureOut">
              <a:rPr lang="ru-RU" smtClean="0"/>
              <a:t>04.04.2023</a:t>
            </a:fld>
            <a:endParaRPr lang="ru-RU" dirty="0"/>
          </a:p>
        </p:txBody>
      </p:sp>
      <p:sp>
        <p:nvSpPr>
          <p:cNvPr id="6" name="Нижний колонтитул 5">
            <a:extLst>
              <a:ext uri="{FF2B5EF4-FFF2-40B4-BE49-F238E27FC236}">
                <a16:creationId xmlns:a16="http://schemas.microsoft.com/office/drawing/2014/main" id="{EE0FF091-0738-BFAD-9647-E1ADEF1AC985}"/>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ABF7F938-6041-A98B-EDE8-BD6DE713B56C}"/>
              </a:ext>
            </a:extLst>
          </p:cNvPr>
          <p:cNvSpPr>
            <a:spLocks noGrp="1"/>
          </p:cNvSpPr>
          <p:nvPr>
            <p:ph type="sldNum" sz="quarter" idx="12"/>
          </p:nvPr>
        </p:nvSpPr>
        <p:spPr/>
        <p:txBody>
          <a:bodyPr/>
          <a:lstStyle/>
          <a:p>
            <a:fld id="{E2626D86-3F67-4883-B232-0A0D64B5CD11}" type="slidenum">
              <a:rPr lang="ru-RU" smtClean="0"/>
              <a:t>‹#›</a:t>
            </a:fld>
            <a:endParaRPr lang="ru-RU" dirty="0"/>
          </a:p>
        </p:txBody>
      </p:sp>
    </p:spTree>
    <p:extLst>
      <p:ext uri="{BB962C8B-B14F-4D97-AF65-F5344CB8AC3E}">
        <p14:creationId xmlns:p14="http://schemas.microsoft.com/office/powerpoint/2010/main" val="1413439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300506-CBB3-EB53-00FB-43766F33153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DAED406-957E-BA96-18C2-40F1851D8B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3A8C4E9-88CA-5C5D-9FA1-762A7D09394C}"/>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7E2390D-10A4-6026-EA79-81C49D0381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0E4C976-6DD6-D518-D24F-498C316E6ABC}"/>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3D2022F-DE9D-EE7F-ABB1-CA68D84CD1B9}"/>
              </a:ext>
            </a:extLst>
          </p:cNvPr>
          <p:cNvSpPr>
            <a:spLocks noGrp="1"/>
          </p:cNvSpPr>
          <p:nvPr>
            <p:ph type="dt" sz="half" idx="10"/>
          </p:nvPr>
        </p:nvSpPr>
        <p:spPr/>
        <p:txBody>
          <a:bodyPr/>
          <a:lstStyle/>
          <a:p>
            <a:fld id="{85ED0593-AC0F-46C2-8E09-788BFD0404A3}" type="datetimeFigureOut">
              <a:rPr lang="ru-RU" smtClean="0"/>
              <a:t>04.04.2023</a:t>
            </a:fld>
            <a:endParaRPr lang="ru-RU" dirty="0"/>
          </a:p>
        </p:txBody>
      </p:sp>
      <p:sp>
        <p:nvSpPr>
          <p:cNvPr id="8" name="Нижний колонтитул 7">
            <a:extLst>
              <a:ext uri="{FF2B5EF4-FFF2-40B4-BE49-F238E27FC236}">
                <a16:creationId xmlns:a16="http://schemas.microsoft.com/office/drawing/2014/main" id="{88B08E90-41AA-9524-C4F8-291EC9067E98}"/>
              </a:ext>
            </a:extLst>
          </p:cNvPr>
          <p:cNvSpPr>
            <a:spLocks noGrp="1"/>
          </p:cNvSpPr>
          <p:nvPr>
            <p:ph type="ftr" sz="quarter" idx="11"/>
          </p:nvPr>
        </p:nvSpPr>
        <p:spPr/>
        <p:txBody>
          <a:bodyPr/>
          <a:lstStyle/>
          <a:p>
            <a:endParaRPr lang="ru-RU" dirty="0"/>
          </a:p>
        </p:txBody>
      </p:sp>
      <p:sp>
        <p:nvSpPr>
          <p:cNvPr id="9" name="Номер слайда 8">
            <a:extLst>
              <a:ext uri="{FF2B5EF4-FFF2-40B4-BE49-F238E27FC236}">
                <a16:creationId xmlns:a16="http://schemas.microsoft.com/office/drawing/2014/main" id="{77FA78D3-F24F-E44B-DD09-C13A49C863E1}"/>
              </a:ext>
            </a:extLst>
          </p:cNvPr>
          <p:cNvSpPr>
            <a:spLocks noGrp="1"/>
          </p:cNvSpPr>
          <p:nvPr>
            <p:ph type="sldNum" sz="quarter" idx="12"/>
          </p:nvPr>
        </p:nvSpPr>
        <p:spPr/>
        <p:txBody>
          <a:bodyPr/>
          <a:lstStyle/>
          <a:p>
            <a:fld id="{E2626D86-3F67-4883-B232-0A0D64B5CD11}" type="slidenum">
              <a:rPr lang="ru-RU" smtClean="0"/>
              <a:t>‹#›</a:t>
            </a:fld>
            <a:endParaRPr lang="ru-RU" dirty="0"/>
          </a:p>
        </p:txBody>
      </p:sp>
    </p:spTree>
    <p:extLst>
      <p:ext uri="{BB962C8B-B14F-4D97-AF65-F5344CB8AC3E}">
        <p14:creationId xmlns:p14="http://schemas.microsoft.com/office/powerpoint/2010/main" val="370920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466B24-7BA0-D929-39AF-CED629168EFF}"/>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26463D09-C9E1-DDEA-C499-47CBAD4DABFA}"/>
              </a:ext>
            </a:extLst>
          </p:cNvPr>
          <p:cNvSpPr>
            <a:spLocks noGrp="1"/>
          </p:cNvSpPr>
          <p:nvPr>
            <p:ph type="dt" sz="half" idx="10"/>
          </p:nvPr>
        </p:nvSpPr>
        <p:spPr/>
        <p:txBody>
          <a:bodyPr/>
          <a:lstStyle/>
          <a:p>
            <a:fld id="{85ED0593-AC0F-46C2-8E09-788BFD0404A3}" type="datetimeFigureOut">
              <a:rPr lang="ru-RU" smtClean="0"/>
              <a:t>04.04.2023</a:t>
            </a:fld>
            <a:endParaRPr lang="ru-RU" dirty="0"/>
          </a:p>
        </p:txBody>
      </p:sp>
      <p:sp>
        <p:nvSpPr>
          <p:cNvPr id="4" name="Нижний колонтитул 3">
            <a:extLst>
              <a:ext uri="{FF2B5EF4-FFF2-40B4-BE49-F238E27FC236}">
                <a16:creationId xmlns:a16="http://schemas.microsoft.com/office/drawing/2014/main" id="{9C9B96A2-3D8B-37D3-39D7-6A615986D711}"/>
              </a:ext>
            </a:extLst>
          </p:cNvPr>
          <p:cNvSpPr>
            <a:spLocks noGrp="1"/>
          </p:cNvSpPr>
          <p:nvPr>
            <p:ph type="ftr" sz="quarter" idx="11"/>
          </p:nvPr>
        </p:nvSpPr>
        <p:spPr/>
        <p:txBody>
          <a:bodyPr/>
          <a:lstStyle/>
          <a:p>
            <a:endParaRPr lang="ru-RU" dirty="0"/>
          </a:p>
        </p:txBody>
      </p:sp>
      <p:sp>
        <p:nvSpPr>
          <p:cNvPr id="5" name="Номер слайда 4">
            <a:extLst>
              <a:ext uri="{FF2B5EF4-FFF2-40B4-BE49-F238E27FC236}">
                <a16:creationId xmlns:a16="http://schemas.microsoft.com/office/drawing/2014/main" id="{53DA9FE9-8A51-2FBA-A140-4901B4EF93B5}"/>
              </a:ext>
            </a:extLst>
          </p:cNvPr>
          <p:cNvSpPr>
            <a:spLocks noGrp="1"/>
          </p:cNvSpPr>
          <p:nvPr>
            <p:ph type="sldNum" sz="quarter" idx="12"/>
          </p:nvPr>
        </p:nvSpPr>
        <p:spPr/>
        <p:txBody>
          <a:bodyPr/>
          <a:lstStyle/>
          <a:p>
            <a:fld id="{E2626D86-3F67-4883-B232-0A0D64B5CD11}" type="slidenum">
              <a:rPr lang="ru-RU" smtClean="0"/>
              <a:t>‹#›</a:t>
            </a:fld>
            <a:endParaRPr lang="ru-RU" dirty="0"/>
          </a:p>
        </p:txBody>
      </p:sp>
    </p:spTree>
    <p:extLst>
      <p:ext uri="{BB962C8B-B14F-4D97-AF65-F5344CB8AC3E}">
        <p14:creationId xmlns:p14="http://schemas.microsoft.com/office/powerpoint/2010/main" val="241729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8BF4A8E-772F-8522-2215-8DA6627C771A}"/>
              </a:ext>
            </a:extLst>
          </p:cNvPr>
          <p:cNvSpPr>
            <a:spLocks noGrp="1"/>
          </p:cNvSpPr>
          <p:nvPr>
            <p:ph type="dt" sz="half" idx="10"/>
          </p:nvPr>
        </p:nvSpPr>
        <p:spPr/>
        <p:txBody>
          <a:bodyPr/>
          <a:lstStyle/>
          <a:p>
            <a:fld id="{85ED0593-AC0F-46C2-8E09-788BFD0404A3}" type="datetimeFigureOut">
              <a:rPr lang="ru-RU" smtClean="0"/>
              <a:t>04.04.2023</a:t>
            </a:fld>
            <a:endParaRPr lang="ru-RU" dirty="0"/>
          </a:p>
        </p:txBody>
      </p:sp>
      <p:sp>
        <p:nvSpPr>
          <p:cNvPr id="3" name="Нижний колонтитул 2">
            <a:extLst>
              <a:ext uri="{FF2B5EF4-FFF2-40B4-BE49-F238E27FC236}">
                <a16:creationId xmlns:a16="http://schemas.microsoft.com/office/drawing/2014/main" id="{C625C172-8095-45D7-CDB8-A43A3F18B834}"/>
              </a:ext>
            </a:extLst>
          </p:cNvPr>
          <p:cNvSpPr>
            <a:spLocks noGrp="1"/>
          </p:cNvSpPr>
          <p:nvPr>
            <p:ph type="ftr" sz="quarter" idx="11"/>
          </p:nvPr>
        </p:nvSpPr>
        <p:spPr/>
        <p:txBody>
          <a:bodyPr/>
          <a:lstStyle/>
          <a:p>
            <a:endParaRPr lang="ru-RU" dirty="0"/>
          </a:p>
        </p:txBody>
      </p:sp>
      <p:sp>
        <p:nvSpPr>
          <p:cNvPr id="4" name="Номер слайда 3">
            <a:extLst>
              <a:ext uri="{FF2B5EF4-FFF2-40B4-BE49-F238E27FC236}">
                <a16:creationId xmlns:a16="http://schemas.microsoft.com/office/drawing/2014/main" id="{3BD6262E-7CE9-61C9-7F88-B9F11239FA4A}"/>
              </a:ext>
            </a:extLst>
          </p:cNvPr>
          <p:cNvSpPr>
            <a:spLocks noGrp="1"/>
          </p:cNvSpPr>
          <p:nvPr>
            <p:ph type="sldNum" sz="quarter" idx="12"/>
          </p:nvPr>
        </p:nvSpPr>
        <p:spPr/>
        <p:txBody>
          <a:bodyPr/>
          <a:lstStyle/>
          <a:p>
            <a:fld id="{E2626D86-3F67-4883-B232-0A0D64B5CD11}" type="slidenum">
              <a:rPr lang="ru-RU" smtClean="0"/>
              <a:t>‹#›</a:t>
            </a:fld>
            <a:endParaRPr lang="ru-RU" dirty="0"/>
          </a:p>
        </p:txBody>
      </p:sp>
    </p:spTree>
    <p:extLst>
      <p:ext uri="{BB962C8B-B14F-4D97-AF65-F5344CB8AC3E}">
        <p14:creationId xmlns:p14="http://schemas.microsoft.com/office/powerpoint/2010/main" val="195353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F09E1E-148B-DEE8-5E07-0BD1867E6A7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AC7DC839-35A7-8A65-1B88-24C0FB987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93647443-6315-D3E0-0D30-D88A5A12E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103809E-562F-E57D-9384-7E3EDCA29003}"/>
              </a:ext>
            </a:extLst>
          </p:cNvPr>
          <p:cNvSpPr>
            <a:spLocks noGrp="1"/>
          </p:cNvSpPr>
          <p:nvPr>
            <p:ph type="dt" sz="half" idx="10"/>
          </p:nvPr>
        </p:nvSpPr>
        <p:spPr/>
        <p:txBody>
          <a:bodyPr/>
          <a:lstStyle/>
          <a:p>
            <a:fld id="{85ED0593-AC0F-46C2-8E09-788BFD0404A3}" type="datetimeFigureOut">
              <a:rPr lang="ru-RU" smtClean="0"/>
              <a:t>04.04.2023</a:t>
            </a:fld>
            <a:endParaRPr lang="ru-RU" dirty="0"/>
          </a:p>
        </p:txBody>
      </p:sp>
      <p:sp>
        <p:nvSpPr>
          <p:cNvPr id="6" name="Нижний колонтитул 5">
            <a:extLst>
              <a:ext uri="{FF2B5EF4-FFF2-40B4-BE49-F238E27FC236}">
                <a16:creationId xmlns:a16="http://schemas.microsoft.com/office/drawing/2014/main" id="{6077EAD2-1C03-94E8-AE27-7DF10E57C3F2}"/>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6A02AF64-B6BC-1C87-2DE8-F6501B003324}"/>
              </a:ext>
            </a:extLst>
          </p:cNvPr>
          <p:cNvSpPr>
            <a:spLocks noGrp="1"/>
          </p:cNvSpPr>
          <p:nvPr>
            <p:ph type="sldNum" sz="quarter" idx="12"/>
          </p:nvPr>
        </p:nvSpPr>
        <p:spPr/>
        <p:txBody>
          <a:bodyPr/>
          <a:lstStyle/>
          <a:p>
            <a:fld id="{E2626D86-3F67-4883-B232-0A0D64B5CD11}" type="slidenum">
              <a:rPr lang="ru-RU" smtClean="0"/>
              <a:t>‹#›</a:t>
            </a:fld>
            <a:endParaRPr lang="ru-RU" dirty="0"/>
          </a:p>
        </p:txBody>
      </p:sp>
    </p:spTree>
    <p:extLst>
      <p:ext uri="{BB962C8B-B14F-4D97-AF65-F5344CB8AC3E}">
        <p14:creationId xmlns:p14="http://schemas.microsoft.com/office/powerpoint/2010/main" val="59129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A80011-EDC5-908E-96BA-0DFE0222EBC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D3BE4D0A-F9DA-F4E2-9694-BC0B75B2F8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a:extLst>
              <a:ext uri="{FF2B5EF4-FFF2-40B4-BE49-F238E27FC236}">
                <a16:creationId xmlns:a16="http://schemas.microsoft.com/office/drawing/2014/main" id="{3E720FC4-2EB9-64DA-A63B-1B9C6FCBB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F0A24C9-9F4F-6063-5D6B-5F5A56F43751}"/>
              </a:ext>
            </a:extLst>
          </p:cNvPr>
          <p:cNvSpPr>
            <a:spLocks noGrp="1"/>
          </p:cNvSpPr>
          <p:nvPr>
            <p:ph type="dt" sz="half" idx="10"/>
          </p:nvPr>
        </p:nvSpPr>
        <p:spPr/>
        <p:txBody>
          <a:bodyPr/>
          <a:lstStyle/>
          <a:p>
            <a:fld id="{85ED0593-AC0F-46C2-8E09-788BFD0404A3}" type="datetimeFigureOut">
              <a:rPr lang="ru-RU" smtClean="0"/>
              <a:t>04.04.2023</a:t>
            </a:fld>
            <a:endParaRPr lang="ru-RU" dirty="0"/>
          </a:p>
        </p:txBody>
      </p:sp>
      <p:sp>
        <p:nvSpPr>
          <p:cNvPr id="6" name="Нижний колонтитул 5">
            <a:extLst>
              <a:ext uri="{FF2B5EF4-FFF2-40B4-BE49-F238E27FC236}">
                <a16:creationId xmlns:a16="http://schemas.microsoft.com/office/drawing/2014/main" id="{999E4076-C968-C63F-0F61-AD7CDC0554DA}"/>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31230477-E990-3FBC-2C11-C3866B135C7C}"/>
              </a:ext>
            </a:extLst>
          </p:cNvPr>
          <p:cNvSpPr>
            <a:spLocks noGrp="1"/>
          </p:cNvSpPr>
          <p:nvPr>
            <p:ph type="sldNum" sz="quarter" idx="12"/>
          </p:nvPr>
        </p:nvSpPr>
        <p:spPr/>
        <p:txBody>
          <a:bodyPr/>
          <a:lstStyle/>
          <a:p>
            <a:fld id="{E2626D86-3F67-4883-B232-0A0D64B5CD11}" type="slidenum">
              <a:rPr lang="ru-RU" smtClean="0"/>
              <a:t>‹#›</a:t>
            </a:fld>
            <a:endParaRPr lang="ru-RU" dirty="0"/>
          </a:p>
        </p:txBody>
      </p:sp>
    </p:spTree>
    <p:extLst>
      <p:ext uri="{BB962C8B-B14F-4D97-AF65-F5344CB8AC3E}">
        <p14:creationId xmlns:p14="http://schemas.microsoft.com/office/powerpoint/2010/main" val="1430570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02F2A3-3B9D-0502-0742-663DBF41CF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C8EBEBD-D428-92F6-1F08-7CFEBC1B4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CF009E2-0AFE-B3DC-8B47-91F1D56D9B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D0593-AC0F-46C2-8E09-788BFD0404A3}" type="datetimeFigureOut">
              <a:rPr lang="ru-RU" smtClean="0"/>
              <a:t>04.04.2023</a:t>
            </a:fld>
            <a:endParaRPr lang="ru-RU" dirty="0"/>
          </a:p>
        </p:txBody>
      </p:sp>
      <p:sp>
        <p:nvSpPr>
          <p:cNvPr id="5" name="Нижний колонтитул 4">
            <a:extLst>
              <a:ext uri="{FF2B5EF4-FFF2-40B4-BE49-F238E27FC236}">
                <a16:creationId xmlns:a16="http://schemas.microsoft.com/office/drawing/2014/main" id="{1AFC9C9B-2FEB-B52E-2745-2F1F2E0143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a:extLst>
              <a:ext uri="{FF2B5EF4-FFF2-40B4-BE49-F238E27FC236}">
                <a16:creationId xmlns:a16="http://schemas.microsoft.com/office/drawing/2014/main" id="{4B519999-5237-3BD9-5333-0F0596B68E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26D86-3F67-4883-B232-0A0D64B5CD11}" type="slidenum">
              <a:rPr lang="ru-RU" smtClean="0"/>
              <a:t>‹#›</a:t>
            </a:fld>
            <a:endParaRPr lang="ru-RU" dirty="0"/>
          </a:p>
        </p:txBody>
      </p:sp>
    </p:spTree>
    <p:extLst>
      <p:ext uri="{BB962C8B-B14F-4D97-AF65-F5344CB8AC3E}">
        <p14:creationId xmlns:p14="http://schemas.microsoft.com/office/powerpoint/2010/main" val="421787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4.jpg"/><Relationship Id="rId5" Type="http://schemas.openxmlformats.org/officeDocument/2006/relationships/image" Target="../media/image10.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9.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6.jpg"/><Relationship Id="rId5" Type="http://schemas.openxmlformats.org/officeDocument/2006/relationships/image" Target="../media/image12.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7.jp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9.jp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0.jp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22.jp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23.jp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4035" y="641773"/>
            <a:ext cx="3315072" cy="1141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Прямоугольник 7"/>
          <p:cNvSpPr>
            <a:spLocks noChangeArrowheads="1"/>
          </p:cNvSpPr>
          <p:nvPr/>
        </p:nvSpPr>
        <p:spPr bwMode="auto">
          <a:xfrm flipH="1">
            <a:off x="1142999" y="3045550"/>
            <a:ext cx="3079561" cy="1537745"/>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dirty="0"/>
          </a:p>
        </p:txBody>
      </p:sp>
      <p:sp>
        <p:nvSpPr>
          <p:cNvPr id="2071" name="Text Box 23"/>
          <p:cNvSpPr txBox="1">
            <a:spLocks noChangeArrowheads="1"/>
          </p:cNvSpPr>
          <p:nvPr/>
        </p:nvSpPr>
        <p:spPr bwMode="auto">
          <a:xfrm>
            <a:off x="4611692" y="3045428"/>
            <a:ext cx="6310017" cy="1338828"/>
          </a:xfrm>
          <a:prstGeom prst="rect">
            <a:avLst/>
          </a:prstGeom>
          <a:noFill/>
          <a:ln w="9525">
            <a:noFill/>
            <a:miter lim="800000"/>
            <a:headEnd/>
            <a:tailEnd/>
          </a:ln>
          <a:effectLst/>
        </p:spPr>
        <p:txBody>
          <a:bodyPr wrap="square" lIns="91440" tIns="45720" rIns="91440" bIns="45720" anchor="t">
            <a:spAutoFit/>
          </a:bodyPr>
          <a:lstStyle/>
          <a:p>
            <a:pPr algn="l"/>
            <a:r>
              <a:rPr lang="ru-RU" sz="2700" dirty="0">
                <a:latin typeface="Arial"/>
                <a:ea typeface="Tahoma"/>
                <a:cs typeface="Arial"/>
              </a:rPr>
              <a:t>Смарт-бета инвестирование в условиях российского рынка</a:t>
            </a:r>
            <a:endParaRPr lang="ru-RU" dirty="0"/>
          </a:p>
          <a:p>
            <a:endParaRPr lang="ru-RU" sz="2700" b="1" dirty="0">
              <a:latin typeface="Arial"/>
              <a:ea typeface="Tahoma"/>
              <a:cs typeface="Arial"/>
            </a:endParaRPr>
          </a:p>
        </p:txBody>
      </p:sp>
      <p:sp>
        <p:nvSpPr>
          <p:cNvPr id="2072" name="Text Box 24"/>
          <p:cNvSpPr txBox="1">
            <a:spLocks noChangeArrowheads="1"/>
          </p:cNvSpPr>
          <p:nvPr/>
        </p:nvSpPr>
        <p:spPr bwMode="auto">
          <a:xfrm>
            <a:off x="5754930" y="6358073"/>
            <a:ext cx="1295400" cy="307777"/>
          </a:xfrm>
          <a:prstGeom prst="rect">
            <a:avLst/>
          </a:prstGeom>
          <a:noFill/>
          <a:ln w="9525">
            <a:noFill/>
            <a:miter lim="800000"/>
            <a:headEnd/>
            <a:tailEnd/>
          </a:ln>
          <a:effectLst/>
        </p:spPr>
        <p:txBody>
          <a:bodyPr lIns="91440" tIns="45720" rIns="91440" bIns="45720" anchor="t">
            <a:spAutoFit/>
          </a:bodyPr>
          <a:lstStyle/>
          <a:p>
            <a:pPr>
              <a:spcBef>
                <a:spcPct val="50000"/>
              </a:spcBef>
            </a:pPr>
            <a:r>
              <a:rPr lang="ru-RU" sz="1400" dirty="0">
                <a:solidFill>
                  <a:schemeClr val="bg2">
                    <a:lumMod val="75000"/>
                  </a:schemeClr>
                </a:solidFill>
              </a:rPr>
              <a:t>2022 г.</a:t>
            </a:r>
          </a:p>
        </p:txBody>
      </p:sp>
      <p:sp>
        <p:nvSpPr>
          <p:cNvPr id="9" name="Text Box 23"/>
          <p:cNvSpPr txBox="1">
            <a:spLocks noChangeArrowheads="1"/>
          </p:cNvSpPr>
          <p:nvPr/>
        </p:nvSpPr>
        <p:spPr bwMode="auto">
          <a:xfrm>
            <a:off x="6405255" y="5472030"/>
            <a:ext cx="4984804" cy="738664"/>
          </a:xfrm>
          <a:prstGeom prst="rect">
            <a:avLst/>
          </a:prstGeom>
          <a:noFill/>
          <a:ln w="9525">
            <a:noFill/>
            <a:miter lim="800000"/>
            <a:headEnd/>
            <a:tailEnd/>
          </a:ln>
          <a:effectLst/>
        </p:spPr>
        <p:txBody>
          <a:bodyPr wrap="square" lIns="91440" tIns="45720" rIns="91440" bIns="45720" anchor="t">
            <a:spAutoFit/>
          </a:bodyPr>
          <a:lstStyle/>
          <a:p>
            <a:pPr algn="l"/>
            <a:r>
              <a:rPr lang="ru-RU" sz="1400" b="1" dirty="0">
                <a:solidFill>
                  <a:schemeClr val="tx1">
                    <a:lumMod val="75000"/>
                    <a:lumOff val="25000"/>
                  </a:schemeClr>
                </a:solidFill>
                <a:latin typeface="Tahoma"/>
                <a:ea typeface="Tahoma"/>
                <a:cs typeface="Tahoma"/>
              </a:rPr>
              <a:t>Студент:  </a:t>
            </a:r>
            <a:r>
              <a:rPr lang="ru-RU" sz="1400" dirty="0">
                <a:solidFill>
                  <a:schemeClr val="tx1">
                    <a:lumMod val="75000"/>
                    <a:lumOff val="25000"/>
                  </a:schemeClr>
                </a:solidFill>
                <a:latin typeface="Tahoma"/>
                <a:ea typeface="Tahoma"/>
                <a:cs typeface="Tahoma"/>
              </a:rPr>
              <a:t>Шамсутдинова Аяз Асхатович</a:t>
            </a:r>
          </a:p>
          <a:p>
            <a:pPr algn="l"/>
            <a:endParaRPr lang="ru-RU" sz="1400" dirty="0">
              <a:solidFill>
                <a:schemeClr val="tx1">
                  <a:lumMod val="75000"/>
                  <a:lumOff val="25000"/>
                </a:schemeClr>
              </a:solidFill>
              <a:latin typeface="Tahoma" pitchFamily="34" charset="0"/>
              <a:ea typeface="Tahoma" pitchFamily="34" charset="0"/>
              <a:cs typeface="Tahoma" pitchFamily="34" charset="0"/>
            </a:endParaRPr>
          </a:p>
          <a:p>
            <a:pPr algn="l"/>
            <a:r>
              <a:rPr lang="ru-RU" sz="1400" b="1" dirty="0">
                <a:solidFill>
                  <a:schemeClr val="tx1">
                    <a:lumMod val="75000"/>
                    <a:lumOff val="25000"/>
                  </a:schemeClr>
                </a:solidFill>
                <a:latin typeface="Tahoma"/>
                <a:ea typeface="Tahoma"/>
                <a:cs typeface="Tahoma"/>
              </a:rPr>
              <a:t>Научный руководитель</a:t>
            </a:r>
            <a:r>
              <a:rPr lang="en-US" sz="1400" b="1" dirty="0">
                <a:solidFill>
                  <a:schemeClr val="tx1">
                    <a:lumMod val="75000"/>
                    <a:lumOff val="25000"/>
                  </a:schemeClr>
                </a:solidFill>
                <a:latin typeface="Tahoma"/>
                <a:ea typeface="Tahoma"/>
                <a:cs typeface="Tahoma"/>
              </a:rPr>
              <a:t>: </a:t>
            </a:r>
            <a:r>
              <a:rPr lang="ru-RU" sz="1400" dirty="0">
                <a:solidFill>
                  <a:schemeClr val="tx1">
                    <a:lumMod val="75000"/>
                    <a:lumOff val="25000"/>
                  </a:schemeClr>
                </a:solidFill>
                <a:latin typeface="Tahoma"/>
                <a:ea typeface="Tahoma"/>
                <a:cs typeface="Tahoma"/>
              </a:rPr>
              <a:t>Чернова Мария Игоревна</a:t>
            </a:r>
          </a:p>
        </p:txBody>
      </p:sp>
      <p:pic>
        <p:nvPicPr>
          <p:cNvPr id="4098" name="Picture 2">
            <a:extLst>
              <a:ext uri="{FF2B5EF4-FFF2-40B4-BE49-F238E27FC236}">
                <a16:creationId xmlns:a16="http://schemas.microsoft.com/office/drawing/2014/main" id="{14B628D4-F207-489D-B0F9-5C58ED69B98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8563" y="588138"/>
            <a:ext cx="2456436" cy="9820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ru-RU" sz="2400" dirty="0">
                <a:solidFill>
                  <a:schemeClr val="bg2">
                    <a:lumMod val="50000"/>
                  </a:schemeClr>
                </a:solidFill>
                <a:latin typeface="Tahoma" pitchFamily="34" charset="0"/>
                <a:ea typeface="Tahoma" pitchFamily="34" charset="0"/>
                <a:cs typeface="Tahoma" pitchFamily="34" charset="0"/>
              </a:rPr>
              <a:t>Факторные стратегии</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10</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pic>
        <p:nvPicPr>
          <p:cNvPr id="9" name="Рисунок 8">
            <a:extLst>
              <a:ext uri="{FF2B5EF4-FFF2-40B4-BE49-F238E27FC236}">
                <a16:creationId xmlns:a16="http://schemas.microsoft.com/office/drawing/2014/main" id="{BEDBDBEF-9195-DA58-7070-5BBAC8B7F3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9694" y="1379373"/>
            <a:ext cx="9070181" cy="4939658"/>
          </a:xfrm>
          <a:prstGeom prst="rect">
            <a:avLst/>
          </a:prstGeom>
        </p:spPr>
      </p:pic>
    </p:spTree>
    <p:extLst>
      <p:ext uri="{BB962C8B-B14F-4D97-AF65-F5344CB8AC3E}">
        <p14:creationId xmlns:p14="http://schemas.microsoft.com/office/powerpoint/2010/main" val="376275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Equal weight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11</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E08C3A8-1AFF-E906-5997-4E6C8B4149A1}"/>
              </a:ext>
            </a:extLst>
          </p:cNvPr>
          <p:cNvSpPr txBox="1"/>
          <p:nvPr/>
        </p:nvSpPr>
        <p:spPr>
          <a:xfrm>
            <a:off x="1037915" y="1416692"/>
            <a:ext cx="10487025" cy="3693319"/>
          </a:xfrm>
          <a:prstGeom prst="rect">
            <a:avLst/>
          </a:prstGeom>
          <a:noFill/>
        </p:spPr>
        <p:txBody>
          <a:bodyPr wrap="square">
            <a:spAutoFit/>
          </a:bodyPr>
          <a:lstStyle/>
          <a:p>
            <a:pPr marL="342900" indent="-342900">
              <a:buClr>
                <a:srgbClr val="C00000"/>
              </a:buClr>
              <a:buAutoNum type="arabicPeriod"/>
            </a:pPr>
            <a:r>
              <a:rPr lang="ru-RU" dirty="0">
                <a:solidFill>
                  <a:schemeClr val="tx1">
                    <a:lumMod val="75000"/>
                    <a:lumOff val="25000"/>
                  </a:schemeClr>
                </a:solidFill>
                <a:latin typeface="Tahoma" pitchFamily="34" charset="0"/>
                <a:ea typeface="Tahoma" pitchFamily="34" charset="0"/>
                <a:cs typeface="Tahoma" pitchFamily="34" charset="0"/>
              </a:rPr>
              <a:t>Скачиваем данные</a:t>
            </a:r>
            <a:r>
              <a:rPr lang="en-US" dirty="0">
                <a:solidFill>
                  <a:schemeClr val="tx1">
                    <a:lumMod val="75000"/>
                    <a:lumOff val="25000"/>
                  </a:schemeClr>
                </a:solidFill>
                <a:latin typeface="Tahoma" pitchFamily="34" charset="0"/>
                <a:ea typeface="Tahoma" pitchFamily="34" charset="0"/>
                <a:cs typeface="Tahoma" pitchFamily="34" charset="0"/>
              </a:rPr>
              <a:t> </a:t>
            </a:r>
            <a:r>
              <a:rPr lang="ru-RU" dirty="0">
                <a:solidFill>
                  <a:schemeClr val="tx1">
                    <a:lumMod val="75000"/>
                    <a:lumOff val="25000"/>
                  </a:schemeClr>
                </a:solidFill>
                <a:latin typeface="Tahoma" pitchFamily="34" charset="0"/>
                <a:ea typeface="Tahoma" pitchFamily="34" charset="0"/>
                <a:cs typeface="Tahoma" pitchFamily="34" charset="0"/>
              </a:rPr>
              <a:t>по капитализации с </a:t>
            </a:r>
            <a:r>
              <a:rPr lang="en-US" dirty="0" err="1">
                <a:solidFill>
                  <a:schemeClr val="tx1">
                    <a:lumMod val="75000"/>
                    <a:lumOff val="25000"/>
                  </a:schemeClr>
                </a:solidFill>
                <a:latin typeface="Tahoma" pitchFamily="34" charset="0"/>
                <a:ea typeface="Tahoma" pitchFamily="34" charset="0"/>
                <a:cs typeface="Tahoma" pitchFamily="34" charset="0"/>
              </a:rPr>
              <a:t>Moex</a:t>
            </a:r>
            <a:r>
              <a:rPr lang="ru-RU" dirty="0">
                <a:solidFill>
                  <a:schemeClr val="tx1">
                    <a:lumMod val="75000"/>
                    <a:lumOff val="25000"/>
                  </a:schemeClr>
                </a:solidFill>
                <a:latin typeface="Tahoma" pitchFamily="34" charset="0"/>
                <a:ea typeface="Tahoma" pitchFamily="34" charset="0"/>
                <a:cs typeface="Tahoma" pitchFamily="34" charset="0"/>
              </a:rPr>
              <a:t> за 3 квартал 2014 года: </a:t>
            </a:r>
            <a:r>
              <a:rPr lang="en-US" dirty="0">
                <a:solidFill>
                  <a:schemeClr val="tx1">
                    <a:lumMod val="75000"/>
                    <a:lumOff val="25000"/>
                  </a:schemeClr>
                </a:solidFill>
                <a:latin typeface="Tahoma" pitchFamily="34" charset="0"/>
                <a:ea typeface="Tahoma" pitchFamily="34" charset="0"/>
                <a:cs typeface="Tahoma" pitchFamily="34" charset="0"/>
              </a:rPr>
              <a:t>https://www.moex.com/s26</a:t>
            </a:r>
            <a:endParaRPr lang="ru-RU" dirty="0">
              <a:solidFill>
                <a:schemeClr val="tx1">
                  <a:lumMod val="75000"/>
                  <a:lumOff val="25000"/>
                </a:schemeClr>
              </a:solidFill>
              <a:latin typeface="Tahoma" pitchFamily="34" charset="0"/>
              <a:ea typeface="Tahoma" pitchFamily="34" charset="0"/>
              <a:cs typeface="Tahoma" pitchFamily="34" charset="0"/>
            </a:endParaRPr>
          </a:p>
          <a:p>
            <a:pPr marL="457200" indent="-457200">
              <a:buClr>
                <a:srgbClr val="C00000"/>
              </a:buClr>
              <a:buFont typeface="+mj-lt"/>
              <a:buAutoNum type="arabicPeriod"/>
            </a:pPr>
            <a:endParaRPr lang="ru-RU"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r>
              <a:rPr lang="ru-RU" dirty="0">
                <a:solidFill>
                  <a:schemeClr val="tx1">
                    <a:lumMod val="75000"/>
                    <a:lumOff val="25000"/>
                  </a:schemeClr>
                </a:solidFill>
                <a:latin typeface="Tahoma" pitchFamily="34" charset="0"/>
                <a:ea typeface="Tahoma" pitchFamily="34" charset="0"/>
                <a:cs typeface="Tahoma" pitchFamily="34" charset="0"/>
              </a:rPr>
              <a:t>Загружаем эти данные в </a:t>
            </a:r>
            <a:r>
              <a:rPr lang="en-US" dirty="0" err="1">
                <a:solidFill>
                  <a:schemeClr val="tx1">
                    <a:lumMod val="75000"/>
                    <a:lumOff val="25000"/>
                  </a:schemeClr>
                </a:solidFill>
                <a:latin typeface="Tahoma" pitchFamily="34" charset="0"/>
                <a:ea typeface="Tahoma" pitchFamily="34" charset="0"/>
                <a:cs typeface="Tahoma" pitchFamily="34" charset="0"/>
              </a:rPr>
              <a:t>Jupyter</a:t>
            </a:r>
            <a:r>
              <a:rPr lang="en-US" dirty="0">
                <a:solidFill>
                  <a:schemeClr val="tx1">
                    <a:lumMod val="75000"/>
                    <a:lumOff val="25000"/>
                  </a:schemeClr>
                </a:solidFill>
                <a:latin typeface="Tahoma" pitchFamily="34" charset="0"/>
                <a:ea typeface="Tahoma" pitchFamily="34" charset="0"/>
                <a:cs typeface="Tahoma" pitchFamily="34" charset="0"/>
              </a:rPr>
              <a:t> Notebook.</a:t>
            </a:r>
            <a:r>
              <a:rPr lang="ru-RU" dirty="0">
                <a:solidFill>
                  <a:schemeClr val="tx1">
                    <a:lumMod val="75000"/>
                    <a:lumOff val="25000"/>
                  </a:schemeClr>
                </a:solidFill>
                <a:latin typeface="Tahoma" pitchFamily="34" charset="0"/>
                <a:ea typeface="Tahoma" pitchFamily="34" charset="0"/>
                <a:cs typeface="Tahoma" pitchFamily="34" charset="0"/>
              </a:rPr>
              <a:t> Отбираем топ-100 компаний по капитализации.</a:t>
            </a:r>
            <a:endParaRPr lang="en-US"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endParaRPr lang="en-US"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r>
              <a:rPr lang="ru-RU" dirty="0">
                <a:solidFill>
                  <a:schemeClr val="tx1">
                    <a:lumMod val="75000"/>
                    <a:lumOff val="25000"/>
                  </a:schemeClr>
                </a:solidFill>
                <a:latin typeface="Tahoma" pitchFamily="34" charset="0"/>
                <a:ea typeface="Tahoma" pitchFamily="34" charset="0"/>
                <a:cs typeface="Tahoma" pitchFamily="34" charset="0"/>
              </a:rPr>
              <a:t>Скачиваем данные по этим акциям на 01-07-2014 и 01-07-2021 года</a:t>
            </a:r>
          </a:p>
          <a:p>
            <a:pPr marL="342900" indent="-342900">
              <a:buClr>
                <a:srgbClr val="C00000"/>
              </a:buClr>
              <a:buAutoNum type="arabicPeriod"/>
            </a:pPr>
            <a:endParaRPr lang="ru-RU"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r>
              <a:rPr lang="ru-RU" dirty="0">
                <a:solidFill>
                  <a:schemeClr val="tx1">
                    <a:lumMod val="75000"/>
                    <a:lumOff val="25000"/>
                  </a:schemeClr>
                </a:solidFill>
                <a:latin typeface="Tahoma" pitchFamily="34" charset="0"/>
                <a:ea typeface="Tahoma" pitchFamily="34" charset="0"/>
                <a:cs typeface="Tahoma" pitchFamily="34" charset="0"/>
              </a:rPr>
              <a:t>Удалим акции компаний, данные которых отсутствовали в какой-то из периодов. Осталось 71 акция</a:t>
            </a:r>
          </a:p>
          <a:p>
            <a:pPr marL="342900" indent="-342900">
              <a:buClr>
                <a:srgbClr val="C00000"/>
              </a:buClr>
              <a:buAutoNum type="arabicPeriod"/>
            </a:pPr>
            <a:endParaRPr lang="ru-RU"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r>
              <a:rPr lang="ru-RU" dirty="0">
                <a:solidFill>
                  <a:schemeClr val="tx1">
                    <a:lumMod val="75000"/>
                    <a:lumOff val="25000"/>
                  </a:schemeClr>
                </a:solidFill>
                <a:latin typeface="Tahoma" pitchFamily="34" charset="0"/>
                <a:ea typeface="Tahoma" pitchFamily="34" charset="0"/>
                <a:cs typeface="Tahoma" pitchFamily="34" charset="0"/>
              </a:rPr>
              <a:t>Рассчитаем доходность за весь период(в %) и среднегодовую доходность</a:t>
            </a:r>
          </a:p>
          <a:p>
            <a:pPr>
              <a:buClr>
                <a:srgbClr val="C00000"/>
              </a:buClr>
            </a:pPr>
            <a:endParaRPr lang="en-US"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endParaRPr lang="ru-RU" dirty="0">
              <a:solidFill>
                <a:schemeClr val="tx1">
                  <a:lumMod val="75000"/>
                  <a:lumOff val="25000"/>
                </a:schemeClr>
              </a:solidFill>
              <a:latin typeface="Tahoma" pitchFamily="34" charset="0"/>
              <a:ea typeface="Tahoma" pitchFamily="34" charset="0"/>
              <a:cs typeface="Tahoma" pitchFamily="34" charset="0"/>
            </a:endParaRPr>
          </a:p>
        </p:txBody>
      </p:sp>
      <p:pic>
        <p:nvPicPr>
          <p:cNvPr id="4" name="Рисунок 3">
            <a:extLst>
              <a:ext uri="{FF2B5EF4-FFF2-40B4-BE49-F238E27FC236}">
                <a16:creationId xmlns:a16="http://schemas.microsoft.com/office/drawing/2014/main" id="{8E6D40CB-EEB3-3F58-0AB7-5446A995FC77}"/>
              </a:ext>
            </a:extLst>
          </p:cNvPr>
          <p:cNvPicPr>
            <a:picLocks noChangeAspect="1"/>
          </p:cNvPicPr>
          <p:nvPr/>
        </p:nvPicPr>
        <p:blipFill>
          <a:blip r:embed="rId5"/>
          <a:stretch>
            <a:fillRect/>
          </a:stretch>
        </p:blipFill>
        <p:spPr>
          <a:xfrm>
            <a:off x="233363" y="4843311"/>
            <a:ext cx="5062538" cy="533400"/>
          </a:xfrm>
          <a:prstGeom prst="rect">
            <a:avLst/>
          </a:prstGeom>
        </p:spPr>
      </p:pic>
      <p:pic>
        <p:nvPicPr>
          <p:cNvPr id="6" name="Рисунок 5">
            <a:extLst>
              <a:ext uri="{FF2B5EF4-FFF2-40B4-BE49-F238E27FC236}">
                <a16:creationId xmlns:a16="http://schemas.microsoft.com/office/drawing/2014/main" id="{D3445F24-195E-B095-8B04-72CFFC50B52C}"/>
              </a:ext>
            </a:extLst>
          </p:cNvPr>
          <p:cNvPicPr>
            <a:picLocks noChangeAspect="1"/>
          </p:cNvPicPr>
          <p:nvPr/>
        </p:nvPicPr>
        <p:blipFill>
          <a:blip r:embed="rId6"/>
          <a:stretch>
            <a:fillRect/>
          </a:stretch>
        </p:blipFill>
        <p:spPr>
          <a:xfrm>
            <a:off x="6000595" y="4857599"/>
            <a:ext cx="4819650" cy="771525"/>
          </a:xfrm>
          <a:prstGeom prst="rect">
            <a:avLst/>
          </a:prstGeom>
        </p:spPr>
      </p:pic>
    </p:spTree>
    <p:extLst>
      <p:ext uri="{BB962C8B-B14F-4D97-AF65-F5344CB8AC3E}">
        <p14:creationId xmlns:p14="http://schemas.microsoft.com/office/powerpoint/2010/main" val="904396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12</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E08C3A8-1AFF-E906-5997-4E6C8B4149A1}"/>
              </a:ext>
            </a:extLst>
          </p:cNvPr>
          <p:cNvSpPr txBox="1"/>
          <p:nvPr/>
        </p:nvSpPr>
        <p:spPr>
          <a:xfrm>
            <a:off x="1143001" y="1574055"/>
            <a:ext cx="10487025" cy="5632311"/>
          </a:xfrm>
          <a:prstGeom prst="rect">
            <a:avLst/>
          </a:prstGeom>
          <a:noFill/>
        </p:spPr>
        <p:txBody>
          <a:bodyPr wrap="square">
            <a:spAutoFit/>
          </a:bodyPr>
          <a:lstStyle/>
          <a:p>
            <a:pPr marL="342900" indent="-342900">
              <a:buClr>
                <a:srgbClr val="C00000"/>
              </a:buClr>
              <a:buAutoNum type="arabicPeriod"/>
            </a:pPr>
            <a:r>
              <a:rPr lang="ru-RU" dirty="0">
                <a:solidFill>
                  <a:schemeClr val="tx1">
                    <a:lumMod val="75000"/>
                    <a:lumOff val="25000"/>
                  </a:schemeClr>
                </a:solidFill>
                <a:latin typeface="Tahoma" pitchFamily="34" charset="0"/>
                <a:ea typeface="Tahoma" pitchFamily="34" charset="0"/>
                <a:cs typeface="Tahoma" pitchFamily="34" charset="0"/>
              </a:rPr>
              <a:t>Скачиваем данные по капитализации с </a:t>
            </a:r>
            <a:r>
              <a:rPr lang="en-US" dirty="0" err="1">
                <a:solidFill>
                  <a:schemeClr val="tx1">
                    <a:lumMod val="75000"/>
                    <a:lumOff val="25000"/>
                  </a:schemeClr>
                </a:solidFill>
                <a:latin typeface="Tahoma" pitchFamily="34" charset="0"/>
                <a:ea typeface="Tahoma" pitchFamily="34" charset="0"/>
                <a:cs typeface="Tahoma" pitchFamily="34" charset="0"/>
              </a:rPr>
              <a:t>Moex</a:t>
            </a:r>
            <a:r>
              <a:rPr lang="ru-RU" dirty="0">
                <a:solidFill>
                  <a:schemeClr val="tx1">
                    <a:lumMod val="75000"/>
                    <a:lumOff val="25000"/>
                  </a:schemeClr>
                </a:solidFill>
                <a:latin typeface="Tahoma" pitchFamily="34" charset="0"/>
                <a:ea typeface="Tahoma" pitchFamily="34" charset="0"/>
                <a:cs typeface="Tahoma" pitchFamily="34" charset="0"/>
              </a:rPr>
              <a:t> за 3 квартал 2014 года: </a:t>
            </a:r>
            <a:r>
              <a:rPr lang="en-US" dirty="0">
                <a:solidFill>
                  <a:schemeClr val="tx1">
                    <a:lumMod val="75000"/>
                    <a:lumOff val="25000"/>
                  </a:schemeClr>
                </a:solidFill>
                <a:latin typeface="Tahoma" pitchFamily="34" charset="0"/>
                <a:ea typeface="Tahoma" pitchFamily="34" charset="0"/>
                <a:cs typeface="Tahoma" pitchFamily="34" charset="0"/>
              </a:rPr>
              <a:t>https://www.moex.com/s26</a:t>
            </a:r>
            <a:endParaRPr lang="ru-RU" dirty="0">
              <a:solidFill>
                <a:schemeClr val="tx1">
                  <a:lumMod val="75000"/>
                  <a:lumOff val="25000"/>
                </a:schemeClr>
              </a:solidFill>
              <a:latin typeface="Tahoma" pitchFamily="34" charset="0"/>
              <a:ea typeface="Tahoma" pitchFamily="34" charset="0"/>
              <a:cs typeface="Tahoma" pitchFamily="34" charset="0"/>
            </a:endParaRPr>
          </a:p>
          <a:p>
            <a:pPr marL="457200" indent="-457200">
              <a:buClr>
                <a:srgbClr val="C00000"/>
              </a:buClr>
              <a:buFont typeface="+mj-lt"/>
              <a:buAutoNum type="arabicPeriod"/>
            </a:pPr>
            <a:endParaRPr lang="ru-RU"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r>
              <a:rPr lang="ru-RU" dirty="0">
                <a:solidFill>
                  <a:schemeClr val="tx1">
                    <a:lumMod val="75000"/>
                    <a:lumOff val="25000"/>
                  </a:schemeClr>
                </a:solidFill>
                <a:latin typeface="Tahoma" pitchFamily="34" charset="0"/>
                <a:ea typeface="Tahoma" pitchFamily="34" charset="0"/>
                <a:cs typeface="Tahoma" pitchFamily="34" charset="0"/>
              </a:rPr>
              <a:t>Загружаем эти данные в </a:t>
            </a:r>
            <a:r>
              <a:rPr lang="en-US" dirty="0" err="1">
                <a:solidFill>
                  <a:schemeClr val="tx1">
                    <a:lumMod val="75000"/>
                    <a:lumOff val="25000"/>
                  </a:schemeClr>
                </a:solidFill>
                <a:latin typeface="Tahoma" pitchFamily="34" charset="0"/>
                <a:ea typeface="Tahoma" pitchFamily="34" charset="0"/>
                <a:cs typeface="Tahoma" pitchFamily="34" charset="0"/>
              </a:rPr>
              <a:t>Jupyter</a:t>
            </a:r>
            <a:r>
              <a:rPr lang="en-US" dirty="0">
                <a:solidFill>
                  <a:schemeClr val="tx1">
                    <a:lumMod val="75000"/>
                    <a:lumOff val="25000"/>
                  </a:schemeClr>
                </a:solidFill>
                <a:latin typeface="Tahoma" pitchFamily="34" charset="0"/>
                <a:ea typeface="Tahoma" pitchFamily="34" charset="0"/>
                <a:cs typeface="Tahoma" pitchFamily="34" charset="0"/>
              </a:rPr>
              <a:t> Notebook </a:t>
            </a:r>
            <a:endParaRPr lang="ru-RU"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endParaRPr lang="ru-RU"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r>
              <a:rPr lang="ru-RU" dirty="0">
                <a:solidFill>
                  <a:schemeClr val="tx1">
                    <a:lumMod val="75000"/>
                    <a:lumOff val="25000"/>
                  </a:schemeClr>
                </a:solidFill>
                <a:latin typeface="Tahoma" pitchFamily="34" charset="0"/>
                <a:ea typeface="Tahoma" pitchFamily="34" charset="0"/>
                <a:cs typeface="Tahoma" pitchFamily="34" charset="0"/>
              </a:rPr>
              <a:t>В список записываем все компании.</a:t>
            </a:r>
          </a:p>
          <a:p>
            <a:pPr marL="342900" indent="-342900">
              <a:buClr>
                <a:srgbClr val="C00000"/>
              </a:buClr>
              <a:buAutoNum type="arabicPeriod"/>
            </a:pPr>
            <a:endParaRPr lang="ru-RU"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r>
              <a:rPr lang="ru-RU" dirty="0">
                <a:solidFill>
                  <a:schemeClr val="tx1">
                    <a:lumMod val="75000"/>
                    <a:lumOff val="25000"/>
                  </a:schemeClr>
                </a:solidFill>
                <a:latin typeface="Tahoma" pitchFamily="34" charset="0"/>
                <a:ea typeface="Tahoma" pitchFamily="34" charset="0"/>
                <a:cs typeface="Tahoma" pitchFamily="34" charset="0"/>
              </a:rPr>
              <a:t>Скачиваем данные по этим акциям на период с 01-07-2014 по 01-07-2017 года</a:t>
            </a:r>
          </a:p>
          <a:p>
            <a:pPr marL="342900" indent="-342900">
              <a:buClr>
                <a:srgbClr val="C00000"/>
              </a:buClr>
              <a:buAutoNum type="arabicPeriod"/>
            </a:pPr>
            <a:endParaRPr lang="ru-RU"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r>
              <a:rPr lang="ru-RU" dirty="0">
                <a:solidFill>
                  <a:schemeClr val="tx1">
                    <a:lumMod val="75000"/>
                    <a:lumOff val="25000"/>
                  </a:schemeClr>
                </a:solidFill>
                <a:latin typeface="Tahoma" pitchFamily="34" charset="0"/>
                <a:ea typeface="Tahoma" pitchFamily="34" charset="0"/>
                <a:cs typeface="Tahoma" pitchFamily="34" charset="0"/>
              </a:rPr>
              <a:t>Удалим строки, где отсутствуют данные</a:t>
            </a:r>
          </a:p>
          <a:p>
            <a:pPr marL="342900" indent="-342900">
              <a:buClr>
                <a:srgbClr val="C00000"/>
              </a:buClr>
              <a:buAutoNum type="arabicPeriod"/>
            </a:pPr>
            <a:endParaRPr lang="ru-RU"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r>
              <a:rPr lang="ru-RU" dirty="0">
                <a:solidFill>
                  <a:schemeClr val="tx1">
                    <a:lumMod val="75000"/>
                    <a:lumOff val="25000"/>
                  </a:schemeClr>
                </a:solidFill>
                <a:latin typeface="Tahoma" pitchFamily="34" charset="0"/>
                <a:ea typeface="Tahoma" pitchFamily="34" charset="0"/>
                <a:cs typeface="Tahoma" pitchFamily="34" charset="0"/>
              </a:rPr>
              <a:t>Добавим столбец с лог доходностями за каждый день</a:t>
            </a:r>
          </a:p>
          <a:p>
            <a:pPr marL="342900" indent="-342900">
              <a:buClr>
                <a:srgbClr val="C00000"/>
              </a:buClr>
              <a:buAutoNum type="arabicPeriod"/>
            </a:pPr>
            <a:endParaRPr lang="ru-RU"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r>
              <a:rPr lang="ru-RU" dirty="0">
                <a:solidFill>
                  <a:schemeClr val="tx1">
                    <a:lumMod val="75000"/>
                    <a:lumOff val="25000"/>
                  </a:schemeClr>
                </a:solidFill>
                <a:latin typeface="Tahoma" pitchFamily="34" charset="0"/>
                <a:ea typeface="Tahoma" pitchFamily="34" charset="0"/>
                <a:cs typeface="Tahoma" pitchFamily="34" charset="0"/>
              </a:rPr>
              <a:t>Создадим новый </a:t>
            </a:r>
            <a:r>
              <a:rPr lang="ru-RU" dirty="0" err="1">
                <a:solidFill>
                  <a:schemeClr val="tx1">
                    <a:lumMod val="75000"/>
                    <a:lumOff val="25000"/>
                  </a:schemeClr>
                </a:solidFill>
                <a:latin typeface="Tahoma" pitchFamily="34" charset="0"/>
                <a:ea typeface="Tahoma" pitchFamily="34" charset="0"/>
                <a:cs typeface="Tahoma" pitchFamily="34" charset="0"/>
              </a:rPr>
              <a:t>датафрейм</a:t>
            </a:r>
            <a:r>
              <a:rPr lang="ru-RU" dirty="0">
                <a:solidFill>
                  <a:schemeClr val="tx1">
                    <a:lumMod val="75000"/>
                    <a:lumOff val="25000"/>
                  </a:schemeClr>
                </a:solidFill>
                <a:latin typeface="Tahoma" pitchFamily="34" charset="0"/>
                <a:ea typeface="Tahoma" pitchFamily="34" charset="0"/>
                <a:cs typeface="Tahoma" pitchFamily="34" charset="0"/>
              </a:rPr>
              <a:t> со стандартным отклонением, волатильностью и кол-во торгуемых дней для каждой компанией</a:t>
            </a:r>
          </a:p>
          <a:p>
            <a:pPr marL="342900" indent="-342900">
              <a:buClr>
                <a:srgbClr val="C00000"/>
              </a:buClr>
              <a:buAutoNum type="arabicPeriod"/>
            </a:pPr>
            <a:endParaRPr lang="ru-RU"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r>
              <a:rPr lang="ru-RU" dirty="0">
                <a:solidFill>
                  <a:schemeClr val="tx1">
                    <a:lumMod val="75000"/>
                    <a:lumOff val="25000"/>
                  </a:schemeClr>
                </a:solidFill>
                <a:latin typeface="Tahoma" pitchFamily="34" charset="0"/>
                <a:ea typeface="Tahoma" pitchFamily="34" charset="0"/>
                <a:cs typeface="Tahoma" pitchFamily="34" charset="0"/>
              </a:rPr>
              <a:t>Считаем…?</a:t>
            </a:r>
            <a:endParaRPr lang="ru-RU" dirty="0">
              <a:solidFill>
                <a:schemeClr val="bg1"/>
              </a:solidFill>
            </a:endParaRPr>
          </a:p>
          <a:p>
            <a:pPr>
              <a:buClr>
                <a:srgbClr val="C00000"/>
              </a:buClr>
            </a:pPr>
            <a:r>
              <a:rPr lang="ru-RU" dirty="0">
                <a:solidFill>
                  <a:schemeClr val="bg1"/>
                </a:solidFill>
              </a:rPr>
              <a:t>из 10</a:t>
            </a:r>
            <a:endParaRPr lang="ru-RU"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FontTx/>
              <a:buAutoNum type="arabicPeriod"/>
            </a:pPr>
            <a:endParaRPr lang="en-US"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endParaRPr lang="ru-RU" dirty="0">
              <a:solidFill>
                <a:schemeClr val="tx1">
                  <a:lumMod val="75000"/>
                  <a:lumOff val="25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299687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0037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14</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E08C3A8-1AFF-E906-5997-4E6C8B4149A1}"/>
              </a:ext>
            </a:extLst>
          </p:cNvPr>
          <p:cNvSpPr txBox="1"/>
          <p:nvPr/>
        </p:nvSpPr>
        <p:spPr>
          <a:xfrm>
            <a:off x="1143001" y="1574055"/>
            <a:ext cx="10487025" cy="646331"/>
          </a:xfrm>
          <a:prstGeom prst="rect">
            <a:avLst/>
          </a:prstGeom>
          <a:noFill/>
        </p:spPr>
        <p:txBody>
          <a:bodyPr wrap="square">
            <a:spAutoFit/>
          </a:bodyPr>
          <a:lstStyle/>
          <a:p>
            <a:pPr>
              <a:buClr>
                <a:srgbClr val="C00000"/>
              </a:buClr>
            </a:pPr>
            <a:endParaRPr lang="en-US"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endParaRPr lang="ru-RU" dirty="0">
              <a:solidFill>
                <a:schemeClr val="tx1">
                  <a:lumMod val="75000"/>
                  <a:lumOff val="25000"/>
                </a:schemeClr>
              </a:solidFill>
              <a:latin typeface="Tahoma" pitchFamily="34" charset="0"/>
              <a:ea typeface="Tahoma" pitchFamily="34" charset="0"/>
              <a:cs typeface="Tahoma" pitchFamily="34" charset="0"/>
            </a:endParaRPr>
          </a:p>
        </p:txBody>
      </p:sp>
      <p:pic>
        <p:nvPicPr>
          <p:cNvPr id="4" name="Рисунок 3">
            <a:extLst>
              <a:ext uri="{FF2B5EF4-FFF2-40B4-BE49-F238E27FC236}">
                <a16:creationId xmlns:a16="http://schemas.microsoft.com/office/drawing/2014/main" id="{DF22D94D-AC6A-436B-B7CF-E3018E1284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1" y="1385519"/>
            <a:ext cx="9881955" cy="5042867"/>
          </a:xfrm>
          <a:prstGeom prst="rect">
            <a:avLst/>
          </a:prstGeom>
        </p:spPr>
      </p:pic>
      <p:sp>
        <p:nvSpPr>
          <p:cNvPr id="5" name="TextBox 4">
            <a:extLst>
              <a:ext uri="{FF2B5EF4-FFF2-40B4-BE49-F238E27FC236}">
                <a16:creationId xmlns:a16="http://schemas.microsoft.com/office/drawing/2014/main" id="{B1F9CC2E-054F-1812-C8E1-6DC0BB5B372A}"/>
              </a:ext>
            </a:extLst>
          </p:cNvPr>
          <p:cNvSpPr txBox="1"/>
          <p:nvPr/>
        </p:nvSpPr>
        <p:spPr>
          <a:xfrm>
            <a:off x="1281344" y="5631081"/>
            <a:ext cx="8905008" cy="369332"/>
          </a:xfrm>
          <a:prstGeom prst="rect">
            <a:avLst/>
          </a:prstGeom>
          <a:noFill/>
        </p:spPr>
        <p:txBody>
          <a:bodyPr wrap="square" rtlCol="0">
            <a:spAutoFit/>
          </a:bodyPr>
          <a:lstStyle/>
          <a:p>
            <a:r>
              <a:rPr lang="en-US" dirty="0"/>
              <a:t>https://pyportfolioopt.readthedocs.io/en/latest/index.html</a:t>
            </a:r>
            <a:endParaRPr lang="ru-RU" dirty="0"/>
          </a:p>
        </p:txBody>
      </p:sp>
    </p:spTree>
    <p:extLst>
      <p:ext uri="{BB962C8B-B14F-4D97-AF65-F5344CB8AC3E}">
        <p14:creationId xmlns:p14="http://schemas.microsoft.com/office/powerpoint/2010/main" val="3698746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15</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E08C3A8-1AFF-E906-5997-4E6C8B4149A1}"/>
              </a:ext>
            </a:extLst>
          </p:cNvPr>
          <p:cNvSpPr txBox="1"/>
          <p:nvPr/>
        </p:nvSpPr>
        <p:spPr>
          <a:xfrm>
            <a:off x="1143001" y="1574055"/>
            <a:ext cx="10487025" cy="646331"/>
          </a:xfrm>
          <a:prstGeom prst="rect">
            <a:avLst/>
          </a:prstGeom>
          <a:noFill/>
        </p:spPr>
        <p:txBody>
          <a:bodyPr wrap="square">
            <a:spAutoFit/>
          </a:bodyPr>
          <a:lstStyle/>
          <a:p>
            <a:pPr>
              <a:buClr>
                <a:srgbClr val="C00000"/>
              </a:buClr>
            </a:pPr>
            <a:r>
              <a:rPr lang="ru-RU" dirty="0">
                <a:solidFill>
                  <a:schemeClr val="tx1">
                    <a:lumMod val="75000"/>
                    <a:lumOff val="25000"/>
                  </a:schemeClr>
                </a:solidFill>
                <a:latin typeface="Tahoma" pitchFamily="34" charset="0"/>
                <a:ea typeface="Tahoma" pitchFamily="34" charset="0"/>
                <a:cs typeface="Tahoma" pitchFamily="34" charset="0"/>
              </a:rPr>
              <a:t>Период бурного роста акций: с 2014 по 2021</a:t>
            </a:r>
            <a:endParaRPr lang="en-US"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endParaRPr lang="ru-RU" dirty="0">
              <a:solidFill>
                <a:schemeClr val="tx1">
                  <a:lumMod val="75000"/>
                  <a:lumOff val="25000"/>
                </a:schemeClr>
              </a:solidFill>
              <a:latin typeface="Tahoma" pitchFamily="34" charset="0"/>
              <a:ea typeface="Tahoma" pitchFamily="34" charset="0"/>
              <a:cs typeface="Tahoma" pitchFamily="34" charset="0"/>
            </a:endParaRPr>
          </a:p>
        </p:txBody>
      </p:sp>
      <p:pic>
        <p:nvPicPr>
          <p:cNvPr id="6" name="Рисунок 5">
            <a:extLst>
              <a:ext uri="{FF2B5EF4-FFF2-40B4-BE49-F238E27FC236}">
                <a16:creationId xmlns:a16="http://schemas.microsoft.com/office/drawing/2014/main" id="{C1EAC78E-78D0-64DF-FE09-6209B00754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295" y="2167258"/>
            <a:ext cx="6145747" cy="4357059"/>
          </a:xfrm>
          <a:prstGeom prst="rect">
            <a:avLst/>
          </a:prstGeom>
        </p:spPr>
      </p:pic>
      <p:sp>
        <p:nvSpPr>
          <p:cNvPr id="7" name="TextBox 6">
            <a:extLst>
              <a:ext uri="{FF2B5EF4-FFF2-40B4-BE49-F238E27FC236}">
                <a16:creationId xmlns:a16="http://schemas.microsoft.com/office/drawing/2014/main" id="{30A3A6D6-62A1-45BA-D11D-293F41F61738}"/>
              </a:ext>
            </a:extLst>
          </p:cNvPr>
          <p:cNvSpPr txBox="1"/>
          <p:nvPr/>
        </p:nvSpPr>
        <p:spPr>
          <a:xfrm>
            <a:off x="6909955" y="2220386"/>
            <a:ext cx="4925290" cy="3693319"/>
          </a:xfrm>
          <a:prstGeom prst="rect">
            <a:avLst/>
          </a:prstGeom>
          <a:noFill/>
        </p:spPr>
        <p:txBody>
          <a:bodyPr wrap="square" rtlCol="0">
            <a:spAutoFit/>
          </a:bodyPr>
          <a:lstStyle/>
          <a:p>
            <a:r>
              <a:rPr lang="ru-RU" dirty="0"/>
              <a:t>Данный график показывает, что в период бурного роста можно получить портфель с маленькой волатильностью вместе с отличной доходностью. Это портфель, при котором мы максимизируем </a:t>
            </a:r>
            <a:r>
              <a:rPr lang="ru-RU" dirty="0" err="1"/>
              <a:t>коэф</a:t>
            </a:r>
            <a:r>
              <a:rPr lang="ru-RU" dirty="0"/>
              <a:t>. Шарпа. </a:t>
            </a:r>
          </a:p>
          <a:p>
            <a:r>
              <a:rPr lang="ru-RU" dirty="0"/>
              <a:t>Отличие в волатильности составляет 3%, при этом у зеленого портфеля доходность в 2,3 раза выше. </a:t>
            </a:r>
          </a:p>
          <a:p>
            <a:r>
              <a:rPr lang="ru-RU" dirty="0"/>
              <a:t>Таким образом, стратегия минимальной волатильности проигрывает на периоде, когда рынки растут, т.к. зеленый портфель при маленькой волатильности показывает высокий доход</a:t>
            </a:r>
          </a:p>
        </p:txBody>
      </p:sp>
    </p:spTree>
    <p:extLst>
      <p:ext uri="{BB962C8B-B14F-4D97-AF65-F5344CB8AC3E}">
        <p14:creationId xmlns:p14="http://schemas.microsoft.com/office/powerpoint/2010/main" val="1892150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16</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E08C3A8-1AFF-E906-5997-4E6C8B4149A1}"/>
              </a:ext>
            </a:extLst>
          </p:cNvPr>
          <p:cNvSpPr txBox="1"/>
          <p:nvPr/>
        </p:nvSpPr>
        <p:spPr>
          <a:xfrm>
            <a:off x="1143001" y="1574055"/>
            <a:ext cx="10487025" cy="646331"/>
          </a:xfrm>
          <a:prstGeom prst="rect">
            <a:avLst/>
          </a:prstGeom>
          <a:noFill/>
        </p:spPr>
        <p:txBody>
          <a:bodyPr wrap="square">
            <a:spAutoFit/>
          </a:bodyPr>
          <a:lstStyle/>
          <a:p>
            <a:pPr>
              <a:buClr>
                <a:srgbClr val="C00000"/>
              </a:buClr>
            </a:pPr>
            <a:r>
              <a:rPr lang="ru-RU" dirty="0">
                <a:solidFill>
                  <a:schemeClr val="tx1">
                    <a:lumMod val="75000"/>
                    <a:lumOff val="25000"/>
                  </a:schemeClr>
                </a:solidFill>
                <a:latin typeface="Tahoma" pitchFamily="34" charset="0"/>
                <a:ea typeface="Tahoma" pitchFamily="34" charset="0"/>
                <a:cs typeface="Tahoma" pitchFamily="34" charset="0"/>
              </a:rPr>
              <a:t>Черный лебедь российской экономики: Жесткая просадка в 2022 году</a:t>
            </a:r>
            <a:endParaRPr lang="en-US"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endParaRPr lang="ru-RU" dirty="0">
              <a:solidFill>
                <a:schemeClr val="tx1">
                  <a:lumMod val="75000"/>
                  <a:lumOff val="25000"/>
                </a:schemeClr>
              </a:solidFill>
              <a:latin typeface="Tahoma" pitchFamily="34" charset="0"/>
              <a:ea typeface="Tahoma" pitchFamily="34" charset="0"/>
              <a:cs typeface="Tahoma" pitchFamily="34" charset="0"/>
            </a:endParaRPr>
          </a:p>
        </p:txBody>
      </p:sp>
      <p:sp>
        <p:nvSpPr>
          <p:cNvPr id="7" name="TextBox 6">
            <a:extLst>
              <a:ext uri="{FF2B5EF4-FFF2-40B4-BE49-F238E27FC236}">
                <a16:creationId xmlns:a16="http://schemas.microsoft.com/office/drawing/2014/main" id="{30A3A6D6-62A1-45BA-D11D-293F41F61738}"/>
              </a:ext>
            </a:extLst>
          </p:cNvPr>
          <p:cNvSpPr txBox="1"/>
          <p:nvPr/>
        </p:nvSpPr>
        <p:spPr>
          <a:xfrm>
            <a:off x="6909955" y="2220386"/>
            <a:ext cx="4925290" cy="2585323"/>
          </a:xfrm>
          <a:prstGeom prst="rect">
            <a:avLst/>
          </a:prstGeom>
          <a:noFill/>
        </p:spPr>
        <p:txBody>
          <a:bodyPr wrap="square" rtlCol="0">
            <a:spAutoFit/>
          </a:bodyPr>
          <a:lstStyle/>
          <a:p>
            <a:r>
              <a:rPr lang="ru-RU" dirty="0"/>
              <a:t>Кризисная ситуация показывает совершенно другую картину. Если стратегия минимальной волатильность нам дает около-нулевую доходность при волатильности 20%, то портфель, </a:t>
            </a:r>
            <a:r>
              <a:rPr lang="ru-RU" dirty="0" err="1"/>
              <a:t>максимизирующий</a:t>
            </a:r>
            <a:r>
              <a:rPr lang="ru-RU" dirty="0"/>
              <a:t> </a:t>
            </a:r>
            <a:r>
              <a:rPr lang="ru-RU" dirty="0" err="1"/>
              <a:t>коэф.Шарпа</a:t>
            </a:r>
            <a:r>
              <a:rPr lang="ru-RU" dirty="0"/>
              <a:t>, дает очень высокую доходность при 61% волатильности.</a:t>
            </a:r>
          </a:p>
          <a:p>
            <a:r>
              <a:rPr lang="ru-RU" dirty="0"/>
              <a:t>Т.е. при возрастании волатильности в 3 раза, мы получим рост доходности в </a:t>
            </a:r>
            <a:r>
              <a:rPr lang="en-US" dirty="0"/>
              <a:t>~49</a:t>
            </a:r>
            <a:r>
              <a:rPr lang="ru-RU" dirty="0"/>
              <a:t> раз </a:t>
            </a:r>
          </a:p>
        </p:txBody>
      </p:sp>
      <p:pic>
        <p:nvPicPr>
          <p:cNvPr id="4" name="Рисунок 3">
            <a:extLst>
              <a:ext uri="{FF2B5EF4-FFF2-40B4-BE49-F238E27FC236}">
                <a16:creationId xmlns:a16="http://schemas.microsoft.com/office/drawing/2014/main" id="{C49F3EC4-64B0-ABED-4D13-C97EBFE76E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515" y="1957293"/>
            <a:ext cx="6259308" cy="4437569"/>
          </a:xfrm>
          <a:prstGeom prst="rect">
            <a:avLst/>
          </a:prstGeom>
        </p:spPr>
      </p:pic>
    </p:spTree>
    <p:extLst>
      <p:ext uri="{BB962C8B-B14F-4D97-AF65-F5344CB8AC3E}">
        <p14:creationId xmlns:p14="http://schemas.microsoft.com/office/powerpoint/2010/main" val="417523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17</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E08C3A8-1AFF-E906-5997-4E6C8B4149A1}"/>
              </a:ext>
            </a:extLst>
          </p:cNvPr>
          <p:cNvSpPr txBox="1"/>
          <p:nvPr/>
        </p:nvSpPr>
        <p:spPr>
          <a:xfrm>
            <a:off x="1143001" y="1445746"/>
            <a:ext cx="10487025" cy="646331"/>
          </a:xfrm>
          <a:prstGeom prst="rect">
            <a:avLst/>
          </a:prstGeom>
          <a:noFill/>
        </p:spPr>
        <p:txBody>
          <a:bodyPr wrap="square">
            <a:spAutoFit/>
          </a:bodyPr>
          <a:lstStyle/>
          <a:p>
            <a:pPr>
              <a:buClr>
                <a:srgbClr val="C00000"/>
              </a:buClr>
            </a:pPr>
            <a:r>
              <a:rPr lang="ru-RU" dirty="0">
                <a:solidFill>
                  <a:schemeClr val="tx1">
                    <a:lumMod val="75000"/>
                    <a:lumOff val="25000"/>
                  </a:schemeClr>
                </a:solidFill>
                <a:latin typeface="Tahoma" pitchFamily="34" charset="0"/>
                <a:ea typeface="Tahoma" pitchFamily="34" charset="0"/>
                <a:cs typeface="Tahoma" pitchFamily="34" charset="0"/>
              </a:rPr>
              <a:t>Еще один кризис: Период 2008 года</a:t>
            </a:r>
            <a:endParaRPr lang="en-US"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endParaRPr lang="ru-RU" dirty="0">
              <a:solidFill>
                <a:schemeClr val="tx1">
                  <a:lumMod val="75000"/>
                  <a:lumOff val="25000"/>
                </a:schemeClr>
              </a:solidFill>
              <a:latin typeface="Tahoma" pitchFamily="34" charset="0"/>
              <a:ea typeface="Tahoma" pitchFamily="34" charset="0"/>
              <a:cs typeface="Tahoma" pitchFamily="34" charset="0"/>
            </a:endParaRPr>
          </a:p>
        </p:txBody>
      </p:sp>
      <p:sp>
        <p:nvSpPr>
          <p:cNvPr id="7" name="TextBox 6">
            <a:extLst>
              <a:ext uri="{FF2B5EF4-FFF2-40B4-BE49-F238E27FC236}">
                <a16:creationId xmlns:a16="http://schemas.microsoft.com/office/drawing/2014/main" id="{30A3A6D6-62A1-45BA-D11D-293F41F61738}"/>
              </a:ext>
            </a:extLst>
          </p:cNvPr>
          <p:cNvSpPr txBox="1"/>
          <p:nvPr/>
        </p:nvSpPr>
        <p:spPr>
          <a:xfrm>
            <a:off x="6909955" y="2220386"/>
            <a:ext cx="4925290" cy="2585323"/>
          </a:xfrm>
          <a:prstGeom prst="rect">
            <a:avLst/>
          </a:prstGeom>
          <a:noFill/>
        </p:spPr>
        <p:txBody>
          <a:bodyPr wrap="square" rtlCol="0">
            <a:spAutoFit/>
          </a:bodyPr>
          <a:lstStyle/>
          <a:p>
            <a:r>
              <a:rPr lang="ru-RU" dirty="0"/>
              <a:t>В 2008 году портфель минимальной волатильности показал уже отрицательную доходность при довольно большой волатильности.</a:t>
            </a:r>
          </a:p>
          <a:p>
            <a:r>
              <a:rPr lang="ru-RU" dirty="0"/>
              <a:t>Портфель максим. Шарпа же, при росте волатильности до 50%, показал ожидаемую доходность в районе 14%, что вновь показывает недостатки портфеля, минимизирующего  волатильность.</a:t>
            </a:r>
          </a:p>
        </p:txBody>
      </p:sp>
      <p:pic>
        <p:nvPicPr>
          <p:cNvPr id="5" name="Рисунок 4">
            <a:extLst>
              <a:ext uri="{FF2B5EF4-FFF2-40B4-BE49-F238E27FC236}">
                <a16:creationId xmlns:a16="http://schemas.microsoft.com/office/drawing/2014/main" id="{79D87C65-A0DC-FF97-345A-C3B1E4282F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37" y="1923864"/>
            <a:ext cx="6579863" cy="4596228"/>
          </a:xfrm>
          <a:prstGeom prst="rect">
            <a:avLst/>
          </a:prstGeom>
        </p:spPr>
      </p:pic>
    </p:spTree>
    <p:extLst>
      <p:ext uri="{BB962C8B-B14F-4D97-AF65-F5344CB8AC3E}">
        <p14:creationId xmlns:p14="http://schemas.microsoft.com/office/powerpoint/2010/main" val="2446918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18</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E08C3A8-1AFF-E906-5997-4E6C8B4149A1}"/>
              </a:ext>
            </a:extLst>
          </p:cNvPr>
          <p:cNvSpPr txBox="1"/>
          <p:nvPr/>
        </p:nvSpPr>
        <p:spPr>
          <a:xfrm>
            <a:off x="665019" y="1379373"/>
            <a:ext cx="10965008" cy="646331"/>
          </a:xfrm>
          <a:prstGeom prst="rect">
            <a:avLst/>
          </a:prstGeom>
          <a:noFill/>
        </p:spPr>
        <p:txBody>
          <a:bodyPr wrap="square">
            <a:spAutoFit/>
          </a:bodyPr>
          <a:lstStyle/>
          <a:p>
            <a:pPr>
              <a:buClr>
                <a:srgbClr val="C00000"/>
              </a:buClr>
            </a:pPr>
            <a:r>
              <a:rPr lang="ru-RU" dirty="0">
                <a:solidFill>
                  <a:schemeClr val="tx1">
                    <a:lumMod val="75000"/>
                    <a:lumOff val="25000"/>
                  </a:schemeClr>
                </a:solidFill>
                <a:latin typeface="Tahoma" pitchFamily="34" charset="0"/>
                <a:ea typeface="Tahoma" pitchFamily="34" charset="0"/>
                <a:cs typeface="Tahoma" pitchFamily="34" charset="0"/>
              </a:rPr>
              <a:t>Теперь посмотрим на большой интервал, где были и подъемы, и спады экономики: с 2010 по 2023</a:t>
            </a:r>
            <a:endParaRPr lang="en-US"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endParaRPr lang="ru-RU" dirty="0">
              <a:solidFill>
                <a:schemeClr val="tx1">
                  <a:lumMod val="75000"/>
                  <a:lumOff val="25000"/>
                </a:schemeClr>
              </a:solidFill>
              <a:latin typeface="Tahoma" pitchFamily="34" charset="0"/>
              <a:ea typeface="Tahoma" pitchFamily="34" charset="0"/>
              <a:cs typeface="Tahoma" pitchFamily="34" charset="0"/>
            </a:endParaRPr>
          </a:p>
        </p:txBody>
      </p:sp>
      <p:sp>
        <p:nvSpPr>
          <p:cNvPr id="7" name="TextBox 6">
            <a:extLst>
              <a:ext uri="{FF2B5EF4-FFF2-40B4-BE49-F238E27FC236}">
                <a16:creationId xmlns:a16="http://schemas.microsoft.com/office/drawing/2014/main" id="{30A3A6D6-62A1-45BA-D11D-293F41F61738}"/>
              </a:ext>
            </a:extLst>
          </p:cNvPr>
          <p:cNvSpPr txBox="1"/>
          <p:nvPr/>
        </p:nvSpPr>
        <p:spPr>
          <a:xfrm>
            <a:off x="6909955" y="2220386"/>
            <a:ext cx="4925290" cy="3416320"/>
          </a:xfrm>
          <a:prstGeom prst="rect">
            <a:avLst/>
          </a:prstGeom>
          <a:noFill/>
        </p:spPr>
        <p:txBody>
          <a:bodyPr wrap="square" rtlCol="0">
            <a:spAutoFit/>
          </a:bodyPr>
          <a:lstStyle/>
          <a:p>
            <a:r>
              <a:rPr lang="ru-RU" dirty="0"/>
              <a:t>Здесь картина немного другая. Оба портфеля имеют низкую волатильность в районе </a:t>
            </a:r>
            <a:r>
              <a:rPr lang="en-US" dirty="0"/>
              <a:t>~</a:t>
            </a:r>
            <a:r>
              <a:rPr lang="ru-RU" dirty="0"/>
              <a:t>20%.</a:t>
            </a:r>
          </a:p>
          <a:p>
            <a:r>
              <a:rPr lang="ru-RU" dirty="0"/>
              <a:t>Но при этом и доходность не сильно отличается. Разница лишь в 17%.</a:t>
            </a:r>
          </a:p>
          <a:p>
            <a:r>
              <a:rPr lang="ru-RU" dirty="0"/>
              <a:t>Таким образом, можно сделать вывод о том, что на длинных периодах стратегия минимальной волатильности не сильно проигрывает в доходности, но и волатильность этого портфеля тоже не дает больших отличий.</a:t>
            </a:r>
          </a:p>
          <a:p>
            <a:r>
              <a:rPr lang="ru-RU" dirty="0"/>
              <a:t>Однако, все же, портфель </a:t>
            </a:r>
            <a:r>
              <a:rPr lang="ru-RU" dirty="0" err="1"/>
              <a:t>Макс.Шарпа</a:t>
            </a:r>
            <a:r>
              <a:rPr lang="ru-RU" dirty="0"/>
              <a:t> выигрывает, т.к. волатильность довольно близка к минимуму, а доходность выше.</a:t>
            </a:r>
          </a:p>
        </p:txBody>
      </p:sp>
      <p:pic>
        <p:nvPicPr>
          <p:cNvPr id="12" name="Рисунок 11">
            <a:extLst>
              <a:ext uri="{FF2B5EF4-FFF2-40B4-BE49-F238E27FC236}">
                <a16:creationId xmlns:a16="http://schemas.microsoft.com/office/drawing/2014/main" id="{77C025EC-D1F5-92D1-A21C-245B890A7F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30" y="1975462"/>
            <a:ext cx="6326720" cy="4419400"/>
          </a:xfrm>
          <a:prstGeom prst="rect">
            <a:avLst/>
          </a:prstGeom>
        </p:spPr>
      </p:pic>
    </p:spTree>
    <p:extLst>
      <p:ext uri="{BB962C8B-B14F-4D97-AF65-F5344CB8AC3E}">
        <p14:creationId xmlns:p14="http://schemas.microsoft.com/office/powerpoint/2010/main" val="2829091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19</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BBF151F-B870-C466-CB9D-B8A6E302C0E7}"/>
              </a:ext>
            </a:extLst>
          </p:cNvPr>
          <p:cNvSpPr txBox="1"/>
          <p:nvPr/>
        </p:nvSpPr>
        <p:spPr>
          <a:xfrm>
            <a:off x="2038351" y="2369488"/>
            <a:ext cx="8009658" cy="2585323"/>
          </a:xfrm>
          <a:prstGeom prst="rect">
            <a:avLst/>
          </a:prstGeom>
          <a:noFill/>
        </p:spPr>
        <p:txBody>
          <a:bodyPr wrap="square" rtlCol="0">
            <a:spAutoFit/>
          </a:bodyPr>
          <a:lstStyle/>
          <a:p>
            <a:r>
              <a:rPr lang="ru-RU" sz="5400" dirty="0"/>
              <a:t>Слайд для понимания, где конец оптимизационных решений</a:t>
            </a:r>
          </a:p>
        </p:txBody>
      </p:sp>
    </p:spTree>
    <p:extLst>
      <p:ext uri="{BB962C8B-B14F-4D97-AF65-F5344CB8AC3E}">
        <p14:creationId xmlns:p14="http://schemas.microsoft.com/office/powerpoint/2010/main" val="199931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dirty="0"/>
          </a:p>
        </p:txBody>
      </p:sp>
      <p:sp>
        <p:nvSpPr>
          <p:cNvPr id="2071" name="Text Box 23"/>
          <p:cNvSpPr txBox="1">
            <a:spLocks noChangeArrowheads="1"/>
          </p:cNvSpPr>
          <p:nvPr/>
        </p:nvSpPr>
        <p:spPr bwMode="auto">
          <a:xfrm>
            <a:off x="2171699" y="903019"/>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ru-RU" sz="2400" dirty="0">
                <a:solidFill>
                  <a:schemeClr val="bg2">
                    <a:lumMod val="50000"/>
                  </a:schemeClr>
                </a:solidFill>
                <a:latin typeface="Tahoma" pitchFamily="34" charset="0"/>
                <a:ea typeface="Tahoma" pitchFamily="34" charset="0"/>
                <a:cs typeface="Tahoma" pitchFamily="34" charset="0"/>
              </a:rPr>
              <a:t>АКТУАЛЬНОСТЬ ИССЛЕДОВАНИЯ</a:t>
            </a:r>
          </a:p>
        </p:txBody>
      </p:sp>
      <p:sp>
        <p:nvSpPr>
          <p:cNvPr id="10" name="Text Box 23"/>
          <p:cNvSpPr txBox="1">
            <a:spLocks noChangeArrowheads="1"/>
          </p:cNvSpPr>
          <p:nvPr/>
        </p:nvSpPr>
        <p:spPr bwMode="auto">
          <a:xfrm>
            <a:off x="2038350" y="1633688"/>
            <a:ext cx="8149259" cy="2862322"/>
          </a:xfrm>
          <a:prstGeom prst="rect">
            <a:avLst/>
          </a:prstGeom>
          <a:noFill/>
          <a:ln w="9525">
            <a:noFill/>
            <a:miter lim="800000"/>
            <a:headEnd/>
            <a:tailEnd/>
          </a:ln>
          <a:effectLst/>
        </p:spPr>
        <p:txBody>
          <a:bodyPr wrap="square">
            <a:spAutoFit/>
          </a:bodyPr>
          <a:lstStyle/>
          <a:p>
            <a:pPr marL="179388" indent="-179388">
              <a:spcBef>
                <a:spcPct val="50000"/>
              </a:spcBef>
              <a:buClr>
                <a:srgbClr val="C00000"/>
              </a:buClr>
              <a:buFont typeface="Wingdings" pitchFamily="2" charset="2"/>
              <a:buChar char="§"/>
            </a:pPr>
            <a:r>
              <a:rPr lang="ru-RU" sz="2000" dirty="0">
                <a:solidFill>
                  <a:schemeClr val="tx1">
                    <a:lumMod val="75000"/>
                    <a:lumOff val="25000"/>
                  </a:schemeClr>
                </a:solidFill>
                <a:latin typeface="Tahoma" pitchFamily="34" charset="0"/>
                <a:ea typeface="Tahoma" pitchFamily="34" charset="0"/>
                <a:cs typeface="Tahoma" pitchFamily="34" charset="0"/>
              </a:rPr>
              <a:t>Факторное инвестирование, подразделом которой является смарт-бета инвестирование, считается одним из самых актуальных направлений в финансовой науке</a:t>
            </a:r>
          </a:p>
          <a:p>
            <a:pPr marL="179388" indent="-179388">
              <a:spcBef>
                <a:spcPct val="50000"/>
              </a:spcBef>
              <a:buClr>
                <a:srgbClr val="C00000"/>
              </a:buClr>
              <a:buFont typeface="Wingdings" pitchFamily="2" charset="2"/>
              <a:buChar char="§"/>
            </a:pPr>
            <a:r>
              <a:rPr lang="ru-RU" sz="2000" dirty="0">
                <a:solidFill>
                  <a:schemeClr val="tx1">
                    <a:lumMod val="75000"/>
                    <a:lumOff val="25000"/>
                  </a:schemeClr>
                </a:solidFill>
                <a:latin typeface="Tahoma" pitchFamily="34" charset="0"/>
                <a:ea typeface="Tahoma" pitchFamily="34" charset="0"/>
                <a:cs typeface="Tahoma" pitchFamily="34" charset="0"/>
              </a:rPr>
              <a:t>Смарт-бета стратегия, которая использует рыночную неэффективность как никак актуальна на российском рынке</a:t>
            </a:r>
          </a:p>
          <a:p>
            <a:pPr marL="179388" indent="-179388">
              <a:spcBef>
                <a:spcPct val="50000"/>
              </a:spcBef>
              <a:buClr>
                <a:srgbClr val="C00000"/>
              </a:buClr>
              <a:buFont typeface="Wingdings" pitchFamily="2" charset="2"/>
              <a:buChar char="§"/>
            </a:pPr>
            <a:r>
              <a:rPr lang="ru-RU" sz="2000" dirty="0">
                <a:solidFill>
                  <a:schemeClr val="tx1">
                    <a:lumMod val="75000"/>
                    <a:lumOff val="25000"/>
                  </a:schemeClr>
                </a:solidFill>
                <a:latin typeface="Tahoma" pitchFamily="34" charset="0"/>
                <a:ea typeface="Tahoma" pitchFamily="34" charset="0"/>
                <a:cs typeface="Tahoma" pitchFamily="34" charset="0"/>
              </a:rPr>
              <a:t>Вечной целью инвесторов является получение высокой доходности при низких рисках, ответ на который пытается дать смарт-бета инвестирование</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dirty="0"/>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2</a:t>
            </a:fld>
            <a:endParaRPr lang="ru-RU" dirty="0"/>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941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20</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a:extLst>
              <a:ext uri="{FF2B5EF4-FFF2-40B4-BE49-F238E27FC236}">
                <a16:creationId xmlns:a16="http://schemas.microsoft.com/office/drawing/2014/main" id="{D6C6945D-630A-6D8D-3628-49EDA27B3C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4155" y="1698641"/>
            <a:ext cx="6186253" cy="4275143"/>
          </a:xfrm>
          <a:prstGeom prst="rect">
            <a:avLst/>
          </a:prstGeom>
        </p:spPr>
      </p:pic>
    </p:spTree>
    <p:extLst>
      <p:ext uri="{BB962C8B-B14F-4D97-AF65-F5344CB8AC3E}">
        <p14:creationId xmlns:p14="http://schemas.microsoft.com/office/powerpoint/2010/main" val="3301287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724891" y="822226"/>
            <a:ext cx="8707582" cy="938719"/>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ru-RU" sz="2200" dirty="0">
                <a:solidFill>
                  <a:schemeClr val="bg2">
                    <a:lumMod val="50000"/>
                  </a:schemeClr>
                </a:solidFill>
                <a:latin typeface="Tahoma" pitchFamily="34" charset="0"/>
                <a:ea typeface="Tahoma" pitchFamily="34" charset="0"/>
                <a:cs typeface="Tahoma" pitchFamily="34" charset="0"/>
              </a:rPr>
              <a:t>Сравнение оптимизационных решений и низкой волатильности</a:t>
            </a:r>
          </a:p>
          <a:p>
            <a:pPr fontAlgn="base">
              <a:spcBef>
                <a:spcPct val="50000"/>
              </a:spcBef>
              <a:spcAft>
                <a:spcPct val="0"/>
              </a:spcAft>
            </a:pPr>
            <a:endParaRPr lang="ru-RU" sz="2200" dirty="0">
              <a:solidFill>
                <a:schemeClr val="bg2">
                  <a:lumMod val="50000"/>
                </a:schemeClr>
              </a:solidFill>
              <a:latin typeface="Tahoma" pitchFamily="34" charset="0"/>
              <a:ea typeface="Tahoma" pitchFamily="34" charset="0"/>
              <a:cs typeface="Tahoma" pitchFamily="34" charset="0"/>
            </a:endParaRP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21</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20107" y="265572"/>
            <a:ext cx="1328892" cy="528362"/>
          </a:xfrm>
          <a:prstGeom prst="rect">
            <a:avLst/>
          </a:prstGeom>
          <a:noFill/>
          <a:extLst>
            <a:ext uri="{909E8E84-426E-40DD-AFC4-6F175D3DCCD1}">
              <a14:hiddenFill xmlns:a14="http://schemas.microsoft.com/office/drawing/2010/main">
                <a:solidFill>
                  <a:srgbClr val="FFFFFF"/>
                </a:solidFill>
              </a14:hiddenFill>
            </a:ext>
          </a:extLst>
        </p:spPr>
      </p:pic>
      <p:pic>
        <p:nvPicPr>
          <p:cNvPr id="10" name="Рисунок 9">
            <a:extLst>
              <a:ext uri="{FF2B5EF4-FFF2-40B4-BE49-F238E27FC236}">
                <a16:creationId xmlns:a16="http://schemas.microsoft.com/office/drawing/2014/main" id="{A01CBDAA-3E9D-2174-D51A-2FCE558E6E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36" y="1989005"/>
            <a:ext cx="5629146" cy="4437569"/>
          </a:xfrm>
          <a:prstGeom prst="rect">
            <a:avLst/>
          </a:prstGeom>
        </p:spPr>
      </p:pic>
      <p:sp>
        <p:nvSpPr>
          <p:cNvPr id="5" name="TextBox 4">
            <a:extLst>
              <a:ext uri="{FF2B5EF4-FFF2-40B4-BE49-F238E27FC236}">
                <a16:creationId xmlns:a16="http://schemas.microsoft.com/office/drawing/2014/main" id="{6EE4D443-F823-E3C7-B446-2EAA544800F6}"/>
              </a:ext>
            </a:extLst>
          </p:cNvPr>
          <p:cNvSpPr txBox="1"/>
          <p:nvPr/>
        </p:nvSpPr>
        <p:spPr>
          <a:xfrm>
            <a:off x="4195728" y="1428700"/>
            <a:ext cx="4499264" cy="369332"/>
          </a:xfrm>
          <a:prstGeom prst="rect">
            <a:avLst/>
          </a:prstGeom>
          <a:noFill/>
        </p:spPr>
        <p:txBody>
          <a:bodyPr wrap="square" rtlCol="0">
            <a:spAutoFit/>
          </a:bodyPr>
          <a:lstStyle/>
          <a:p>
            <a:r>
              <a:rPr lang="ru-RU" dirty="0"/>
              <a:t>Черный лебедь 2022 года</a:t>
            </a:r>
          </a:p>
        </p:txBody>
      </p:sp>
      <p:pic>
        <p:nvPicPr>
          <p:cNvPr id="14" name="Рисунок 13">
            <a:extLst>
              <a:ext uri="{FF2B5EF4-FFF2-40B4-BE49-F238E27FC236}">
                <a16:creationId xmlns:a16="http://schemas.microsoft.com/office/drawing/2014/main" id="{7ECBAB64-6239-B5A8-6075-D55345757E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5880" y="1918817"/>
            <a:ext cx="5735903" cy="4482782"/>
          </a:xfrm>
          <a:prstGeom prst="rect">
            <a:avLst/>
          </a:prstGeom>
        </p:spPr>
      </p:pic>
    </p:spTree>
    <p:extLst>
      <p:ext uri="{BB962C8B-B14F-4D97-AF65-F5344CB8AC3E}">
        <p14:creationId xmlns:p14="http://schemas.microsoft.com/office/powerpoint/2010/main" val="1546836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724891" y="822226"/>
            <a:ext cx="8707582" cy="938719"/>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ru-RU" sz="2200" dirty="0">
                <a:solidFill>
                  <a:schemeClr val="bg2">
                    <a:lumMod val="50000"/>
                  </a:schemeClr>
                </a:solidFill>
                <a:latin typeface="Tahoma" pitchFamily="34" charset="0"/>
                <a:ea typeface="Tahoma" pitchFamily="34" charset="0"/>
                <a:cs typeface="Tahoma" pitchFamily="34" charset="0"/>
              </a:rPr>
              <a:t>Сравнение оптимизационных решений и низкой волатильности</a:t>
            </a:r>
          </a:p>
          <a:p>
            <a:pPr fontAlgn="base">
              <a:spcBef>
                <a:spcPct val="50000"/>
              </a:spcBef>
              <a:spcAft>
                <a:spcPct val="0"/>
              </a:spcAft>
            </a:pPr>
            <a:endParaRPr lang="ru-RU" sz="2200" dirty="0">
              <a:solidFill>
                <a:schemeClr val="bg2">
                  <a:lumMod val="50000"/>
                </a:schemeClr>
              </a:solidFill>
              <a:latin typeface="Tahoma" pitchFamily="34" charset="0"/>
              <a:ea typeface="Tahoma" pitchFamily="34" charset="0"/>
              <a:cs typeface="Tahoma" pitchFamily="34" charset="0"/>
            </a:endParaRP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22</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20107" y="265572"/>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E4D443-F823-E3C7-B446-2EAA544800F6}"/>
              </a:ext>
            </a:extLst>
          </p:cNvPr>
          <p:cNvSpPr txBox="1"/>
          <p:nvPr/>
        </p:nvSpPr>
        <p:spPr>
          <a:xfrm>
            <a:off x="4594514" y="1462087"/>
            <a:ext cx="4499264" cy="369332"/>
          </a:xfrm>
          <a:prstGeom prst="rect">
            <a:avLst/>
          </a:prstGeom>
          <a:noFill/>
        </p:spPr>
        <p:txBody>
          <a:bodyPr wrap="square" rtlCol="0">
            <a:spAutoFit/>
          </a:bodyPr>
          <a:lstStyle/>
          <a:p>
            <a:r>
              <a:rPr lang="ru-RU" dirty="0"/>
              <a:t>Период с 2014 по 2021</a:t>
            </a:r>
          </a:p>
        </p:txBody>
      </p:sp>
      <p:pic>
        <p:nvPicPr>
          <p:cNvPr id="12" name="Рисунок 11">
            <a:extLst>
              <a:ext uri="{FF2B5EF4-FFF2-40B4-BE49-F238E27FC236}">
                <a16:creationId xmlns:a16="http://schemas.microsoft.com/office/drawing/2014/main" id="{13BC57A9-F73E-8ED8-AF92-69CD64BA18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989005"/>
            <a:ext cx="5912427" cy="4357059"/>
          </a:xfrm>
          <a:prstGeom prst="rect">
            <a:avLst/>
          </a:prstGeom>
        </p:spPr>
      </p:pic>
      <p:pic>
        <p:nvPicPr>
          <p:cNvPr id="14" name="Рисунок 13">
            <a:extLst>
              <a:ext uri="{FF2B5EF4-FFF2-40B4-BE49-F238E27FC236}">
                <a16:creationId xmlns:a16="http://schemas.microsoft.com/office/drawing/2014/main" id="{D75BAF7E-A178-7F77-0B54-27BC5CE956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79575" y="2016976"/>
            <a:ext cx="5498176" cy="4347536"/>
          </a:xfrm>
          <a:prstGeom prst="rect">
            <a:avLst/>
          </a:prstGeom>
        </p:spPr>
      </p:pic>
    </p:spTree>
    <p:extLst>
      <p:ext uri="{BB962C8B-B14F-4D97-AF65-F5344CB8AC3E}">
        <p14:creationId xmlns:p14="http://schemas.microsoft.com/office/powerpoint/2010/main" val="635004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724891" y="822226"/>
            <a:ext cx="8707582" cy="938719"/>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ru-RU" sz="2200" dirty="0">
                <a:solidFill>
                  <a:schemeClr val="bg2">
                    <a:lumMod val="50000"/>
                  </a:schemeClr>
                </a:solidFill>
                <a:latin typeface="Tahoma" pitchFamily="34" charset="0"/>
                <a:ea typeface="Tahoma" pitchFamily="34" charset="0"/>
                <a:cs typeface="Tahoma" pitchFamily="34" charset="0"/>
              </a:rPr>
              <a:t>Сравнение оптимизационных решений и низкой волатильности</a:t>
            </a:r>
          </a:p>
          <a:p>
            <a:pPr fontAlgn="base">
              <a:spcBef>
                <a:spcPct val="50000"/>
              </a:spcBef>
              <a:spcAft>
                <a:spcPct val="0"/>
              </a:spcAft>
            </a:pPr>
            <a:endParaRPr lang="ru-RU" sz="2200" dirty="0">
              <a:solidFill>
                <a:schemeClr val="bg2">
                  <a:lumMod val="50000"/>
                </a:schemeClr>
              </a:solidFill>
              <a:latin typeface="Tahoma" pitchFamily="34" charset="0"/>
              <a:ea typeface="Tahoma" pitchFamily="34" charset="0"/>
              <a:cs typeface="Tahoma" pitchFamily="34" charset="0"/>
            </a:endParaRP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23</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20107" y="265572"/>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E4D443-F823-E3C7-B446-2EAA544800F6}"/>
              </a:ext>
            </a:extLst>
          </p:cNvPr>
          <p:cNvSpPr txBox="1"/>
          <p:nvPr/>
        </p:nvSpPr>
        <p:spPr>
          <a:xfrm>
            <a:off x="4594514" y="1462087"/>
            <a:ext cx="4499264" cy="369332"/>
          </a:xfrm>
          <a:prstGeom prst="rect">
            <a:avLst/>
          </a:prstGeom>
          <a:noFill/>
        </p:spPr>
        <p:txBody>
          <a:bodyPr wrap="square" rtlCol="0">
            <a:spAutoFit/>
          </a:bodyPr>
          <a:lstStyle/>
          <a:p>
            <a:r>
              <a:rPr lang="ru-RU" dirty="0"/>
              <a:t>Период с 2010 по 2023</a:t>
            </a:r>
          </a:p>
        </p:txBody>
      </p:sp>
      <p:pic>
        <p:nvPicPr>
          <p:cNvPr id="14" name="Рисунок 13">
            <a:extLst>
              <a:ext uri="{FF2B5EF4-FFF2-40B4-BE49-F238E27FC236}">
                <a16:creationId xmlns:a16="http://schemas.microsoft.com/office/drawing/2014/main" id="{117E8726-6EB2-140D-5B82-92B26427D0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30" y="1975462"/>
            <a:ext cx="5751245" cy="4419400"/>
          </a:xfrm>
          <a:prstGeom prst="rect">
            <a:avLst/>
          </a:prstGeom>
        </p:spPr>
      </p:pic>
      <p:pic>
        <p:nvPicPr>
          <p:cNvPr id="20" name="Рисунок 19">
            <a:extLst>
              <a:ext uri="{FF2B5EF4-FFF2-40B4-BE49-F238E27FC236}">
                <a16:creationId xmlns:a16="http://schemas.microsoft.com/office/drawing/2014/main" id="{7F86FD74-6434-448B-C2FB-02796D9A55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2036" y="1905594"/>
            <a:ext cx="5936479" cy="4419400"/>
          </a:xfrm>
          <a:prstGeom prst="rect">
            <a:avLst/>
          </a:prstGeom>
        </p:spPr>
      </p:pic>
    </p:spTree>
    <p:extLst>
      <p:ext uri="{BB962C8B-B14F-4D97-AF65-F5344CB8AC3E}">
        <p14:creationId xmlns:p14="http://schemas.microsoft.com/office/powerpoint/2010/main" val="2288912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0" y="791047"/>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ru-RU" sz="2400" dirty="0">
                <a:solidFill>
                  <a:schemeClr val="bg2">
                    <a:lumMod val="50000"/>
                  </a:schemeClr>
                </a:solidFill>
                <a:latin typeface="Tahoma" pitchFamily="34" charset="0"/>
                <a:ea typeface="Tahoma" pitchFamily="34" charset="0"/>
                <a:cs typeface="Tahoma" pitchFamily="34" charset="0"/>
              </a:rPr>
              <a:t>Портфель построенный на данных 2010-2023</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24</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30C1A5-1579-8E9E-C08A-0FE41F2297B5}"/>
              </a:ext>
            </a:extLst>
          </p:cNvPr>
          <p:cNvSpPr txBox="1"/>
          <p:nvPr/>
        </p:nvSpPr>
        <p:spPr>
          <a:xfrm>
            <a:off x="635577" y="5517842"/>
            <a:ext cx="10920845" cy="923330"/>
          </a:xfrm>
          <a:prstGeom prst="rect">
            <a:avLst/>
          </a:prstGeom>
          <a:noFill/>
        </p:spPr>
        <p:txBody>
          <a:bodyPr wrap="square" rtlCol="0">
            <a:spAutoFit/>
          </a:bodyPr>
          <a:lstStyle/>
          <a:p>
            <a:r>
              <a:rPr lang="ru-RU" dirty="0"/>
              <a:t>Видно, что доходность на коротких промежутках немного больше, чем на средних и длинных</a:t>
            </a:r>
            <a:r>
              <a:rPr lang="en-US" dirty="0"/>
              <a:t>. </a:t>
            </a:r>
            <a:r>
              <a:rPr lang="ru-RU" dirty="0"/>
              <a:t>Скорее всего это связано с тем, что на длинные промежутки попадали и времена роста и падения в отличие от средних и коротких, в которых часто были только промежутки падения.</a:t>
            </a:r>
          </a:p>
        </p:txBody>
      </p:sp>
      <p:sp>
        <p:nvSpPr>
          <p:cNvPr id="3" name="TextBox 2">
            <a:extLst>
              <a:ext uri="{FF2B5EF4-FFF2-40B4-BE49-F238E27FC236}">
                <a16:creationId xmlns:a16="http://schemas.microsoft.com/office/drawing/2014/main" id="{4C809FEA-8D59-0E82-8978-24D85AE895EF}"/>
              </a:ext>
            </a:extLst>
          </p:cNvPr>
          <p:cNvSpPr txBox="1"/>
          <p:nvPr/>
        </p:nvSpPr>
        <p:spPr>
          <a:xfrm>
            <a:off x="975261" y="1416692"/>
            <a:ext cx="9549245" cy="369332"/>
          </a:xfrm>
          <a:prstGeom prst="rect">
            <a:avLst/>
          </a:prstGeom>
          <a:noFill/>
        </p:spPr>
        <p:txBody>
          <a:bodyPr wrap="square" rtlCol="0">
            <a:spAutoFit/>
          </a:bodyPr>
          <a:lstStyle/>
          <a:p>
            <a:r>
              <a:rPr lang="ru-RU" dirty="0"/>
              <a:t>Доходность на разных промежутках времени</a:t>
            </a:r>
          </a:p>
        </p:txBody>
      </p:sp>
      <p:graphicFrame>
        <p:nvGraphicFramePr>
          <p:cNvPr id="12" name="Таблица 8">
            <a:extLst>
              <a:ext uri="{FF2B5EF4-FFF2-40B4-BE49-F238E27FC236}">
                <a16:creationId xmlns:a16="http://schemas.microsoft.com/office/drawing/2014/main" id="{D8373D41-8C80-0597-6CDC-B14B868ECB2B}"/>
              </a:ext>
            </a:extLst>
          </p:cNvPr>
          <p:cNvGraphicFramePr>
            <a:graphicFrameLocks noGrp="1"/>
          </p:cNvGraphicFramePr>
          <p:nvPr>
            <p:extLst>
              <p:ext uri="{D42A27DB-BD31-4B8C-83A1-F6EECF244321}">
                <p14:modId xmlns:p14="http://schemas.microsoft.com/office/powerpoint/2010/main" val="21089887"/>
              </p:ext>
            </p:extLst>
          </p:nvPr>
        </p:nvGraphicFramePr>
        <p:xfrm>
          <a:off x="8143252" y="2528225"/>
          <a:ext cx="3702384" cy="2024021"/>
        </p:xfrm>
        <a:graphic>
          <a:graphicData uri="http://schemas.openxmlformats.org/drawingml/2006/table">
            <a:tbl>
              <a:tblPr firstRow="1" bandRow="1">
                <a:tableStyleId>{5940675A-B579-460E-94D1-54222C63F5DA}</a:tableStyleId>
              </a:tblPr>
              <a:tblGrid>
                <a:gridCol w="1234128">
                  <a:extLst>
                    <a:ext uri="{9D8B030D-6E8A-4147-A177-3AD203B41FA5}">
                      <a16:colId xmlns:a16="http://schemas.microsoft.com/office/drawing/2014/main" val="2666927656"/>
                    </a:ext>
                  </a:extLst>
                </a:gridCol>
                <a:gridCol w="1234128">
                  <a:extLst>
                    <a:ext uri="{9D8B030D-6E8A-4147-A177-3AD203B41FA5}">
                      <a16:colId xmlns:a16="http://schemas.microsoft.com/office/drawing/2014/main" val="42909441"/>
                    </a:ext>
                  </a:extLst>
                </a:gridCol>
                <a:gridCol w="1234128">
                  <a:extLst>
                    <a:ext uri="{9D8B030D-6E8A-4147-A177-3AD203B41FA5}">
                      <a16:colId xmlns:a16="http://schemas.microsoft.com/office/drawing/2014/main" val="3749405127"/>
                    </a:ext>
                  </a:extLst>
                </a:gridCol>
              </a:tblGrid>
              <a:tr h="1145585">
                <a:tc>
                  <a:txBody>
                    <a:bodyPr/>
                    <a:lstStyle/>
                    <a:p>
                      <a:r>
                        <a:rPr lang="ru-RU" dirty="0"/>
                        <a:t>Короткий период</a:t>
                      </a:r>
                    </a:p>
                  </a:txBody>
                  <a:tcPr/>
                </a:tc>
                <a:tc>
                  <a:txBody>
                    <a:bodyPr/>
                    <a:lstStyle/>
                    <a:p>
                      <a:r>
                        <a:rPr lang="ru-RU" dirty="0"/>
                        <a:t>Средний период</a:t>
                      </a:r>
                    </a:p>
                  </a:txBody>
                  <a:tcPr/>
                </a:tc>
                <a:tc>
                  <a:txBody>
                    <a:bodyPr/>
                    <a:lstStyle/>
                    <a:p>
                      <a:r>
                        <a:rPr lang="ru-RU" dirty="0"/>
                        <a:t>Длинный период</a:t>
                      </a:r>
                    </a:p>
                  </a:txBody>
                  <a:tcPr/>
                </a:tc>
                <a:extLst>
                  <a:ext uri="{0D108BD9-81ED-4DB2-BD59-A6C34878D82A}">
                    <a16:rowId xmlns:a16="http://schemas.microsoft.com/office/drawing/2014/main" val="536109708"/>
                  </a:ext>
                </a:extLst>
              </a:tr>
              <a:tr h="878436">
                <a:tc>
                  <a:txBody>
                    <a:bodyPr/>
                    <a:lstStyle/>
                    <a:p>
                      <a:r>
                        <a:rPr lang="ru-RU" dirty="0">
                          <a:solidFill>
                            <a:schemeClr val="tx1"/>
                          </a:solidFill>
                        </a:rPr>
                        <a:t>До 1 год</a:t>
                      </a:r>
                      <a:r>
                        <a:rPr lang="ru-RU" dirty="0">
                          <a:solidFill>
                            <a:schemeClr val="bg1"/>
                          </a:solidFill>
                        </a:rPr>
                        <a:t>а</a:t>
                      </a:r>
                    </a:p>
                  </a:txBody>
                  <a:tcPr/>
                </a:tc>
                <a:tc>
                  <a:txBody>
                    <a:bodyPr/>
                    <a:lstStyle/>
                    <a:p>
                      <a:pPr marL="0" algn="l" defTabSz="914400" rtl="0" eaLnBrk="1" latinLnBrk="0" hangingPunct="1"/>
                      <a:r>
                        <a:rPr lang="ru-RU" sz="1800" kern="1200" dirty="0">
                          <a:solidFill>
                            <a:schemeClr val="tx1"/>
                          </a:solidFill>
                          <a:latin typeface="+mn-lt"/>
                          <a:ea typeface="+mn-ea"/>
                          <a:cs typeface="+mn-cs"/>
                        </a:rPr>
                        <a:t>От 1 года до 5 лет</a:t>
                      </a:r>
                    </a:p>
                  </a:txBody>
                  <a:tcPr/>
                </a:tc>
                <a:tc>
                  <a:txBody>
                    <a:bodyPr/>
                    <a:lstStyle/>
                    <a:p>
                      <a:pPr marL="0" algn="l" defTabSz="914400" rtl="0" eaLnBrk="1" latinLnBrk="0" hangingPunct="1"/>
                      <a:r>
                        <a:rPr lang="ru-RU" sz="1800" kern="1200" dirty="0">
                          <a:solidFill>
                            <a:schemeClr val="tx1"/>
                          </a:solidFill>
                          <a:latin typeface="+mn-lt"/>
                          <a:ea typeface="+mn-ea"/>
                          <a:cs typeface="+mn-cs"/>
                        </a:rPr>
                        <a:t>От 5 лет</a:t>
                      </a:r>
                    </a:p>
                  </a:txBody>
                  <a:tcPr/>
                </a:tc>
                <a:extLst>
                  <a:ext uri="{0D108BD9-81ED-4DB2-BD59-A6C34878D82A}">
                    <a16:rowId xmlns:a16="http://schemas.microsoft.com/office/drawing/2014/main" val="284129225"/>
                  </a:ext>
                </a:extLst>
              </a:tr>
            </a:tbl>
          </a:graphicData>
        </a:graphic>
      </p:graphicFrame>
      <p:pic>
        <p:nvPicPr>
          <p:cNvPr id="7" name="Рисунок 6">
            <a:extLst>
              <a:ext uri="{FF2B5EF4-FFF2-40B4-BE49-F238E27FC236}">
                <a16:creationId xmlns:a16="http://schemas.microsoft.com/office/drawing/2014/main" id="{63A7AFBF-E059-9EC7-3B1F-652639BD0A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364" y="1852653"/>
            <a:ext cx="7796888" cy="3697432"/>
          </a:xfrm>
          <a:prstGeom prst="rect">
            <a:avLst/>
          </a:prstGeom>
        </p:spPr>
      </p:pic>
    </p:spTree>
    <p:extLst>
      <p:ext uri="{BB962C8B-B14F-4D97-AF65-F5344CB8AC3E}">
        <p14:creationId xmlns:p14="http://schemas.microsoft.com/office/powerpoint/2010/main" val="1054136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ru-RU" sz="2400" dirty="0">
                <a:solidFill>
                  <a:schemeClr val="bg2">
                    <a:lumMod val="50000"/>
                  </a:schemeClr>
                </a:solidFill>
                <a:latin typeface="Tahoma" pitchFamily="34" charset="0"/>
                <a:ea typeface="Tahoma" pitchFamily="34" charset="0"/>
                <a:cs typeface="Tahoma" pitchFamily="34" charset="0"/>
              </a:rPr>
              <a:t>Портфель построенный на данных 2010-2023</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25</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30C1A5-1579-8E9E-C08A-0FE41F2297B5}"/>
              </a:ext>
            </a:extLst>
          </p:cNvPr>
          <p:cNvSpPr txBox="1"/>
          <p:nvPr/>
        </p:nvSpPr>
        <p:spPr>
          <a:xfrm>
            <a:off x="635577" y="5517842"/>
            <a:ext cx="10920845" cy="646331"/>
          </a:xfrm>
          <a:prstGeom prst="rect">
            <a:avLst/>
          </a:prstGeom>
          <a:noFill/>
        </p:spPr>
        <p:txBody>
          <a:bodyPr wrap="square" rtlCol="0">
            <a:spAutoFit/>
          </a:bodyPr>
          <a:lstStyle/>
          <a:p>
            <a:r>
              <a:rPr lang="ru-RU" dirty="0"/>
              <a:t>Волатильность на средних промежутках меньше всего. На коротких и больших же волатильность примерно одинакова.</a:t>
            </a:r>
          </a:p>
        </p:txBody>
      </p:sp>
      <p:sp>
        <p:nvSpPr>
          <p:cNvPr id="3" name="TextBox 2">
            <a:extLst>
              <a:ext uri="{FF2B5EF4-FFF2-40B4-BE49-F238E27FC236}">
                <a16:creationId xmlns:a16="http://schemas.microsoft.com/office/drawing/2014/main" id="{4C809FEA-8D59-0E82-8978-24D85AE895EF}"/>
              </a:ext>
            </a:extLst>
          </p:cNvPr>
          <p:cNvSpPr txBox="1"/>
          <p:nvPr/>
        </p:nvSpPr>
        <p:spPr>
          <a:xfrm>
            <a:off x="975261" y="1416692"/>
            <a:ext cx="9549245" cy="369332"/>
          </a:xfrm>
          <a:prstGeom prst="rect">
            <a:avLst/>
          </a:prstGeom>
          <a:noFill/>
        </p:spPr>
        <p:txBody>
          <a:bodyPr wrap="square" rtlCol="0">
            <a:spAutoFit/>
          </a:bodyPr>
          <a:lstStyle/>
          <a:p>
            <a:r>
              <a:rPr lang="ru-RU" dirty="0"/>
              <a:t>Волатильность на разных промежутках времени</a:t>
            </a:r>
          </a:p>
        </p:txBody>
      </p:sp>
      <p:graphicFrame>
        <p:nvGraphicFramePr>
          <p:cNvPr id="8" name="Таблица 8">
            <a:extLst>
              <a:ext uri="{FF2B5EF4-FFF2-40B4-BE49-F238E27FC236}">
                <a16:creationId xmlns:a16="http://schemas.microsoft.com/office/drawing/2014/main" id="{6DEDFBF1-70E2-A58F-A523-419118BF5802}"/>
              </a:ext>
            </a:extLst>
          </p:cNvPr>
          <p:cNvGraphicFramePr>
            <a:graphicFrameLocks noGrp="1"/>
          </p:cNvGraphicFramePr>
          <p:nvPr>
            <p:extLst>
              <p:ext uri="{D42A27DB-BD31-4B8C-83A1-F6EECF244321}">
                <p14:modId xmlns:p14="http://schemas.microsoft.com/office/powerpoint/2010/main" val="1765656428"/>
              </p:ext>
            </p:extLst>
          </p:nvPr>
        </p:nvGraphicFramePr>
        <p:xfrm>
          <a:off x="8143252" y="2528225"/>
          <a:ext cx="3702384" cy="2024021"/>
        </p:xfrm>
        <a:graphic>
          <a:graphicData uri="http://schemas.openxmlformats.org/drawingml/2006/table">
            <a:tbl>
              <a:tblPr firstRow="1" bandRow="1">
                <a:tableStyleId>{5940675A-B579-460E-94D1-54222C63F5DA}</a:tableStyleId>
              </a:tblPr>
              <a:tblGrid>
                <a:gridCol w="1234128">
                  <a:extLst>
                    <a:ext uri="{9D8B030D-6E8A-4147-A177-3AD203B41FA5}">
                      <a16:colId xmlns:a16="http://schemas.microsoft.com/office/drawing/2014/main" val="2666927656"/>
                    </a:ext>
                  </a:extLst>
                </a:gridCol>
                <a:gridCol w="1234128">
                  <a:extLst>
                    <a:ext uri="{9D8B030D-6E8A-4147-A177-3AD203B41FA5}">
                      <a16:colId xmlns:a16="http://schemas.microsoft.com/office/drawing/2014/main" val="42909441"/>
                    </a:ext>
                  </a:extLst>
                </a:gridCol>
                <a:gridCol w="1234128">
                  <a:extLst>
                    <a:ext uri="{9D8B030D-6E8A-4147-A177-3AD203B41FA5}">
                      <a16:colId xmlns:a16="http://schemas.microsoft.com/office/drawing/2014/main" val="3749405127"/>
                    </a:ext>
                  </a:extLst>
                </a:gridCol>
              </a:tblGrid>
              <a:tr h="1145585">
                <a:tc>
                  <a:txBody>
                    <a:bodyPr/>
                    <a:lstStyle/>
                    <a:p>
                      <a:r>
                        <a:rPr lang="ru-RU" dirty="0"/>
                        <a:t>Короткий период</a:t>
                      </a:r>
                    </a:p>
                  </a:txBody>
                  <a:tcPr/>
                </a:tc>
                <a:tc>
                  <a:txBody>
                    <a:bodyPr/>
                    <a:lstStyle/>
                    <a:p>
                      <a:r>
                        <a:rPr lang="ru-RU" dirty="0"/>
                        <a:t>Средний период</a:t>
                      </a:r>
                    </a:p>
                  </a:txBody>
                  <a:tcPr/>
                </a:tc>
                <a:tc>
                  <a:txBody>
                    <a:bodyPr/>
                    <a:lstStyle/>
                    <a:p>
                      <a:r>
                        <a:rPr lang="ru-RU" dirty="0"/>
                        <a:t>Длинный период</a:t>
                      </a:r>
                    </a:p>
                  </a:txBody>
                  <a:tcPr/>
                </a:tc>
                <a:extLst>
                  <a:ext uri="{0D108BD9-81ED-4DB2-BD59-A6C34878D82A}">
                    <a16:rowId xmlns:a16="http://schemas.microsoft.com/office/drawing/2014/main" val="536109708"/>
                  </a:ext>
                </a:extLst>
              </a:tr>
              <a:tr h="878436">
                <a:tc>
                  <a:txBody>
                    <a:bodyPr/>
                    <a:lstStyle/>
                    <a:p>
                      <a:r>
                        <a:rPr lang="ru-RU" dirty="0">
                          <a:solidFill>
                            <a:schemeClr val="tx1"/>
                          </a:solidFill>
                        </a:rPr>
                        <a:t>До 1 год</a:t>
                      </a:r>
                      <a:r>
                        <a:rPr lang="ru-RU" dirty="0">
                          <a:solidFill>
                            <a:schemeClr val="bg1"/>
                          </a:solidFill>
                        </a:rPr>
                        <a:t>а</a:t>
                      </a:r>
                    </a:p>
                  </a:txBody>
                  <a:tcPr/>
                </a:tc>
                <a:tc>
                  <a:txBody>
                    <a:bodyPr/>
                    <a:lstStyle/>
                    <a:p>
                      <a:pPr marL="0" algn="l" defTabSz="914400" rtl="0" eaLnBrk="1" latinLnBrk="0" hangingPunct="1"/>
                      <a:r>
                        <a:rPr lang="ru-RU" sz="1800" kern="1200" dirty="0">
                          <a:solidFill>
                            <a:schemeClr val="tx1"/>
                          </a:solidFill>
                          <a:latin typeface="+mn-lt"/>
                          <a:ea typeface="+mn-ea"/>
                          <a:cs typeface="+mn-cs"/>
                        </a:rPr>
                        <a:t>От 1 года до 5 лет</a:t>
                      </a:r>
                    </a:p>
                  </a:txBody>
                  <a:tcPr/>
                </a:tc>
                <a:tc>
                  <a:txBody>
                    <a:bodyPr/>
                    <a:lstStyle/>
                    <a:p>
                      <a:pPr marL="0" algn="l" defTabSz="914400" rtl="0" eaLnBrk="1" latinLnBrk="0" hangingPunct="1"/>
                      <a:r>
                        <a:rPr lang="ru-RU" sz="1800" kern="1200" dirty="0">
                          <a:solidFill>
                            <a:schemeClr val="tx1"/>
                          </a:solidFill>
                          <a:latin typeface="+mn-lt"/>
                          <a:ea typeface="+mn-ea"/>
                          <a:cs typeface="+mn-cs"/>
                        </a:rPr>
                        <a:t>От 5 лет</a:t>
                      </a:r>
                    </a:p>
                  </a:txBody>
                  <a:tcPr/>
                </a:tc>
                <a:extLst>
                  <a:ext uri="{0D108BD9-81ED-4DB2-BD59-A6C34878D82A}">
                    <a16:rowId xmlns:a16="http://schemas.microsoft.com/office/drawing/2014/main" val="284129225"/>
                  </a:ext>
                </a:extLst>
              </a:tr>
            </a:tbl>
          </a:graphicData>
        </a:graphic>
      </p:graphicFrame>
      <p:pic>
        <p:nvPicPr>
          <p:cNvPr id="6" name="Рисунок 5">
            <a:extLst>
              <a:ext uri="{FF2B5EF4-FFF2-40B4-BE49-F238E27FC236}">
                <a16:creationId xmlns:a16="http://schemas.microsoft.com/office/drawing/2014/main" id="{955AECD5-A9E2-6C7A-1A89-CC1BBD1CAD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644" y="1732262"/>
            <a:ext cx="7989608" cy="3778206"/>
          </a:xfrm>
          <a:prstGeom prst="rect">
            <a:avLst/>
          </a:prstGeom>
        </p:spPr>
      </p:pic>
    </p:spTree>
    <p:extLst>
      <p:ext uri="{BB962C8B-B14F-4D97-AF65-F5344CB8AC3E}">
        <p14:creationId xmlns:p14="http://schemas.microsoft.com/office/powerpoint/2010/main" val="2475264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0" y="791047"/>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ru-RU" sz="2400" dirty="0">
                <a:solidFill>
                  <a:schemeClr val="bg2">
                    <a:lumMod val="50000"/>
                  </a:schemeClr>
                </a:solidFill>
                <a:latin typeface="Tahoma" pitchFamily="34" charset="0"/>
                <a:ea typeface="Tahoma" pitchFamily="34" charset="0"/>
                <a:cs typeface="Tahoma" pitchFamily="34" charset="0"/>
              </a:rPr>
              <a:t>Портфель построенный на данных 2017-2023</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26</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30C1A5-1579-8E9E-C08A-0FE41F2297B5}"/>
              </a:ext>
            </a:extLst>
          </p:cNvPr>
          <p:cNvSpPr txBox="1"/>
          <p:nvPr/>
        </p:nvSpPr>
        <p:spPr>
          <a:xfrm>
            <a:off x="635577" y="5517842"/>
            <a:ext cx="10920845" cy="369332"/>
          </a:xfrm>
          <a:prstGeom prst="rect">
            <a:avLst/>
          </a:prstGeom>
          <a:noFill/>
        </p:spPr>
        <p:txBody>
          <a:bodyPr wrap="square" rtlCol="0">
            <a:spAutoFit/>
          </a:bodyPr>
          <a:lstStyle/>
          <a:p>
            <a:r>
              <a:rPr lang="ru-RU" dirty="0"/>
              <a:t>Видно, что доходность на коротких и средних промежутках равна. На длинных немного меньше. </a:t>
            </a:r>
          </a:p>
        </p:txBody>
      </p:sp>
      <p:sp>
        <p:nvSpPr>
          <p:cNvPr id="3" name="TextBox 2">
            <a:extLst>
              <a:ext uri="{FF2B5EF4-FFF2-40B4-BE49-F238E27FC236}">
                <a16:creationId xmlns:a16="http://schemas.microsoft.com/office/drawing/2014/main" id="{4C809FEA-8D59-0E82-8978-24D85AE895EF}"/>
              </a:ext>
            </a:extLst>
          </p:cNvPr>
          <p:cNvSpPr txBox="1"/>
          <p:nvPr/>
        </p:nvSpPr>
        <p:spPr>
          <a:xfrm>
            <a:off x="975261" y="1416692"/>
            <a:ext cx="9549245" cy="369332"/>
          </a:xfrm>
          <a:prstGeom prst="rect">
            <a:avLst/>
          </a:prstGeom>
          <a:noFill/>
        </p:spPr>
        <p:txBody>
          <a:bodyPr wrap="square" rtlCol="0">
            <a:spAutoFit/>
          </a:bodyPr>
          <a:lstStyle/>
          <a:p>
            <a:r>
              <a:rPr lang="ru-RU" dirty="0"/>
              <a:t>Доходность на разных промежутках времени</a:t>
            </a:r>
          </a:p>
        </p:txBody>
      </p:sp>
      <p:graphicFrame>
        <p:nvGraphicFramePr>
          <p:cNvPr id="12" name="Таблица 8">
            <a:extLst>
              <a:ext uri="{FF2B5EF4-FFF2-40B4-BE49-F238E27FC236}">
                <a16:creationId xmlns:a16="http://schemas.microsoft.com/office/drawing/2014/main" id="{D8373D41-8C80-0597-6CDC-B14B868ECB2B}"/>
              </a:ext>
            </a:extLst>
          </p:cNvPr>
          <p:cNvGraphicFramePr>
            <a:graphicFrameLocks noGrp="1"/>
          </p:cNvGraphicFramePr>
          <p:nvPr>
            <p:extLst>
              <p:ext uri="{D42A27DB-BD31-4B8C-83A1-F6EECF244321}">
                <p14:modId xmlns:p14="http://schemas.microsoft.com/office/powerpoint/2010/main" val="1472184032"/>
              </p:ext>
            </p:extLst>
          </p:nvPr>
        </p:nvGraphicFramePr>
        <p:xfrm>
          <a:off x="8143252" y="2528225"/>
          <a:ext cx="3702384" cy="2024021"/>
        </p:xfrm>
        <a:graphic>
          <a:graphicData uri="http://schemas.openxmlformats.org/drawingml/2006/table">
            <a:tbl>
              <a:tblPr firstRow="1" bandRow="1">
                <a:tableStyleId>{5940675A-B579-460E-94D1-54222C63F5DA}</a:tableStyleId>
              </a:tblPr>
              <a:tblGrid>
                <a:gridCol w="1234128">
                  <a:extLst>
                    <a:ext uri="{9D8B030D-6E8A-4147-A177-3AD203B41FA5}">
                      <a16:colId xmlns:a16="http://schemas.microsoft.com/office/drawing/2014/main" val="2666927656"/>
                    </a:ext>
                  </a:extLst>
                </a:gridCol>
                <a:gridCol w="1234128">
                  <a:extLst>
                    <a:ext uri="{9D8B030D-6E8A-4147-A177-3AD203B41FA5}">
                      <a16:colId xmlns:a16="http://schemas.microsoft.com/office/drawing/2014/main" val="42909441"/>
                    </a:ext>
                  </a:extLst>
                </a:gridCol>
                <a:gridCol w="1234128">
                  <a:extLst>
                    <a:ext uri="{9D8B030D-6E8A-4147-A177-3AD203B41FA5}">
                      <a16:colId xmlns:a16="http://schemas.microsoft.com/office/drawing/2014/main" val="3749405127"/>
                    </a:ext>
                  </a:extLst>
                </a:gridCol>
              </a:tblGrid>
              <a:tr h="1145585">
                <a:tc>
                  <a:txBody>
                    <a:bodyPr/>
                    <a:lstStyle/>
                    <a:p>
                      <a:r>
                        <a:rPr lang="ru-RU" dirty="0"/>
                        <a:t>Короткий период</a:t>
                      </a:r>
                    </a:p>
                  </a:txBody>
                  <a:tcPr/>
                </a:tc>
                <a:tc>
                  <a:txBody>
                    <a:bodyPr/>
                    <a:lstStyle/>
                    <a:p>
                      <a:r>
                        <a:rPr lang="ru-RU" dirty="0"/>
                        <a:t>Средний период</a:t>
                      </a:r>
                    </a:p>
                  </a:txBody>
                  <a:tcPr/>
                </a:tc>
                <a:tc>
                  <a:txBody>
                    <a:bodyPr/>
                    <a:lstStyle/>
                    <a:p>
                      <a:r>
                        <a:rPr lang="ru-RU" dirty="0"/>
                        <a:t>Длинный период</a:t>
                      </a:r>
                    </a:p>
                  </a:txBody>
                  <a:tcPr/>
                </a:tc>
                <a:extLst>
                  <a:ext uri="{0D108BD9-81ED-4DB2-BD59-A6C34878D82A}">
                    <a16:rowId xmlns:a16="http://schemas.microsoft.com/office/drawing/2014/main" val="536109708"/>
                  </a:ext>
                </a:extLst>
              </a:tr>
              <a:tr h="878436">
                <a:tc>
                  <a:txBody>
                    <a:bodyPr/>
                    <a:lstStyle/>
                    <a:p>
                      <a:r>
                        <a:rPr lang="ru-RU" dirty="0">
                          <a:solidFill>
                            <a:schemeClr val="tx1"/>
                          </a:solidFill>
                        </a:rPr>
                        <a:t>До 1 год</a:t>
                      </a:r>
                      <a:r>
                        <a:rPr lang="ru-RU" dirty="0">
                          <a:solidFill>
                            <a:schemeClr val="bg1"/>
                          </a:solidFill>
                        </a:rPr>
                        <a:t>а</a:t>
                      </a:r>
                    </a:p>
                  </a:txBody>
                  <a:tcPr/>
                </a:tc>
                <a:tc>
                  <a:txBody>
                    <a:bodyPr/>
                    <a:lstStyle/>
                    <a:p>
                      <a:pPr marL="0" algn="l" defTabSz="914400" rtl="0" eaLnBrk="1" latinLnBrk="0" hangingPunct="1"/>
                      <a:r>
                        <a:rPr lang="ru-RU" sz="1800" kern="1200" dirty="0">
                          <a:solidFill>
                            <a:schemeClr val="tx1"/>
                          </a:solidFill>
                          <a:latin typeface="+mn-lt"/>
                          <a:ea typeface="+mn-ea"/>
                          <a:cs typeface="+mn-cs"/>
                        </a:rPr>
                        <a:t>От 1 года до 3 лет</a:t>
                      </a:r>
                    </a:p>
                  </a:txBody>
                  <a:tcPr/>
                </a:tc>
                <a:tc>
                  <a:txBody>
                    <a:bodyPr/>
                    <a:lstStyle/>
                    <a:p>
                      <a:pPr marL="0" algn="l" defTabSz="914400" rtl="0" eaLnBrk="1" latinLnBrk="0" hangingPunct="1"/>
                      <a:r>
                        <a:rPr lang="ru-RU" sz="1800" kern="1200" dirty="0">
                          <a:solidFill>
                            <a:schemeClr val="tx1"/>
                          </a:solidFill>
                          <a:latin typeface="+mn-lt"/>
                          <a:ea typeface="+mn-ea"/>
                          <a:cs typeface="+mn-cs"/>
                        </a:rPr>
                        <a:t>От 3 лет</a:t>
                      </a:r>
                    </a:p>
                  </a:txBody>
                  <a:tcPr/>
                </a:tc>
                <a:extLst>
                  <a:ext uri="{0D108BD9-81ED-4DB2-BD59-A6C34878D82A}">
                    <a16:rowId xmlns:a16="http://schemas.microsoft.com/office/drawing/2014/main" val="284129225"/>
                  </a:ext>
                </a:extLst>
              </a:tr>
            </a:tbl>
          </a:graphicData>
        </a:graphic>
      </p:graphicFrame>
      <p:pic>
        <p:nvPicPr>
          <p:cNvPr id="9" name="Рисунок 8">
            <a:extLst>
              <a:ext uri="{FF2B5EF4-FFF2-40B4-BE49-F238E27FC236}">
                <a16:creationId xmlns:a16="http://schemas.microsoft.com/office/drawing/2014/main" id="{E31B75CF-7AF3-C442-1F18-BEF2A2221C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990" y="1836418"/>
            <a:ext cx="7729837" cy="3713667"/>
          </a:xfrm>
          <a:prstGeom prst="rect">
            <a:avLst/>
          </a:prstGeom>
        </p:spPr>
      </p:pic>
    </p:spTree>
    <p:extLst>
      <p:ext uri="{BB962C8B-B14F-4D97-AF65-F5344CB8AC3E}">
        <p14:creationId xmlns:p14="http://schemas.microsoft.com/office/powerpoint/2010/main" val="1096039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ru-RU" sz="2400" dirty="0">
                <a:solidFill>
                  <a:schemeClr val="bg2">
                    <a:lumMod val="50000"/>
                  </a:schemeClr>
                </a:solidFill>
                <a:latin typeface="Tahoma" pitchFamily="34" charset="0"/>
                <a:ea typeface="Tahoma" pitchFamily="34" charset="0"/>
                <a:cs typeface="Tahoma" pitchFamily="34" charset="0"/>
              </a:rPr>
              <a:t>Портфель построенный на данных 2017-2023</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27</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30C1A5-1579-8E9E-C08A-0FE41F2297B5}"/>
              </a:ext>
            </a:extLst>
          </p:cNvPr>
          <p:cNvSpPr txBox="1"/>
          <p:nvPr/>
        </p:nvSpPr>
        <p:spPr>
          <a:xfrm>
            <a:off x="635577" y="5637657"/>
            <a:ext cx="10920845" cy="646331"/>
          </a:xfrm>
          <a:prstGeom prst="rect">
            <a:avLst/>
          </a:prstGeom>
          <a:noFill/>
        </p:spPr>
        <p:txBody>
          <a:bodyPr wrap="square" rtlCol="0">
            <a:spAutoFit/>
          </a:bodyPr>
          <a:lstStyle/>
          <a:p>
            <a:r>
              <a:rPr lang="ru-RU" dirty="0"/>
              <a:t>Здесь мы видим очень большую разницу между разными длинами промежутков. На длинной дистанции волатильность больше всего. На короткой меньше всего.  С чем это связано?</a:t>
            </a:r>
          </a:p>
        </p:txBody>
      </p:sp>
      <p:sp>
        <p:nvSpPr>
          <p:cNvPr id="3" name="TextBox 2">
            <a:extLst>
              <a:ext uri="{FF2B5EF4-FFF2-40B4-BE49-F238E27FC236}">
                <a16:creationId xmlns:a16="http://schemas.microsoft.com/office/drawing/2014/main" id="{4C809FEA-8D59-0E82-8978-24D85AE895EF}"/>
              </a:ext>
            </a:extLst>
          </p:cNvPr>
          <p:cNvSpPr txBox="1"/>
          <p:nvPr/>
        </p:nvSpPr>
        <p:spPr>
          <a:xfrm>
            <a:off x="975261" y="1416692"/>
            <a:ext cx="9549245" cy="369332"/>
          </a:xfrm>
          <a:prstGeom prst="rect">
            <a:avLst/>
          </a:prstGeom>
          <a:noFill/>
        </p:spPr>
        <p:txBody>
          <a:bodyPr wrap="square" rtlCol="0">
            <a:spAutoFit/>
          </a:bodyPr>
          <a:lstStyle/>
          <a:p>
            <a:r>
              <a:rPr lang="ru-RU" dirty="0"/>
              <a:t>Волатильность на разных промежутках времени</a:t>
            </a:r>
          </a:p>
        </p:txBody>
      </p:sp>
      <p:graphicFrame>
        <p:nvGraphicFramePr>
          <p:cNvPr id="14" name="Таблица 8">
            <a:extLst>
              <a:ext uri="{FF2B5EF4-FFF2-40B4-BE49-F238E27FC236}">
                <a16:creationId xmlns:a16="http://schemas.microsoft.com/office/drawing/2014/main" id="{A7BB1609-18EE-A20A-8AD1-395AFF56E7C2}"/>
              </a:ext>
            </a:extLst>
          </p:cNvPr>
          <p:cNvGraphicFramePr>
            <a:graphicFrameLocks noGrp="1"/>
          </p:cNvGraphicFramePr>
          <p:nvPr>
            <p:extLst>
              <p:ext uri="{D42A27DB-BD31-4B8C-83A1-F6EECF244321}">
                <p14:modId xmlns:p14="http://schemas.microsoft.com/office/powerpoint/2010/main" val="2886294089"/>
              </p:ext>
            </p:extLst>
          </p:nvPr>
        </p:nvGraphicFramePr>
        <p:xfrm>
          <a:off x="7974515" y="2505447"/>
          <a:ext cx="3702384" cy="2024021"/>
        </p:xfrm>
        <a:graphic>
          <a:graphicData uri="http://schemas.openxmlformats.org/drawingml/2006/table">
            <a:tbl>
              <a:tblPr firstRow="1" bandRow="1">
                <a:tableStyleId>{5940675A-B579-460E-94D1-54222C63F5DA}</a:tableStyleId>
              </a:tblPr>
              <a:tblGrid>
                <a:gridCol w="1234128">
                  <a:extLst>
                    <a:ext uri="{9D8B030D-6E8A-4147-A177-3AD203B41FA5}">
                      <a16:colId xmlns:a16="http://schemas.microsoft.com/office/drawing/2014/main" val="2666927656"/>
                    </a:ext>
                  </a:extLst>
                </a:gridCol>
                <a:gridCol w="1234128">
                  <a:extLst>
                    <a:ext uri="{9D8B030D-6E8A-4147-A177-3AD203B41FA5}">
                      <a16:colId xmlns:a16="http://schemas.microsoft.com/office/drawing/2014/main" val="42909441"/>
                    </a:ext>
                  </a:extLst>
                </a:gridCol>
                <a:gridCol w="1234128">
                  <a:extLst>
                    <a:ext uri="{9D8B030D-6E8A-4147-A177-3AD203B41FA5}">
                      <a16:colId xmlns:a16="http://schemas.microsoft.com/office/drawing/2014/main" val="3749405127"/>
                    </a:ext>
                  </a:extLst>
                </a:gridCol>
              </a:tblGrid>
              <a:tr h="1145585">
                <a:tc>
                  <a:txBody>
                    <a:bodyPr/>
                    <a:lstStyle/>
                    <a:p>
                      <a:r>
                        <a:rPr lang="ru-RU" dirty="0"/>
                        <a:t>Короткий период</a:t>
                      </a:r>
                    </a:p>
                  </a:txBody>
                  <a:tcPr/>
                </a:tc>
                <a:tc>
                  <a:txBody>
                    <a:bodyPr/>
                    <a:lstStyle/>
                    <a:p>
                      <a:r>
                        <a:rPr lang="ru-RU" dirty="0"/>
                        <a:t>Средний период</a:t>
                      </a:r>
                    </a:p>
                  </a:txBody>
                  <a:tcPr/>
                </a:tc>
                <a:tc>
                  <a:txBody>
                    <a:bodyPr/>
                    <a:lstStyle/>
                    <a:p>
                      <a:r>
                        <a:rPr lang="ru-RU" dirty="0"/>
                        <a:t>Длинный период</a:t>
                      </a:r>
                    </a:p>
                  </a:txBody>
                  <a:tcPr/>
                </a:tc>
                <a:extLst>
                  <a:ext uri="{0D108BD9-81ED-4DB2-BD59-A6C34878D82A}">
                    <a16:rowId xmlns:a16="http://schemas.microsoft.com/office/drawing/2014/main" val="536109708"/>
                  </a:ext>
                </a:extLst>
              </a:tr>
              <a:tr h="878436">
                <a:tc>
                  <a:txBody>
                    <a:bodyPr/>
                    <a:lstStyle/>
                    <a:p>
                      <a:r>
                        <a:rPr lang="ru-RU" dirty="0">
                          <a:solidFill>
                            <a:schemeClr val="tx1"/>
                          </a:solidFill>
                        </a:rPr>
                        <a:t>До 1 год</a:t>
                      </a:r>
                      <a:r>
                        <a:rPr lang="ru-RU" dirty="0">
                          <a:solidFill>
                            <a:schemeClr val="bg1"/>
                          </a:solidFill>
                        </a:rPr>
                        <a:t>а</a:t>
                      </a:r>
                    </a:p>
                  </a:txBody>
                  <a:tcPr/>
                </a:tc>
                <a:tc>
                  <a:txBody>
                    <a:bodyPr/>
                    <a:lstStyle/>
                    <a:p>
                      <a:pPr marL="0" algn="l" defTabSz="914400" rtl="0" eaLnBrk="1" latinLnBrk="0" hangingPunct="1"/>
                      <a:r>
                        <a:rPr lang="ru-RU" sz="1800" kern="1200" dirty="0">
                          <a:solidFill>
                            <a:schemeClr val="tx1"/>
                          </a:solidFill>
                          <a:latin typeface="+mn-lt"/>
                          <a:ea typeface="+mn-ea"/>
                          <a:cs typeface="+mn-cs"/>
                        </a:rPr>
                        <a:t>От 1 года до 3 лет</a:t>
                      </a:r>
                    </a:p>
                  </a:txBody>
                  <a:tcPr/>
                </a:tc>
                <a:tc>
                  <a:txBody>
                    <a:bodyPr/>
                    <a:lstStyle/>
                    <a:p>
                      <a:pPr marL="0" algn="l" defTabSz="914400" rtl="0" eaLnBrk="1" latinLnBrk="0" hangingPunct="1"/>
                      <a:r>
                        <a:rPr lang="ru-RU" sz="1800" kern="1200" dirty="0">
                          <a:solidFill>
                            <a:schemeClr val="tx1"/>
                          </a:solidFill>
                          <a:latin typeface="+mn-lt"/>
                          <a:ea typeface="+mn-ea"/>
                          <a:cs typeface="+mn-cs"/>
                        </a:rPr>
                        <a:t>От 3 лет</a:t>
                      </a:r>
                    </a:p>
                  </a:txBody>
                  <a:tcPr/>
                </a:tc>
                <a:extLst>
                  <a:ext uri="{0D108BD9-81ED-4DB2-BD59-A6C34878D82A}">
                    <a16:rowId xmlns:a16="http://schemas.microsoft.com/office/drawing/2014/main" val="284129225"/>
                  </a:ext>
                </a:extLst>
              </a:tr>
            </a:tbl>
          </a:graphicData>
        </a:graphic>
      </p:graphicFrame>
      <p:pic>
        <p:nvPicPr>
          <p:cNvPr id="12" name="Рисунок 11">
            <a:extLst>
              <a:ext uri="{FF2B5EF4-FFF2-40B4-BE49-F238E27FC236}">
                <a16:creationId xmlns:a16="http://schemas.microsoft.com/office/drawing/2014/main" id="{A44C23CA-EFCF-5E9E-8796-FD853225A0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019" y="1896429"/>
            <a:ext cx="7158790" cy="3579395"/>
          </a:xfrm>
          <a:prstGeom prst="rect">
            <a:avLst/>
          </a:prstGeom>
        </p:spPr>
      </p:pic>
    </p:spTree>
    <p:extLst>
      <p:ext uri="{BB962C8B-B14F-4D97-AF65-F5344CB8AC3E}">
        <p14:creationId xmlns:p14="http://schemas.microsoft.com/office/powerpoint/2010/main" val="358267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28</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E08C3A8-1AFF-E906-5997-4E6C8B4149A1}"/>
              </a:ext>
            </a:extLst>
          </p:cNvPr>
          <p:cNvSpPr txBox="1"/>
          <p:nvPr/>
        </p:nvSpPr>
        <p:spPr>
          <a:xfrm>
            <a:off x="1143001" y="1574055"/>
            <a:ext cx="10487025" cy="5355312"/>
          </a:xfrm>
          <a:prstGeom prst="rect">
            <a:avLst/>
          </a:prstGeom>
          <a:noFill/>
        </p:spPr>
        <p:txBody>
          <a:bodyPr wrap="square">
            <a:spAutoFit/>
          </a:bodyPr>
          <a:lstStyle/>
          <a:p>
            <a:pPr algn="l"/>
            <a:r>
              <a:rPr lang="ru-RU" b="0" i="0" dirty="0">
                <a:effectLst/>
                <a:latin typeface="Söhne"/>
              </a:rPr>
              <a:t>Статья "</a:t>
            </a:r>
            <a:r>
              <a:rPr lang="ru-RU" b="0" i="0" dirty="0" err="1">
                <a:effectLst/>
                <a:latin typeface="Söhne"/>
              </a:rPr>
              <a:t>Rebalance</a:t>
            </a:r>
            <a:r>
              <a:rPr lang="ru-RU" b="0" i="0" dirty="0">
                <a:effectLst/>
                <a:latin typeface="Söhne"/>
              </a:rPr>
              <a:t> </a:t>
            </a:r>
            <a:r>
              <a:rPr lang="ru-RU" b="0" i="0" dirty="0" err="1">
                <a:effectLst/>
                <a:latin typeface="Söhne"/>
              </a:rPr>
              <a:t>Timing</a:t>
            </a:r>
            <a:r>
              <a:rPr lang="ru-RU" b="0" i="0" dirty="0">
                <a:effectLst/>
                <a:latin typeface="Söhne"/>
              </a:rPr>
              <a:t> </a:t>
            </a:r>
            <a:r>
              <a:rPr lang="ru-RU" b="0" i="0" dirty="0" err="1">
                <a:effectLst/>
                <a:latin typeface="Söhne"/>
              </a:rPr>
              <a:t>Luck</a:t>
            </a:r>
            <a:r>
              <a:rPr lang="ru-RU" b="0" i="0" dirty="0">
                <a:effectLst/>
                <a:latin typeface="Söhne"/>
              </a:rPr>
              <a:t>: The </a:t>
            </a:r>
            <a:r>
              <a:rPr lang="ru-RU" b="0" i="0" dirty="0" err="1">
                <a:effectLst/>
                <a:latin typeface="Söhne"/>
              </a:rPr>
              <a:t>Dumb</a:t>
            </a:r>
            <a:r>
              <a:rPr lang="ru-RU" b="0" i="0" dirty="0">
                <a:effectLst/>
                <a:latin typeface="Söhne"/>
              </a:rPr>
              <a:t> (</a:t>
            </a:r>
            <a:r>
              <a:rPr lang="ru-RU" b="0" i="0" dirty="0" err="1">
                <a:effectLst/>
                <a:latin typeface="Söhne"/>
              </a:rPr>
              <a:t>Timing</a:t>
            </a:r>
            <a:r>
              <a:rPr lang="ru-RU" b="0" i="0" dirty="0">
                <a:effectLst/>
                <a:latin typeface="Söhne"/>
              </a:rPr>
              <a:t>) </a:t>
            </a:r>
            <a:r>
              <a:rPr lang="ru-RU" b="0" i="0" dirty="0" err="1">
                <a:effectLst/>
                <a:latin typeface="Söhne"/>
              </a:rPr>
              <a:t>Luck</a:t>
            </a:r>
            <a:r>
              <a:rPr lang="ru-RU" b="0" i="0" dirty="0">
                <a:effectLst/>
                <a:latin typeface="Söhne"/>
              </a:rPr>
              <a:t> </a:t>
            </a:r>
            <a:r>
              <a:rPr lang="ru-RU" b="0" i="0" dirty="0" err="1">
                <a:effectLst/>
                <a:latin typeface="Söhne"/>
              </a:rPr>
              <a:t>of</a:t>
            </a:r>
            <a:r>
              <a:rPr lang="ru-RU" b="0" i="0" dirty="0">
                <a:effectLst/>
                <a:latin typeface="Söhne"/>
              </a:rPr>
              <a:t> Smart </a:t>
            </a:r>
            <a:r>
              <a:rPr lang="ru-RU" b="0" i="0" dirty="0" err="1">
                <a:effectLst/>
                <a:latin typeface="Söhne"/>
              </a:rPr>
              <a:t>Beta</a:t>
            </a:r>
            <a:r>
              <a:rPr lang="ru-RU" b="0" i="0" dirty="0">
                <a:effectLst/>
                <a:latin typeface="Söhne"/>
              </a:rPr>
              <a:t>" авторов </a:t>
            </a:r>
            <a:r>
              <a:rPr lang="ru-RU" b="0" i="0" dirty="0" err="1">
                <a:effectLst/>
                <a:latin typeface="Söhne"/>
              </a:rPr>
              <a:t>Corey</a:t>
            </a:r>
            <a:r>
              <a:rPr lang="ru-RU" b="0" i="0" dirty="0">
                <a:effectLst/>
                <a:latin typeface="Söhne"/>
              </a:rPr>
              <a:t> </a:t>
            </a:r>
            <a:r>
              <a:rPr lang="ru-RU" b="0" i="0" dirty="0" err="1">
                <a:effectLst/>
                <a:latin typeface="Söhne"/>
              </a:rPr>
              <a:t>Hoffstein</a:t>
            </a:r>
            <a:r>
              <a:rPr lang="ru-RU" b="0" i="0" dirty="0">
                <a:effectLst/>
                <a:latin typeface="Söhne"/>
              </a:rPr>
              <a:t>, </a:t>
            </a:r>
            <a:r>
              <a:rPr lang="ru-RU" b="0" i="0" dirty="0" err="1">
                <a:effectLst/>
                <a:latin typeface="Söhne"/>
              </a:rPr>
              <a:t>Nathan</a:t>
            </a:r>
            <a:r>
              <a:rPr lang="ru-RU" b="0" i="0" dirty="0">
                <a:effectLst/>
                <a:latin typeface="Söhne"/>
              </a:rPr>
              <a:t> </a:t>
            </a:r>
            <a:r>
              <a:rPr lang="ru-RU" b="0" i="0" dirty="0" err="1">
                <a:effectLst/>
                <a:latin typeface="Söhne"/>
              </a:rPr>
              <a:t>Faber</a:t>
            </a:r>
            <a:r>
              <a:rPr lang="ru-RU" b="0" i="0" dirty="0">
                <a:effectLst/>
                <a:latin typeface="Söhne"/>
              </a:rPr>
              <a:t> и </a:t>
            </a:r>
            <a:r>
              <a:rPr lang="ru-RU" b="0" i="0" dirty="0" err="1">
                <a:effectLst/>
                <a:latin typeface="Söhne"/>
              </a:rPr>
              <a:t>Steven</a:t>
            </a:r>
            <a:r>
              <a:rPr lang="ru-RU" b="0" i="0" dirty="0">
                <a:effectLst/>
                <a:latin typeface="Söhne"/>
              </a:rPr>
              <a:t> </a:t>
            </a:r>
            <a:r>
              <a:rPr lang="ru-RU" b="0" i="0" dirty="0" err="1">
                <a:effectLst/>
                <a:latin typeface="Söhne"/>
              </a:rPr>
              <a:t>Braun</a:t>
            </a:r>
            <a:r>
              <a:rPr lang="ru-RU" b="0" i="0" dirty="0">
                <a:effectLst/>
                <a:latin typeface="Söhne"/>
              </a:rPr>
              <a:t> рассматривает важный аспект инвестирования в так называемые "умные" индексы (</a:t>
            </a:r>
            <a:r>
              <a:rPr lang="ru-RU" b="0" i="0" dirty="0" err="1">
                <a:effectLst/>
                <a:latin typeface="Söhne"/>
              </a:rPr>
              <a:t>smart</a:t>
            </a:r>
            <a:r>
              <a:rPr lang="ru-RU" b="0" i="0" dirty="0">
                <a:effectLst/>
                <a:latin typeface="Söhne"/>
              </a:rPr>
              <a:t> </a:t>
            </a:r>
            <a:r>
              <a:rPr lang="ru-RU" b="0" i="0" dirty="0" err="1">
                <a:effectLst/>
                <a:latin typeface="Söhne"/>
              </a:rPr>
              <a:t>beta</a:t>
            </a:r>
            <a:r>
              <a:rPr lang="ru-RU" b="0" i="0" dirty="0">
                <a:effectLst/>
                <a:latin typeface="Söhne"/>
              </a:rPr>
              <a:t>), а именно - вопрос о том, как влияет выбор момента </a:t>
            </a:r>
            <a:r>
              <a:rPr lang="ru-RU" b="0" i="0" dirty="0" err="1">
                <a:effectLst/>
                <a:latin typeface="Söhne"/>
              </a:rPr>
              <a:t>ребалансировки</a:t>
            </a:r>
            <a:r>
              <a:rPr lang="ru-RU" b="0" i="0" dirty="0">
                <a:effectLst/>
                <a:latin typeface="Söhne"/>
              </a:rPr>
              <a:t> портфеля на его доходность.</a:t>
            </a:r>
          </a:p>
          <a:p>
            <a:pPr algn="l"/>
            <a:r>
              <a:rPr lang="ru-RU" b="0" i="0" dirty="0">
                <a:effectLst/>
                <a:latin typeface="Söhne"/>
              </a:rPr>
              <a:t>Авторы исследования пришли к выводу, что выбор момента </a:t>
            </a:r>
            <a:r>
              <a:rPr lang="ru-RU" b="0" i="0" dirty="0" err="1">
                <a:effectLst/>
                <a:latin typeface="Söhne"/>
              </a:rPr>
              <a:t>ребалансировки</a:t>
            </a:r>
            <a:r>
              <a:rPr lang="ru-RU" b="0" i="0" dirty="0">
                <a:effectLst/>
                <a:latin typeface="Söhne"/>
              </a:rPr>
              <a:t> может оказать существенное влияние на доходность портфеля и в некоторых случаях может стать главным фактором успеха или неудачи инвестора в "умных" индексах. Они утверждают, что технические условия, в которых происходит </a:t>
            </a:r>
            <a:r>
              <a:rPr lang="ru-RU" b="0" i="0" dirty="0" err="1">
                <a:effectLst/>
                <a:latin typeface="Söhne"/>
              </a:rPr>
              <a:t>ребалансировка</a:t>
            </a:r>
            <a:r>
              <a:rPr lang="ru-RU" b="0" i="0" dirty="0">
                <a:effectLst/>
                <a:latin typeface="Söhne"/>
              </a:rPr>
              <a:t>, могут привести к большим различиям в результате инвестирования, даже если портфели построены по одним и тем же факторным моделям.</a:t>
            </a:r>
          </a:p>
          <a:p>
            <a:pPr algn="l"/>
            <a:r>
              <a:rPr lang="ru-RU" b="0" i="0" dirty="0">
                <a:effectLst/>
                <a:latin typeface="Söhne"/>
              </a:rPr>
              <a:t>Авторы исследования приводят примеры, когда пассивные инвесторы в индексах сравнимой конструкции получали разную доходность за счет различий в тайминге </a:t>
            </a:r>
            <a:r>
              <a:rPr lang="ru-RU" b="0" i="0" dirty="0" err="1">
                <a:effectLst/>
                <a:latin typeface="Söhne"/>
              </a:rPr>
              <a:t>ребалансировки</a:t>
            </a:r>
            <a:r>
              <a:rPr lang="ru-RU" b="0" i="0" dirty="0">
                <a:effectLst/>
                <a:latin typeface="Söhne"/>
              </a:rPr>
              <a:t>. Они также обсуждают несколько методов уменьшения влияния тайминга </a:t>
            </a:r>
            <a:r>
              <a:rPr lang="ru-RU" b="0" i="0" dirty="0" err="1">
                <a:effectLst/>
                <a:latin typeface="Söhne"/>
              </a:rPr>
              <a:t>ребалансировки</a:t>
            </a:r>
            <a:r>
              <a:rPr lang="ru-RU" b="0" i="0" dirty="0">
                <a:effectLst/>
                <a:latin typeface="Söhne"/>
              </a:rPr>
              <a:t> на доходность, таких как использование более частых </a:t>
            </a:r>
            <a:r>
              <a:rPr lang="ru-RU" b="0" i="0" dirty="0" err="1">
                <a:effectLst/>
                <a:latin typeface="Söhne"/>
              </a:rPr>
              <a:t>ребалансировок</a:t>
            </a:r>
            <a:r>
              <a:rPr lang="ru-RU" b="0" i="0" dirty="0">
                <a:effectLst/>
                <a:latin typeface="Söhne"/>
              </a:rPr>
              <a:t> или применение методов, которые позволяют избежать экстремальных ситуаций.</a:t>
            </a:r>
          </a:p>
          <a:p>
            <a:pPr algn="l"/>
            <a:r>
              <a:rPr lang="ru-RU" b="0" i="0" dirty="0">
                <a:effectLst/>
                <a:latin typeface="Söhne"/>
              </a:rPr>
              <a:t>Таким образом, основной вывод статьи заключается в том, что </a:t>
            </a:r>
            <a:r>
              <a:rPr lang="ru-RU" b="0" i="0" dirty="0" err="1">
                <a:effectLst/>
                <a:latin typeface="Söhne"/>
              </a:rPr>
              <a:t>ребалансировка</a:t>
            </a:r>
            <a:r>
              <a:rPr lang="ru-RU" b="0" i="0" dirty="0">
                <a:effectLst/>
                <a:latin typeface="Söhne"/>
              </a:rPr>
              <a:t> портфеля является важным аспектом инвестирования в "умные" индексы, и тайминг этой операции может оказать существенное влияние на доходность портфеля. Инвесторы должны учитывать этот фактор при выборе индексов и стратегий инвестирования, а также применять методы уменьшения влияния тайминга </a:t>
            </a:r>
            <a:r>
              <a:rPr lang="ru-RU" b="0" i="0" dirty="0" err="1">
                <a:effectLst/>
                <a:latin typeface="Söhne"/>
              </a:rPr>
              <a:t>ребалансировки</a:t>
            </a:r>
            <a:r>
              <a:rPr lang="ru-RU" b="0" i="0" dirty="0">
                <a:effectLst/>
                <a:latin typeface="Söhne"/>
              </a:rPr>
              <a:t> на доходность своих портфелей.</a:t>
            </a:r>
          </a:p>
        </p:txBody>
      </p:sp>
    </p:spTree>
    <p:extLst>
      <p:ext uri="{BB962C8B-B14F-4D97-AF65-F5344CB8AC3E}">
        <p14:creationId xmlns:p14="http://schemas.microsoft.com/office/powerpoint/2010/main" val="2912085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29</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E08C3A8-1AFF-E906-5997-4E6C8B4149A1}"/>
              </a:ext>
            </a:extLst>
          </p:cNvPr>
          <p:cNvSpPr txBox="1"/>
          <p:nvPr/>
        </p:nvSpPr>
        <p:spPr>
          <a:xfrm>
            <a:off x="1143001" y="1574055"/>
            <a:ext cx="10487025" cy="5078313"/>
          </a:xfrm>
          <a:prstGeom prst="rect">
            <a:avLst/>
          </a:prstGeom>
          <a:noFill/>
        </p:spPr>
        <p:txBody>
          <a:bodyPr wrap="square">
            <a:spAutoFit/>
          </a:bodyPr>
          <a:lstStyle/>
          <a:p>
            <a:pPr algn="l"/>
            <a:r>
              <a:rPr lang="ru-RU" b="0" i="0" dirty="0">
                <a:effectLst/>
                <a:latin typeface="Söhne"/>
              </a:rPr>
              <a:t>Статья "</a:t>
            </a:r>
            <a:r>
              <a:rPr lang="ru-RU" b="0" i="0" dirty="0" err="1">
                <a:effectLst/>
                <a:latin typeface="Söhne"/>
              </a:rPr>
              <a:t>Rebalance</a:t>
            </a:r>
            <a:r>
              <a:rPr lang="ru-RU" b="0" i="0" dirty="0">
                <a:effectLst/>
                <a:latin typeface="Söhne"/>
              </a:rPr>
              <a:t> </a:t>
            </a:r>
            <a:r>
              <a:rPr lang="ru-RU" b="0" i="0" dirty="0" err="1">
                <a:effectLst/>
                <a:latin typeface="Söhne"/>
              </a:rPr>
              <a:t>Timing</a:t>
            </a:r>
            <a:r>
              <a:rPr lang="ru-RU" b="0" i="0" dirty="0">
                <a:effectLst/>
                <a:latin typeface="Söhne"/>
              </a:rPr>
              <a:t> </a:t>
            </a:r>
            <a:r>
              <a:rPr lang="ru-RU" b="0" i="0" dirty="0" err="1">
                <a:effectLst/>
                <a:latin typeface="Söhne"/>
              </a:rPr>
              <a:t>Luck</a:t>
            </a:r>
            <a:r>
              <a:rPr lang="ru-RU" b="0" i="0" dirty="0">
                <a:effectLst/>
                <a:latin typeface="Söhne"/>
              </a:rPr>
              <a:t>: </a:t>
            </a:r>
            <a:r>
              <a:rPr lang="ru-RU" b="0" i="0" dirty="0" err="1">
                <a:effectLst/>
                <a:latin typeface="Söhne"/>
              </a:rPr>
              <a:t>Momentum</a:t>
            </a:r>
            <a:r>
              <a:rPr lang="ru-RU" b="0" i="0" dirty="0">
                <a:effectLst/>
                <a:latin typeface="Söhne"/>
              </a:rPr>
              <a:t>, </a:t>
            </a:r>
            <a:r>
              <a:rPr lang="ru-RU" b="0" i="0" dirty="0" err="1">
                <a:effectLst/>
                <a:latin typeface="Söhne"/>
              </a:rPr>
              <a:t>Markowitz</a:t>
            </a:r>
            <a:r>
              <a:rPr lang="ru-RU" b="0" i="0" dirty="0">
                <a:effectLst/>
                <a:latin typeface="Söhne"/>
              </a:rPr>
              <a:t>, </a:t>
            </a:r>
            <a:r>
              <a:rPr lang="ru-RU" b="0" i="0" dirty="0" err="1">
                <a:effectLst/>
                <a:latin typeface="Söhne"/>
              </a:rPr>
              <a:t>and</a:t>
            </a:r>
            <a:r>
              <a:rPr lang="ru-RU" b="0" i="0" dirty="0">
                <a:effectLst/>
                <a:latin typeface="Söhne"/>
              </a:rPr>
              <a:t> Smart </a:t>
            </a:r>
            <a:r>
              <a:rPr lang="ru-RU" b="0" i="0" dirty="0" err="1">
                <a:effectLst/>
                <a:latin typeface="Söhne"/>
              </a:rPr>
              <a:t>Beta</a:t>
            </a:r>
            <a:r>
              <a:rPr lang="ru-RU" b="0" i="0" dirty="0">
                <a:effectLst/>
                <a:latin typeface="Söhne"/>
              </a:rPr>
              <a:t>" является продолжением исследования, начатого в предыдущей статье авторов </a:t>
            </a:r>
            <a:r>
              <a:rPr lang="ru-RU" b="0" i="0" dirty="0" err="1">
                <a:effectLst/>
                <a:latin typeface="Söhne"/>
              </a:rPr>
              <a:t>Corey</a:t>
            </a:r>
            <a:r>
              <a:rPr lang="ru-RU" b="0" i="0" dirty="0">
                <a:effectLst/>
                <a:latin typeface="Söhne"/>
              </a:rPr>
              <a:t> </a:t>
            </a:r>
            <a:r>
              <a:rPr lang="ru-RU" b="0" i="0" dirty="0" err="1">
                <a:effectLst/>
                <a:latin typeface="Söhne"/>
              </a:rPr>
              <a:t>Hoffstein</a:t>
            </a:r>
            <a:r>
              <a:rPr lang="ru-RU" b="0" i="0" dirty="0">
                <a:effectLst/>
                <a:latin typeface="Söhne"/>
              </a:rPr>
              <a:t>, </a:t>
            </a:r>
            <a:r>
              <a:rPr lang="ru-RU" b="0" i="0" dirty="0" err="1">
                <a:effectLst/>
                <a:latin typeface="Söhne"/>
              </a:rPr>
              <a:t>Nathan</a:t>
            </a:r>
            <a:r>
              <a:rPr lang="ru-RU" b="0" i="0" dirty="0">
                <a:effectLst/>
                <a:latin typeface="Söhne"/>
              </a:rPr>
              <a:t> </a:t>
            </a:r>
            <a:r>
              <a:rPr lang="ru-RU" b="0" i="0" dirty="0" err="1">
                <a:effectLst/>
                <a:latin typeface="Söhne"/>
              </a:rPr>
              <a:t>Faber</a:t>
            </a:r>
            <a:r>
              <a:rPr lang="ru-RU" b="0" i="0" dirty="0">
                <a:effectLst/>
                <a:latin typeface="Söhne"/>
              </a:rPr>
              <a:t> и </a:t>
            </a:r>
            <a:r>
              <a:rPr lang="ru-RU" b="0" i="0" dirty="0" err="1">
                <a:effectLst/>
                <a:latin typeface="Söhne"/>
              </a:rPr>
              <a:t>Steven</a:t>
            </a:r>
            <a:r>
              <a:rPr lang="ru-RU" b="0" i="0" dirty="0">
                <a:effectLst/>
                <a:latin typeface="Söhne"/>
              </a:rPr>
              <a:t> </a:t>
            </a:r>
            <a:r>
              <a:rPr lang="ru-RU" b="0" i="0" dirty="0" err="1">
                <a:effectLst/>
                <a:latin typeface="Söhne"/>
              </a:rPr>
              <a:t>Braun</a:t>
            </a:r>
            <a:r>
              <a:rPr lang="ru-RU" b="0" i="0" dirty="0">
                <a:effectLst/>
                <a:latin typeface="Söhne"/>
              </a:rPr>
              <a:t>. В данной статье авторы исследуют вопрос о том, как оптимизировать </a:t>
            </a:r>
            <a:r>
              <a:rPr lang="ru-RU" b="0" i="0" dirty="0" err="1">
                <a:effectLst/>
                <a:latin typeface="Söhne"/>
              </a:rPr>
              <a:t>ребалансировку</a:t>
            </a:r>
            <a:r>
              <a:rPr lang="ru-RU" b="0" i="0" dirty="0">
                <a:effectLst/>
                <a:latin typeface="Söhne"/>
              </a:rPr>
              <a:t> портфеля в контексте модернизированной теории портфеля </a:t>
            </a:r>
            <a:r>
              <a:rPr lang="ru-RU" b="0" i="0" dirty="0" err="1">
                <a:effectLst/>
                <a:latin typeface="Söhne"/>
              </a:rPr>
              <a:t>Марковица</a:t>
            </a:r>
            <a:r>
              <a:rPr lang="ru-RU" b="0" i="0" dirty="0">
                <a:effectLst/>
                <a:latin typeface="Söhne"/>
              </a:rPr>
              <a:t> и "умных" индексов.</a:t>
            </a:r>
          </a:p>
          <a:p>
            <a:pPr algn="l"/>
            <a:r>
              <a:rPr lang="ru-RU" b="0" i="0" dirty="0">
                <a:effectLst/>
                <a:latin typeface="Söhne"/>
              </a:rPr>
              <a:t>Авторы пришли к выводу, что </a:t>
            </a:r>
            <a:r>
              <a:rPr lang="ru-RU" b="0" i="0" dirty="0" err="1">
                <a:effectLst/>
                <a:latin typeface="Söhne"/>
              </a:rPr>
              <a:t>моментум</a:t>
            </a:r>
            <a:r>
              <a:rPr lang="ru-RU" b="0" i="0" dirty="0">
                <a:effectLst/>
                <a:latin typeface="Söhne"/>
              </a:rPr>
              <a:t> (</a:t>
            </a:r>
            <a:r>
              <a:rPr lang="ru-RU" b="0" i="0" dirty="0" err="1">
                <a:effectLst/>
                <a:latin typeface="Söhne"/>
              </a:rPr>
              <a:t>momentum</a:t>
            </a:r>
            <a:r>
              <a:rPr lang="ru-RU" b="0" i="0" dirty="0">
                <a:effectLst/>
                <a:latin typeface="Söhne"/>
              </a:rPr>
              <a:t>) - тенденция рынка сохранять свой текущий направленный тренд в будущем, может играть важную роль в оптимизации </a:t>
            </a:r>
            <a:r>
              <a:rPr lang="ru-RU" b="0" i="0" dirty="0" err="1">
                <a:effectLst/>
                <a:latin typeface="Söhne"/>
              </a:rPr>
              <a:t>ребалансировки</a:t>
            </a:r>
            <a:r>
              <a:rPr lang="ru-RU" b="0" i="0" dirty="0">
                <a:effectLst/>
                <a:latin typeface="Söhne"/>
              </a:rPr>
              <a:t> портфеля. Они предлагают несколько подходов к использованию </a:t>
            </a:r>
            <a:r>
              <a:rPr lang="ru-RU" b="0" i="0" dirty="0" err="1">
                <a:effectLst/>
                <a:latin typeface="Söhne"/>
              </a:rPr>
              <a:t>моментума</a:t>
            </a:r>
            <a:r>
              <a:rPr lang="ru-RU" b="0" i="0" dirty="0">
                <a:effectLst/>
                <a:latin typeface="Söhne"/>
              </a:rPr>
              <a:t> для определения оптимального момента </a:t>
            </a:r>
            <a:r>
              <a:rPr lang="ru-RU" b="0" i="0" dirty="0" err="1">
                <a:effectLst/>
                <a:latin typeface="Söhne"/>
              </a:rPr>
              <a:t>ребалансировки</a:t>
            </a:r>
            <a:r>
              <a:rPr lang="ru-RU" b="0" i="0" dirty="0">
                <a:effectLst/>
                <a:latin typeface="Söhne"/>
              </a:rPr>
              <a:t>, в том числе подход, основанный на градиентном спуске (</a:t>
            </a:r>
            <a:r>
              <a:rPr lang="ru-RU" b="0" i="0" dirty="0" err="1">
                <a:effectLst/>
                <a:latin typeface="Söhne"/>
              </a:rPr>
              <a:t>gradient</a:t>
            </a:r>
            <a:r>
              <a:rPr lang="ru-RU" b="0" i="0" dirty="0">
                <a:effectLst/>
                <a:latin typeface="Söhne"/>
              </a:rPr>
              <a:t> </a:t>
            </a:r>
            <a:r>
              <a:rPr lang="ru-RU" b="0" i="0" dirty="0" err="1">
                <a:effectLst/>
                <a:latin typeface="Söhne"/>
              </a:rPr>
              <a:t>descent</a:t>
            </a:r>
            <a:r>
              <a:rPr lang="ru-RU" b="0" i="0" dirty="0">
                <a:effectLst/>
                <a:latin typeface="Söhne"/>
              </a:rPr>
              <a:t>).</a:t>
            </a:r>
          </a:p>
          <a:p>
            <a:pPr algn="l"/>
            <a:r>
              <a:rPr lang="ru-RU" b="0" i="0" dirty="0">
                <a:effectLst/>
                <a:latin typeface="Söhne"/>
              </a:rPr>
              <a:t>Авторы также рассматривают влияние факторных моделей на оптимизацию портфеля и утверждают, что "умные" индексы, построенные на основе факторных моделей, могут оказаться более эффективными в сравнении с традиционными индексами. Однако они также отмечают, что выбор момента </a:t>
            </a:r>
            <a:r>
              <a:rPr lang="ru-RU" b="0" i="0" dirty="0" err="1">
                <a:effectLst/>
                <a:latin typeface="Söhne"/>
              </a:rPr>
              <a:t>ребалансировки</a:t>
            </a:r>
            <a:r>
              <a:rPr lang="ru-RU" b="0" i="0" dirty="0">
                <a:effectLst/>
                <a:latin typeface="Söhne"/>
              </a:rPr>
              <a:t> в "умных" индексах может быть более сложным из-за большего количества параметров, которые могут влиять на </a:t>
            </a:r>
            <a:r>
              <a:rPr lang="ru-RU" b="0" i="0" dirty="0" err="1">
                <a:effectLst/>
                <a:latin typeface="Söhne"/>
              </a:rPr>
              <a:t>ребалансировку</a:t>
            </a:r>
            <a:r>
              <a:rPr lang="ru-RU" b="0" i="0" dirty="0">
                <a:effectLst/>
                <a:latin typeface="Söhne"/>
              </a:rPr>
              <a:t>.</a:t>
            </a:r>
          </a:p>
          <a:p>
            <a:pPr algn="l"/>
            <a:r>
              <a:rPr lang="ru-RU" b="0" i="0" dirty="0">
                <a:effectLst/>
                <a:latin typeface="Söhne"/>
              </a:rPr>
              <a:t>Таким образом, основной вывод статьи заключается в том, что </a:t>
            </a:r>
            <a:r>
              <a:rPr lang="ru-RU" b="0" i="0" dirty="0" err="1">
                <a:effectLst/>
                <a:latin typeface="Söhne"/>
              </a:rPr>
              <a:t>моментум</a:t>
            </a:r>
            <a:r>
              <a:rPr lang="ru-RU" b="0" i="0" dirty="0">
                <a:effectLst/>
                <a:latin typeface="Söhne"/>
              </a:rPr>
              <a:t> может быть важным фактором в оптимизации </a:t>
            </a:r>
            <a:r>
              <a:rPr lang="ru-RU" b="0" i="0" dirty="0" err="1">
                <a:effectLst/>
                <a:latin typeface="Söhne"/>
              </a:rPr>
              <a:t>ребалансировки</a:t>
            </a:r>
            <a:r>
              <a:rPr lang="ru-RU" b="0" i="0" dirty="0">
                <a:effectLst/>
                <a:latin typeface="Söhne"/>
              </a:rPr>
              <a:t> портфеля в модернизированной теории портфеля </a:t>
            </a:r>
            <a:r>
              <a:rPr lang="ru-RU" b="0" i="0" dirty="0" err="1">
                <a:effectLst/>
                <a:latin typeface="Söhne"/>
              </a:rPr>
              <a:t>Марковица</a:t>
            </a:r>
            <a:r>
              <a:rPr lang="ru-RU" b="0" i="0" dirty="0">
                <a:effectLst/>
                <a:latin typeface="Söhne"/>
              </a:rPr>
              <a:t> и "умных" индексах. Авторы предлагают несколько подходов к использованию </a:t>
            </a:r>
            <a:r>
              <a:rPr lang="ru-RU" b="0" i="0" dirty="0" err="1">
                <a:effectLst/>
                <a:latin typeface="Söhne"/>
              </a:rPr>
              <a:t>моментума</a:t>
            </a:r>
            <a:r>
              <a:rPr lang="ru-RU" b="0" i="0" dirty="0">
                <a:effectLst/>
                <a:latin typeface="Söhne"/>
              </a:rPr>
              <a:t> для определения оптимального момента </a:t>
            </a:r>
            <a:r>
              <a:rPr lang="ru-RU" b="0" i="0" dirty="0" err="1">
                <a:effectLst/>
                <a:latin typeface="Söhne"/>
              </a:rPr>
              <a:t>ребалансировки</a:t>
            </a:r>
            <a:r>
              <a:rPr lang="ru-RU" b="0" i="0" dirty="0">
                <a:effectLst/>
                <a:latin typeface="Söhne"/>
              </a:rPr>
              <a:t>, а также обсуждают влияние факторных моделей на оптимизацию портфеля.</a:t>
            </a:r>
          </a:p>
        </p:txBody>
      </p:sp>
    </p:spTree>
    <p:extLst>
      <p:ext uri="{BB962C8B-B14F-4D97-AF65-F5344CB8AC3E}">
        <p14:creationId xmlns:p14="http://schemas.microsoft.com/office/powerpoint/2010/main" val="3097458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dirty="0"/>
          </a:p>
        </p:txBody>
      </p:sp>
      <p:sp>
        <p:nvSpPr>
          <p:cNvPr id="2071" name="Text Box 23"/>
          <p:cNvSpPr txBox="1">
            <a:spLocks noChangeArrowheads="1"/>
          </p:cNvSpPr>
          <p:nvPr/>
        </p:nvSpPr>
        <p:spPr bwMode="auto">
          <a:xfrm>
            <a:off x="2038349" y="889857"/>
            <a:ext cx="8486158" cy="400110"/>
          </a:xfrm>
          <a:prstGeom prst="rect">
            <a:avLst/>
          </a:prstGeom>
          <a:noFill/>
          <a:ln w="9525">
            <a:noFill/>
            <a:miter lim="800000"/>
            <a:headEnd/>
            <a:tailEnd/>
          </a:ln>
          <a:effectLst/>
        </p:spPr>
        <p:txBody>
          <a:bodyPr wrap="square">
            <a:spAutoFit/>
          </a:bodyPr>
          <a:lstStyle/>
          <a:p>
            <a:pPr algn="l">
              <a:spcBef>
                <a:spcPct val="50000"/>
              </a:spcBef>
            </a:pPr>
            <a:r>
              <a:rPr lang="ru-RU" sz="2000" dirty="0">
                <a:solidFill>
                  <a:schemeClr val="bg2">
                    <a:lumMod val="50000"/>
                  </a:schemeClr>
                </a:solidFill>
                <a:latin typeface="Tahoma" pitchFamily="34" charset="0"/>
                <a:ea typeface="Tahoma" pitchFamily="34" charset="0"/>
                <a:cs typeface="Tahoma" pitchFamily="34" charset="0"/>
              </a:rPr>
              <a:t>ЦЕЛИ И ЗАДАЧИ ИССЛЕДОВАНИЯ </a:t>
            </a:r>
            <a:endParaRPr lang="ru-RU" sz="2000" dirty="0">
              <a:solidFill>
                <a:schemeClr val="bg1">
                  <a:lumMod val="75000"/>
                </a:schemeClr>
              </a:solidFill>
              <a:latin typeface="Tahoma" pitchFamily="34" charset="0"/>
              <a:ea typeface="Tahoma" pitchFamily="34" charset="0"/>
              <a:cs typeface="Tahoma" pitchFamily="34" charset="0"/>
            </a:endParaRP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dirty="0"/>
          </a:p>
        </p:txBody>
      </p:sp>
      <p:pic>
        <p:nvPicPr>
          <p:cNvPr id="1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23"/>
          <p:cNvSpPr txBox="1">
            <a:spLocks noChangeArrowheads="1"/>
          </p:cNvSpPr>
          <p:nvPr/>
        </p:nvSpPr>
        <p:spPr bwMode="auto">
          <a:xfrm>
            <a:off x="2038350" y="1488548"/>
            <a:ext cx="8149259" cy="969496"/>
          </a:xfrm>
          <a:prstGeom prst="rect">
            <a:avLst/>
          </a:prstGeom>
          <a:noFill/>
          <a:ln w="9525">
            <a:noFill/>
            <a:miter lim="800000"/>
            <a:headEnd/>
            <a:tailEnd/>
          </a:ln>
          <a:effectLst/>
        </p:spPr>
        <p:txBody>
          <a:bodyPr wrap="square">
            <a:spAutoFit/>
          </a:bodyPr>
          <a:lstStyle/>
          <a:p>
            <a:pPr algn="l">
              <a:spcBef>
                <a:spcPct val="50000"/>
              </a:spcBef>
            </a:pPr>
            <a:r>
              <a:rPr lang="ru-RU" sz="2000" dirty="0">
                <a:solidFill>
                  <a:srgbClr val="C00000"/>
                </a:solidFill>
                <a:latin typeface="Tahoma" pitchFamily="34" charset="0"/>
                <a:ea typeface="Tahoma" pitchFamily="34" charset="0"/>
                <a:cs typeface="Tahoma" pitchFamily="34" charset="0"/>
              </a:rPr>
              <a:t>ЦЕЛЬ ИССЛЕДОВАНИЯ:</a:t>
            </a:r>
            <a:endParaRPr lang="ru-RU" sz="2000" dirty="0">
              <a:solidFill>
                <a:schemeClr val="bg1">
                  <a:lumMod val="75000"/>
                </a:schemeClr>
              </a:solidFill>
              <a:latin typeface="Tahoma" pitchFamily="34" charset="0"/>
              <a:ea typeface="Tahoma" pitchFamily="34" charset="0"/>
              <a:cs typeface="Tahoma" pitchFamily="34" charset="0"/>
            </a:endParaRPr>
          </a:p>
          <a:p>
            <a:pPr marL="285750" indent="-285750">
              <a:spcBef>
                <a:spcPts val="600"/>
              </a:spcBef>
              <a:buFont typeface="Arial" panose="020B0604020202020204" pitchFamily="34" charset="0"/>
              <a:buChar char="•"/>
            </a:pPr>
            <a:r>
              <a:rPr lang="ru-RU" sz="1600" dirty="0">
                <a:solidFill>
                  <a:schemeClr val="tx1">
                    <a:lumMod val="75000"/>
                    <a:lumOff val="25000"/>
                  </a:schemeClr>
                </a:solidFill>
                <a:latin typeface="Tahoma" pitchFamily="34" charset="0"/>
                <a:ea typeface="Tahoma" pitchFamily="34" charset="0"/>
                <a:cs typeface="Tahoma" pitchFamily="34" charset="0"/>
              </a:rPr>
              <a:t>Поиск смарт-бета стратегии на российском рынке, которая давала бы высокую доходность при низких рисках</a:t>
            </a:r>
          </a:p>
        </p:txBody>
      </p:sp>
      <p:sp>
        <p:nvSpPr>
          <p:cNvPr id="14" name="Line 30"/>
          <p:cNvSpPr>
            <a:spLocks noChangeShapeType="1"/>
          </p:cNvSpPr>
          <p:nvPr/>
        </p:nvSpPr>
        <p:spPr bwMode="auto">
          <a:xfrm flipV="1">
            <a:off x="2021371" y="2715906"/>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dirty="0"/>
          </a:p>
        </p:txBody>
      </p:sp>
      <p:sp>
        <p:nvSpPr>
          <p:cNvPr id="17" name="Text Box 23"/>
          <p:cNvSpPr txBox="1">
            <a:spLocks noChangeArrowheads="1"/>
          </p:cNvSpPr>
          <p:nvPr/>
        </p:nvSpPr>
        <p:spPr bwMode="auto">
          <a:xfrm>
            <a:off x="2021371" y="2933310"/>
            <a:ext cx="8149259" cy="2739211"/>
          </a:xfrm>
          <a:prstGeom prst="rect">
            <a:avLst/>
          </a:prstGeom>
          <a:noFill/>
          <a:ln w="9525">
            <a:noFill/>
            <a:miter lim="800000"/>
            <a:headEnd/>
            <a:tailEnd/>
          </a:ln>
          <a:effectLst/>
        </p:spPr>
        <p:txBody>
          <a:bodyPr wrap="square">
            <a:spAutoFit/>
          </a:bodyPr>
          <a:lstStyle/>
          <a:p>
            <a:pPr algn="l">
              <a:spcBef>
                <a:spcPct val="50000"/>
              </a:spcBef>
            </a:pPr>
            <a:r>
              <a:rPr lang="ru-RU" sz="2000" dirty="0">
                <a:solidFill>
                  <a:srgbClr val="C00000"/>
                </a:solidFill>
                <a:latin typeface="Tahoma" pitchFamily="34" charset="0"/>
                <a:ea typeface="Tahoma" pitchFamily="34" charset="0"/>
                <a:cs typeface="Tahoma" pitchFamily="34" charset="0"/>
              </a:rPr>
              <a:t>ЗАДАЧИ ИССЛЕДОВАНИЯ:</a:t>
            </a:r>
            <a:endParaRPr lang="ru-RU" sz="2000" dirty="0">
              <a:solidFill>
                <a:schemeClr val="bg1">
                  <a:lumMod val="75000"/>
                </a:schemeClr>
              </a:solidFill>
              <a:latin typeface="Tahoma" pitchFamily="34" charset="0"/>
              <a:ea typeface="Tahoma" pitchFamily="34" charset="0"/>
              <a:cs typeface="Tahoma" pitchFamily="34" charset="0"/>
            </a:endParaRPr>
          </a:p>
          <a:p>
            <a:pPr marL="179388" indent="-179388">
              <a:spcBef>
                <a:spcPct val="50000"/>
              </a:spcBef>
              <a:buClr>
                <a:srgbClr val="C00000"/>
              </a:buClr>
              <a:buFont typeface="Wingdings" pitchFamily="2" charset="2"/>
              <a:buChar char="§"/>
            </a:pPr>
            <a:r>
              <a:rPr lang="ru-RU" sz="1600" dirty="0">
                <a:solidFill>
                  <a:schemeClr val="tx1">
                    <a:lumMod val="75000"/>
                    <a:lumOff val="25000"/>
                  </a:schemeClr>
                </a:solidFill>
                <a:latin typeface="Tahoma" pitchFamily="34" charset="0"/>
                <a:ea typeface="Tahoma" pitchFamily="34" charset="0"/>
                <a:cs typeface="Tahoma" pitchFamily="34" charset="0"/>
              </a:rPr>
              <a:t>Изучение эмпирических результатов эффективности смарт-бета стратегий на российском рынке</a:t>
            </a:r>
          </a:p>
          <a:p>
            <a:pPr marL="179388" indent="-179388">
              <a:spcBef>
                <a:spcPct val="50000"/>
              </a:spcBef>
              <a:buClr>
                <a:srgbClr val="C00000"/>
              </a:buClr>
              <a:buFont typeface="Wingdings" pitchFamily="2" charset="2"/>
              <a:buChar char="§"/>
            </a:pPr>
            <a:r>
              <a:rPr lang="ru-RU" sz="1600" dirty="0">
                <a:solidFill>
                  <a:schemeClr val="tx1">
                    <a:lumMod val="75000"/>
                    <a:lumOff val="25000"/>
                  </a:schemeClr>
                </a:solidFill>
                <a:latin typeface="Tahoma" pitchFamily="34" charset="0"/>
                <a:ea typeface="Tahoma" pitchFamily="34" charset="0"/>
                <a:cs typeface="Tahoma" pitchFamily="34" charset="0"/>
              </a:rPr>
              <a:t>Разработать критерии для построения различных портфелей и методологию построения портфелей</a:t>
            </a:r>
          </a:p>
          <a:p>
            <a:pPr marL="179388" indent="-179388">
              <a:spcBef>
                <a:spcPct val="50000"/>
              </a:spcBef>
              <a:buClr>
                <a:srgbClr val="C00000"/>
              </a:buClr>
              <a:buFont typeface="Wingdings" pitchFamily="2" charset="2"/>
              <a:buChar char="§"/>
            </a:pPr>
            <a:r>
              <a:rPr lang="ru-RU" sz="1600" dirty="0">
                <a:solidFill>
                  <a:schemeClr val="tx1">
                    <a:lumMod val="75000"/>
                    <a:lumOff val="25000"/>
                  </a:schemeClr>
                </a:solidFill>
                <a:latin typeface="Tahoma" pitchFamily="34" charset="0"/>
                <a:ea typeface="Tahoma" pitchFamily="34" charset="0"/>
                <a:cs typeface="Tahoma" pitchFamily="34" charset="0"/>
              </a:rPr>
              <a:t>Провести первичную обработку полученных данных</a:t>
            </a:r>
          </a:p>
          <a:p>
            <a:pPr marL="179388" indent="-179388">
              <a:spcBef>
                <a:spcPct val="50000"/>
              </a:spcBef>
              <a:buClr>
                <a:srgbClr val="C00000"/>
              </a:buClr>
              <a:buFont typeface="Wingdings" pitchFamily="2" charset="2"/>
              <a:buChar char="§"/>
            </a:pPr>
            <a:r>
              <a:rPr lang="ru-RU" sz="1600" dirty="0">
                <a:solidFill>
                  <a:schemeClr val="tx1">
                    <a:lumMod val="75000"/>
                    <a:lumOff val="25000"/>
                  </a:schemeClr>
                </a:solidFill>
                <a:latin typeface="Tahoma" pitchFamily="34" charset="0"/>
                <a:ea typeface="Tahoma" pitchFamily="34" charset="0"/>
                <a:cs typeface="Tahoma" pitchFamily="34" charset="0"/>
              </a:rPr>
              <a:t>Построение портфелей и сравнение их долгосрочной доходностей</a:t>
            </a:r>
          </a:p>
          <a:p>
            <a:pPr marL="179388" indent="-179388">
              <a:spcBef>
                <a:spcPct val="50000"/>
              </a:spcBef>
              <a:buClr>
                <a:srgbClr val="C00000"/>
              </a:buClr>
              <a:buFont typeface="Wingdings" pitchFamily="2" charset="2"/>
              <a:buChar char="§"/>
            </a:pPr>
            <a:r>
              <a:rPr lang="ru-RU" sz="1600" dirty="0">
                <a:solidFill>
                  <a:schemeClr val="tx1">
                    <a:lumMod val="75000"/>
                    <a:lumOff val="25000"/>
                  </a:schemeClr>
                </a:solidFill>
                <a:latin typeface="Tahoma" pitchFamily="34" charset="0"/>
                <a:ea typeface="Tahoma" pitchFamily="34" charset="0"/>
                <a:cs typeface="Tahoma" pitchFamily="34" charset="0"/>
              </a:rPr>
              <a:t>Изучение результатов и построение выводов</a:t>
            </a:r>
          </a:p>
        </p:txBody>
      </p:sp>
      <p:sp>
        <p:nvSpPr>
          <p:cNvPr id="2" name="Номер слайда 1"/>
          <p:cNvSpPr>
            <a:spLocks noGrp="1"/>
          </p:cNvSpPr>
          <p:nvPr>
            <p:ph type="sldNum" sz="quarter" idx="12"/>
          </p:nvPr>
        </p:nvSpPr>
        <p:spPr/>
        <p:txBody>
          <a:bodyPr/>
          <a:lstStyle/>
          <a:p>
            <a:fld id="{027F3A33-6A4A-4395-8324-C6DCD486F135}" type="slidenum">
              <a:rPr lang="ru-RU" smtClean="0"/>
              <a:pPr/>
              <a:t>3</a:t>
            </a:fld>
            <a:endParaRPr lang="ru-RU" dirty="0"/>
          </a:p>
        </p:txBody>
      </p:sp>
      <p:pic>
        <p:nvPicPr>
          <p:cNvPr id="18" name="Picture 2">
            <a:extLst>
              <a:ext uri="{FF2B5EF4-FFF2-40B4-BE49-F238E27FC236}">
                <a16:creationId xmlns:a16="http://schemas.microsoft.com/office/drawing/2014/main" id="{05D8D049-470D-433F-81D3-2DC8839A5E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95616" y="426057"/>
            <a:ext cx="1328892" cy="52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676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30</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E08C3A8-1AFF-E906-5997-4E6C8B4149A1}"/>
              </a:ext>
            </a:extLst>
          </p:cNvPr>
          <p:cNvSpPr txBox="1"/>
          <p:nvPr/>
        </p:nvSpPr>
        <p:spPr>
          <a:xfrm>
            <a:off x="1143001" y="1574055"/>
            <a:ext cx="10487025" cy="3693319"/>
          </a:xfrm>
          <a:prstGeom prst="rect">
            <a:avLst/>
          </a:prstGeom>
          <a:noFill/>
        </p:spPr>
        <p:txBody>
          <a:bodyPr wrap="square">
            <a:spAutoFit/>
          </a:bodyPr>
          <a:lstStyle/>
          <a:p>
            <a:pPr algn="l"/>
            <a:r>
              <a:rPr lang="ru-RU" b="0" i="0" dirty="0">
                <a:effectLst/>
                <a:latin typeface="Söhne"/>
              </a:rPr>
              <a:t>Авторы статьи предлагают несколько подходов к использованию </a:t>
            </a:r>
            <a:r>
              <a:rPr lang="ru-RU" b="0" i="0" dirty="0" err="1">
                <a:effectLst/>
                <a:latin typeface="Söhne"/>
              </a:rPr>
              <a:t>моментума</a:t>
            </a:r>
            <a:r>
              <a:rPr lang="ru-RU" b="0" i="0" dirty="0">
                <a:effectLst/>
                <a:latin typeface="Söhne"/>
              </a:rPr>
              <a:t> для определения оптимального момента </a:t>
            </a:r>
            <a:r>
              <a:rPr lang="ru-RU" b="0" i="0" dirty="0" err="1">
                <a:effectLst/>
                <a:latin typeface="Söhne"/>
              </a:rPr>
              <a:t>ребалансировки</a:t>
            </a:r>
            <a:r>
              <a:rPr lang="ru-RU" b="0" i="0" dirty="0">
                <a:effectLst/>
                <a:latin typeface="Söhne"/>
              </a:rPr>
              <a:t>:</a:t>
            </a:r>
          </a:p>
          <a:p>
            <a:pPr algn="l">
              <a:buFont typeface="+mj-lt"/>
              <a:buAutoNum type="arabicPeriod"/>
            </a:pPr>
            <a:r>
              <a:rPr lang="ru-RU" b="0" i="0" dirty="0">
                <a:effectLst/>
                <a:latin typeface="Söhne"/>
              </a:rPr>
              <a:t>Подход, основанный на использовании экспоненциального скользящего среднего (</a:t>
            </a:r>
            <a:r>
              <a:rPr lang="ru-RU" b="0" i="0" dirty="0" err="1">
                <a:effectLst/>
                <a:latin typeface="Söhne"/>
              </a:rPr>
              <a:t>Exponential</a:t>
            </a:r>
            <a:r>
              <a:rPr lang="ru-RU" b="0" i="0" dirty="0">
                <a:effectLst/>
                <a:latin typeface="Söhne"/>
              </a:rPr>
              <a:t> </a:t>
            </a:r>
            <a:r>
              <a:rPr lang="ru-RU" b="0" i="0" dirty="0" err="1">
                <a:effectLst/>
                <a:latin typeface="Söhne"/>
              </a:rPr>
              <a:t>Moving</a:t>
            </a:r>
            <a:r>
              <a:rPr lang="ru-RU" b="0" i="0" dirty="0">
                <a:effectLst/>
                <a:latin typeface="Söhne"/>
              </a:rPr>
              <a:t> </a:t>
            </a:r>
            <a:r>
              <a:rPr lang="ru-RU" b="0" i="0" dirty="0" err="1">
                <a:effectLst/>
                <a:latin typeface="Söhne"/>
              </a:rPr>
              <a:t>Average</a:t>
            </a:r>
            <a:r>
              <a:rPr lang="ru-RU" b="0" i="0" dirty="0">
                <a:effectLst/>
                <a:latin typeface="Söhne"/>
              </a:rPr>
              <a:t>, EMA), который учитывает изменение цен активов во времени. Они предлагают использовать два EMA со сдвигом по времени (например, 50-дневный и 200-дневный), и определять момент </a:t>
            </a:r>
            <a:r>
              <a:rPr lang="ru-RU" b="0" i="0" dirty="0" err="1">
                <a:effectLst/>
                <a:latin typeface="Söhne"/>
              </a:rPr>
              <a:t>ребалансировки</a:t>
            </a:r>
            <a:r>
              <a:rPr lang="ru-RU" b="0" i="0" dirty="0">
                <a:effectLst/>
                <a:latin typeface="Söhne"/>
              </a:rPr>
              <a:t> при пересечении цены актива и EMA.</a:t>
            </a:r>
          </a:p>
          <a:p>
            <a:pPr algn="l">
              <a:buFont typeface="+mj-lt"/>
              <a:buAutoNum type="arabicPeriod"/>
            </a:pPr>
            <a:r>
              <a:rPr lang="ru-RU" b="0" i="0" dirty="0">
                <a:effectLst/>
                <a:latin typeface="Söhne"/>
              </a:rPr>
              <a:t>Подход, основанный на градиентном спуске (</a:t>
            </a:r>
            <a:r>
              <a:rPr lang="ru-RU" b="0" i="0" dirty="0" err="1">
                <a:effectLst/>
                <a:latin typeface="Söhne"/>
              </a:rPr>
              <a:t>gradient</a:t>
            </a:r>
            <a:r>
              <a:rPr lang="ru-RU" b="0" i="0" dirty="0">
                <a:effectLst/>
                <a:latin typeface="Söhne"/>
              </a:rPr>
              <a:t> </a:t>
            </a:r>
            <a:r>
              <a:rPr lang="ru-RU" b="0" i="0" dirty="0" err="1">
                <a:effectLst/>
                <a:latin typeface="Söhne"/>
              </a:rPr>
              <a:t>descent</a:t>
            </a:r>
            <a:r>
              <a:rPr lang="ru-RU" b="0" i="0" dirty="0">
                <a:effectLst/>
                <a:latin typeface="Söhne"/>
              </a:rPr>
              <a:t>), который позволяет определять оптимальный момент </a:t>
            </a:r>
            <a:r>
              <a:rPr lang="ru-RU" b="0" i="0" dirty="0" err="1">
                <a:effectLst/>
                <a:latin typeface="Söhne"/>
              </a:rPr>
              <a:t>ребалансировки</a:t>
            </a:r>
            <a:r>
              <a:rPr lang="ru-RU" b="0" i="0" dirty="0">
                <a:effectLst/>
                <a:latin typeface="Söhne"/>
              </a:rPr>
              <a:t> для каждого актива в портфеле. Они предлагают использовать модель, которая учитывает изменение цен активов, чтобы определить оптимальный момент </a:t>
            </a:r>
            <a:r>
              <a:rPr lang="ru-RU" b="0" i="0" dirty="0" err="1">
                <a:effectLst/>
                <a:latin typeface="Söhne"/>
              </a:rPr>
              <a:t>ребалансировки</a:t>
            </a:r>
            <a:r>
              <a:rPr lang="ru-RU" b="0" i="0" dirty="0">
                <a:effectLst/>
                <a:latin typeface="Söhne"/>
              </a:rPr>
              <a:t>, и обновлять эту модель при каждом </a:t>
            </a:r>
            <a:r>
              <a:rPr lang="ru-RU" b="0" i="0" dirty="0" err="1">
                <a:effectLst/>
                <a:latin typeface="Söhne"/>
              </a:rPr>
              <a:t>ребалансировке</a:t>
            </a:r>
            <a:r>
              <a:rPr lang="ru-RU" b="0" i="0" dirty="0">
                <a:effectLst/>
                <a:latin typeface="Söhne"/>
              </a:rPr>
              <a:t>.</a:t>
            </a:r>
          </a:p>
          <a:p>
            <a:pPr algn="l"/>
            <a:r>
              <a:rPr lang="ru-RU" b="0" i="0" dirty="0">
                <a:effectLst/>
                <a:latin typeface="Söhne"/>
              </a:rPr>
              <a:t>Оба подхода могут быть использованы для определения оптимального момента </a:t>
            </a:r>
            <a:r>
              <a:rPr lang="ru-RU" b="0" i="0" dirty="0" err="1">
                <a:effectLst/>
                <a:latin typeface="Söhne"/>
              </a:rPr>
              <a:t>ребалансировки</a:t>
            </a:r>
            <a:r>
              <a:rPr lang="ru-RU" b="0" i="0" dirty="0">
                <a:effectLst/>
                <a:latin typeface="Söhne"/>
              </a:rPr>
              <a:t> в зависимости от конкретной ситуации и требований инвестора.</a:t>
            </a:r>
          </a:p>
          <a:p>
            <a:pPr algn="l"/>
            <a:endParaRPr lang="ru-RU" b="0" i="0" dirty="0">
              <a:effectLst/>
              <a:latin typeface="Söhne"/>
            </a:endParaRPr>
          </a:p>
        </p:txBody>
      </p:sp>
    </p:spTree>
    <p:extLst>
      <p:ext uri="{BB962C8B-B14F-4D97-AF65-F5344CB8AC3E}">
        <p14:creationId xmlns:p14="http://schemas.microsoft.com/office/powerpoint/2010/main" val="3784183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31</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E08C3A8-1AFF-E906-5997-4E6C8B4149A1}"/>
              </a:ext>
            </a:extLst>
          </p:cNvPr>
          <p:cNvSpPr txBox="1"/>
          <p:nvPr/>
        </p:nvSpPr>
        <p:spPr>
          <a:xfrm>
            <a:off x="1143001" y="1416692"/>
            <a:ext cx="10487025" cy="5355312"/>
          </a:xfrm>
          <a:prstGeom prst="rect">
            <a:avLst/>
          </a:prstGeom>
          <a:noFill/>
        </p:spPr>
        <p:txBody>
          <a:bodyPr wrap="square">
            <a:spAutoFit/>
          </a:bodyPr>
          <a:lstStyle/>
          <a:p>
            <a:pPr algn="l"/>
            <a:r>
              <a:rPr lang="ru-RU" b="0" i="0" dirty="0">
                <a:effectLst/>
                <a:latin typeface="Söhne"/>
              </a:rPr>
              <a:t>Второй подход, предложенный авторами статьи, основывается на градиентном спуске (</a:t>
            </a:r>
            <a:r>
              <a:rPr lang="ru-RU" b="0" i="0" dirty="0" err="1">
                <a:effectLst/>
                <a:latin typeface="Söhne"/>
              </a:rPr>
              <a:t>gradient</a:t>
            </a:r>
            <a:r>
              <a:rPr lang="ru-RU" b="0" i="0" dirty="0">
                <a:effectLst/>
                <a:latin typeface="Söhne"/>
              </a:rPr>
              <a:t> </a:t>
            </a:r>
            <a:r>
              <a:rPr lang="ru-RU" b="0" i="0" dirty="0" err="1">
                <a:effectLst/>
                <a:latin typeface="Söhne"/>
              </a:rPr>
              <a:t>descent</a:t>
            </a:r>
            <a:r>
              <a:rPr lang="ru-RU" b="0" i="0" dirty="0">
                <a:effectLst/>
                <a:latin typeface="Söhne"/>
              </a:rPr>
              <a:t>), который позволяет определять оптимальный момент </a:t>
            </a:r>
            <a:r>
              <a:rPr lang="ru-RU" b="0" i="0" dirty="0" err="1">
                <a:effectLst/>
                <a:latin typeface="Söhne"/>
              </a:rPr>
              <a:t>ребалансировки</a:t>
            </a:r>
            <a:r>
              <a:rPr lang="ru-RU" b="0" i="0" dirty="0">
                <a:effectLst/>
                <a:latin typeface="Söhne"/>
              </a:rPr>
              <a:t> для каждого актива в портфеле.</a:t>
            </a:r>
          </a:p>
          <a:p>
            <a:pPr algn="l"/>
            <a:r>
              <a:rPr lang="ru-RU" b="0" i="0" dirty="0">
                <a:effectLst/>
                <a:latin typeface="Söhne"/>
              </a:rPr>
              <a:t>Идея заключается в том, чтобы определить оптимальный момент </a:t>
            </a:r>
            <a:r>
              <a:rPr lang="ru-RU" b="0" i="0" dirty="0" err="1">
                <a:effectLst/>
                <a:latin typeface="Söhne"/>
              </a:rPr>
              <a:t>ребалансировки</a:t>
            </a:r>
            <a:r>
              <a:rPr lang="ru-RU" b="0" i="0" dirty="0">
                <a:effectLst/>
                <a:latin typeface="Söhne"/>
              </a:rPr>
              <a:t> таким образом, чтобы минимизировать потери портфеля в будущем. Для этого авторы используют модель, которая учитывает изменение цен активов во времени, и определяют оптимальный момент </a:t>
            </a:r>
            <a:r>
              <a:rPr lang="ru-RU" b="0" i="0" dirty="0" err="1">
                <a:effectLst/>
                <a:latin typeface="Söhne"/>
              </a:rPr>
              <a:t>ребалансировки</a:t>
            </a:r>
            <a:r>
              <a:rPr lang="ru-RU" b="0" i="0" dirty="0">
                <a:effectLst/>
                <a:latin typeface="Söhne"/>
              </a:rPr>
              <a:t>, обновляя эту модель при каждом </a:t>
            </a:r>
            <a:r>
              <a:rPr lang="ru-RU" b="0" i="0" dirty="0" err="1">
                <a:effectLst/>
                <a:latin typeface="Söhne"/>
              </a:rPr>
              <a:t>ребалансировке</a:t>
            </a:r>
            <a:r>
              <a:rPr lang="ru-RU" b="0" i="0" dirty="0">
                <a:effectLst/>
                <a:latin typeface="Söhne"/>
              </a:rPr>
              <a:t>.</a:t>
            </a:r>
          </a:p>
          <a:p>
            <a:pPr algn="l"/>
            <a:r>
              <a:rPr lang="ru-RU" b="0" i="0" dirty="0">
                <a:effectLst/>
                <a:latin typeface="Söhne"/>
              </a:rPr>
              <a:t>Для каждого актива в портфеле авторы определяют оптимальный момент </a:t>
            </a:r>
            <a:r>
              <a:rPr lang="ru-RU" b="0" i="0" dirty="0" err="1">
                <a:effectLst/>
                <a:latin typeface="Söhne"/>
              </a:rPr>
              <a:t>ребалансировки</a:t>
            </a:r>
            <a:r>
              <a:rPr lang="ru-RU" b="0" i="0" dirty="0">
                <a:effectLst/>
                <a:latin typeface="Söhne"/>
              </a:rPr>
              <a:t>, который зависит от текущего значения градиента цены актива. Градиент определяется как производная цены актива по времени, и показывает, насколько быстро меняется цена актива в данный момент времени.</a:t>
            </a:r>
          </a:p>
          <a:p>
            <a:pPr algn="l"/>
            <a:r>
              <a:rPr lang="ru-RU" b="0" i="0" dirty="0">
                <a:effectLst/>
                <a:latin typeface="Söhne"/>
              </a:rPr>
              <a:t>Авторы используют модель, которая предсказывает будущие изменения цен активов на основе текущих значений градиентов и исторических данных. Эта модель позволяет определить оптимальный момент </a:t>
            </a:r>
            <a:r>
              <a:rPr lang="ru-RU" b="0" i="0" dirty="0" err="1">
                <a:effectLst/>
                <a:latin typeface="Söhne"/>
              </a:rPr>
              <a:t>ребалансировки</a:t>
            </a:r>
            <a:r>
              <a:rPr lang="ru-RU" b="0" i="0" dirty="0">
                <a:effectLst/>
                <a:latin typeface="Söhne"/>
              </a:rPr>
              <a:t> таким образом, чтобы минимизировать потери портфеля в будущем.</a:t>
            </a:r>
          </a:p>
          <a:p>
            <a:pPr algn="l"/>
            <a:r>
              <a:rPr lang="ru-RU" b="0" i="0" dirty="0">
                <a:effectLst/>
                <a:latin typeface="Söhne"/>
              </a:rPr>
              <a:t>При каждом </a:t>
            </a:r>
            <a:r>
              <a:rPr lang="ru-RU" b="0" i="0" dirty="0" err="1">
                <a:effectLst/>
                <a:latin typeface="Söhne"/>
              </a:rPr>
              <a:t>ребалансировке</a:t>
            </a:r>
            <a:r>
              <a:rPr lang="ru-RU" b="0" i="0" dirty="0">
                <a:effectLst/>
                <a:latin typeface="Söhne"/>
              </a:rPr>
              <a:t> авторы обновляют модель на основе новых данных о градиентах цен активов. Это позволяет адаптироваться к изменяющейся рыночной ситуации и находить оптимальный момент </a:t>
            </a:r>
            <a:r>
              <a:rPr lang="ru-RU" b="0" i="0" dirty="0" err="1">
                <a:effectLst/>
                <a:latin typeface="Söhne"/>
              </a:rPr>
              <a:t>ребалансировки</a:t>
            </a:r>
            <a:r>
              <a:rPr lang="ru-RU" b="0" i="0" dirty="0">
                <a:effectLst/>
                <a:latin typeface="Söhne"/>
              </a:rPr>
              <a:t>, который минимизирует потери портфеля.</a:t>
            </a:r>
          </a:p>
          <a:p>
            <a:pPr algn="l"/>
            <a:r>
              <a:rPr lang="ru-RU" b="0" i="0" dirty="0">
                <a:effectLst/>
                <a:latin typeface="Söhne"/>
              </a:rPr>
              <a:t>Этот подход позволяет оптимизировать момент </a:t>
            </a:r>
            <a:r>
              <a:rPr lang="ru-RU" b="0" i="0" dirty="0" err="1">
                <a:effectLst/>
                <a:latin typeface="Söhne"/>
              </a:rPr>
              <a:t>ребалансировки</a:t>
            </a:r>
            <a:r>
              <a:rPr lang="ru-RU" b="0" i="0" dirty="0">
                <a:effectLst/>
                <a:latin typeface="Söhne"/>
              </a:rPr>
              <a:t> для каждого актива в портфеле, что может привести к более эффективному использованию </a:t>
            </a:r>
            <a:r>
              <a:rPr lang="ru-RU" b="0" i="0" dirty="0" err="1">
                <a:effectLst/>
                <a:latin typeface="Söhne"/>
              </a:rPr>
              <a:t>моментума</a:t>
            </a:r>
            <a:r>
              <a:rPr lang="ru-RU" b="0" i="0" dirty="0">
                <a:effectLst/>
                <a:latin typeface="Söhne"/>
              </a:rPr>
              <a:t> и улучшению результатов портфеля. Однако, его использование может быть сложным для инвесторов, не имеющих достаточного опыта в математическом моделировании и алгоритмах машинного обучения.</a:t>
            </a:r>
          </a:p>
        </p:txBody>
      </p:sp>
    </p:spTree>
    <p:extLst>
      <p:ext uri="{BB962C8B-B14F-4D97-AF65-F5344CB8AC3E}">
        <p14:creationId xmlns:p14="http://schemas.microsoft.com/office/powerpoint/2010/main" val="1591363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32</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381C6A-9B96-0934-1EEF-3E5938AF8501}"/>
              </a:ext>
            </a:extLst>
          </p:cNvPr>
          <p:cNvSpPr txBox="1"/>
          <p:nvPr/>
        </p:nvSpPr>
        <p:spPr>
          <a:xfrm>
            <a:off x="1143001" y="1859973"/>
            <a:ext cx="9850581" cy="3139321"/>
          </a:xfrm>
          <a:prstGeom prst="rect">
            <a:avLst/>
          </a:prstGeom>
          <a:noFill/>
        </p:spPr>
        <p:txBody>
          <a:bodyPr wrap="square" rtlCol="0">
            <a:spAutoFit/>
          </a:bodyPr>
          <a:lstStyle/>
          <a:p>
            <a:r>
              <a:rPr lang="ru-RU" dirty="0"/>
              <a:t>Основная проблема: Я не делаю </a:t>
            </a:r>
            <a:r>
              <a:rPr lang="ru-RU" dirty="0" err="1"/>
              <a:t>перебалансировку</a:t>
            </a:r>
            <a:r>
              <a:rPr lang="ru-RU" dirty="0"/>
              <a:t> портфели, из-за чего у меня лишь единожды построен портфель и получается его оценка на весь большой период, что некорректно. Должна быть </a:t>
            </a:r>
            <a:r>
              <a:rPr lang="ru-RU" dirty="0" err="1"/>
              <a:t>перебалансировка</a:t>
            </a:r>
            <a:r>
              <a:rPr lang="ru-RU" dirty="0"/>
              <a:t> портфеля хотя бы раз в год, чтобы можно было говорить о настоящей стратегии минимальной волатильности, ведь через год данные акции уже могут не удовлетворять условиям минимальной волатильности.</a:t>
            </a:r>
          </a:p>
          <a:p>
            <a:r>
              <a:rPr lang="ru-RU" dirty="0"/>
              <a:t>Таким образом, если не проводить </a:t>
            </a:r>
            <a:r>
              <a:rPr lang="ru-RU" dirty="0" err="1"/>
              <a:t>перебалансировку</a:t>
            </a:r>
            <a:r>
              <a:rPr lang="ru-RU" dirty="0"/>
              <a:t>, то </a:t>
            </a:r>
            <a:r>
              <a:rPr lang="ru-RU" dirty="0" err="1"/>
              <a:t>корретктно</a:t>
            </a:r>
            <a:r>
              <a:rPr lang="ru-RU" dirty="0"/>
              <a:t> оценивать лишь небольшие периоды ( до 1 года). Если же смотреть на большие периоды, то нужно дорабатывать код и модель.</a:t>
            </a:r>
            <a:endParaRPr lang="en-US" dirty="0"/>
          </a:p>
          <a:p>
            <a:endParaRPr lang="en-US" dirty="0"/>
          </a:p>
          <a:p>
            <a:r>
              <a:rPr lang="ru-RU" dirty="0"/>
              <a:t>Вопрос: как делать </a:t>
            </a:r>
            <a:r>
              <a:rPr lang="ru-RU" dirty="0" err="1"/>
              <a:t>перебалансировку</a:t>
            </a:r>
            <a:r>
              <a:rPr lang="ru-RU" dirty="0"/>
              <a:t>?</a:t>
            </a:r>
            <a:endParaRPr lang="en-US" dirty="0"/>
          </a:p>
          <a:p>
            <a:endParaRPr lang="en-US" dirty="0"/>
          </a:p>
        </p:txBody>
      </p:sp>
    </p:spTree>
    <p:extLst>
      <p:ext uri="{BB962C8B-B14F-4D97-AF65-F5344CB8AC3E}">
        <p14:creationId xmlns:p14="http://schemas.microsoft.com/office/powerpoint/2010/main" val="993054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33</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BBF151F-B870-C466-CB9D-B8A6E302C0E7}"/>
              </a:ext>
            </a:extLst>
          </p:cNvPr>
          <p:cNvSpPr txBox="1"/>
          <p:nvPr/>
        </p:nvSpPr>
        <p:spPr>
          <a:xfrm>
            <a:off x="2038351" y="2369488"/>
            <a:ext cx="8009658" cy="1754326"/>
          </a:xfrm>
          <a:prstGeom prst="rect">
            <a:avLst/>
          </a:prstGeom>
          <a:noFill/>
        </p:spPr>
        <p:txBody>
          <a:bodyPr wrap="square" rtlCol="0">
            <a:spAutoFit/>
          </a:bodyPr>
          <a:lstStyle/>
          <a:p>
            <a:r>
              <a:rPr lang="ru-RU" sz="5400" dirty="0"/>
              <a:t>Новая часть. Портфель с </a:t>
            </a:r>
            <a:r>
              <a:rPr lang="ru-RU" sz="5400" dirty="0" err="1"/>
              <a:t>перебалансировкой</a:t>
            </a:r>
            <a:endParaRPr lang="ru-RU" sz="5400" dirty="0"/>
          </a:p>
        </p:txBody>
      </p:sp>
    </p:spTree>
    <p:extLst>
      <p:ext uri="{BB962C8B-B14F-4D97-AF65-F5344CB8AC3E}">
        <p14:creationId xmlns:p14="http://schemas.microsoft.com/office/powerpoint/2010/main" val="2207330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34</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a:extLst>
              <a:ext uri="{FF2B5EF4-FFF2-40B4-BE49-F238E27FC236}">
                <a16:creationId xmlns:a16="http://schemas.microsoft.com/office/drawing/2014/main" id="{1864CE1A-9B42-B619-B2BC-C615EA6449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467546"/>
            <a:ext cx="12192000" cy="4892203"/>
          </a:xfrm>
          <a:prstGeom prst="rect">
            <a:avLst/>
          </a:prstGeom>
        </p:spPr>
      </p:pic>
    </p:spTree>
    <p:extLst>
      <p:ext uri="{BB962C8B-B14F-4D97-AF65-F5344CB8AC3E}">
        <p14:creationId xmlns:p14="http://schemas.microsoft.com/office/powerpoint/2010/main" val="1143338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35</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a:extLst>
              <a:ext uri="{FF2B5EF4-FFF2-40B4-BE49-F238E27FC236}">
                <a16:creationId xmlns:a16="http://schemas.microsoft.com/office/drawing/2014/main" id="{93CCFB81-090A-D846-4B5A-EE3F30171B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376918"/>
            <a:ext cx="12192000" cy="5049656"/>
          </a:xfrm>
          <a:prstGeom prst="rect">
            <a:avLst/>
          </a:prstGeom>
        </p:spPr>
      </p:pic>
    </p:spTree>
    <p:extLst>
      <p:ext uri="{BB962C8B-B14F-4D97-AF65-F5344CB8AC3E}">
        <p14:creationId xmlns:p14="http://schemas.microsoft.com/office/powerpoint/2010/main" val="1887637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36</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a:extLst>
              <a:ext uri="{FF2B5EF4-FFF2-40B4-BE49-F238E27FC236}">
                <a16:creationId xmlns:a16="http://schemas.microsoft.com/office/drawing/2014/main" id="{A29313C6-0808-2B9A-B720-92E4196039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4418" y="1416692"/>
            <a:ext cx="8631936" cy="4965192"/>
          </a:xfrm>
          <a:prstGeom prst="rect">
            <a:avLst/>
          </a:prstGeom>
        </p:spPr>
      </p:pic>
    </p:spTree>
    <p:extLst>
      <p:ext uri="{BB962C8B-B14F-4D97-AF65-F5344CB8AC3E}">
        <p14:creationId xmlns:p14="http://schemas.microsoft.com/office/powerpoint/2010/main" val="2279145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37</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E08C3A8-1AFF-E906-5997-4E6C8B4149A1}"/>
              </a:ext>
            </a:extLst>
          </p:cNvPr>
          <p:cNvSpPr txBox="1"/>
          <p:nvPr/>
        </p:nvSpPr>
        <p:spPr>
          <a:xfrm>
            <a:off x="1143001" y="1574055"/>
            <a:ext cx="10487025" cy="3139321"/>
          </a:xfrm>
          <a:prstGeom prst="rect">
            <a:avLst/>
          </a:prstGeom>
          <a:noFill/>
        </p:spPr>
        <p:txBody>
          <a:bodyPr wrap="square">
            <a:spAutoFit/>
          </a:bodyPr>
          <a:lstStyle/>
          <a:p>
            <a:pPr algn="l"/>
            <a:r>
              <a:rPr lang="ru-RU" b="0" i="0" dirty="0">
                <a:effectLst/>
                <a:latin typeface="Söhne"/>
              </a:rPr>
              <a:t>Провести Перекрестно-проверочный метод.</a:t>
            </a:r>
          </a:p>
          <a:p>
            <a:pPr algn="l"/>
            <a:r>
              <a:rPr lang="ru-RU" dirty="0">
                <a:latin typeface="Söhne"/>
              </a:rPr>
              <a:t>Например, тренировать портфель с 1 января 2009 по 1 января 2017 года, а затем тестироваться на периоде с 1 января 2008 года по 3</a:t>
            </a:r>
            <a:r>
              <a:rPr lang="en-US" dirty="0">
                <a:latin typeface="Söhne"/>
              </a:rPr>
              <a:t>1</a:t>
            </a:r>
            <a:r>
              <a:rPr lang="ru-RU" dirty="0">
                <a:latin typeface="Söhne"/>
              </a:rPr>
              <a:t>  декабря 2008 года. Результативность, которую мы получим за 2008 год, не является исторически точной, поскольку классификатор был натренирован на данных, которые были доступны после 2008 года. Но историческая точность не является целью теста. Целевая задач теста состояла в том, чтобы сделать ничего не ведающую о 2008 годе стратегию предметом стрессового сценария, такого как 2008 год</a:t>
            </a:r>
            <a:r>
              <a:rPr lang="en-US" dirty="0">
                <a:latin typeface="Söhne"/>
              </a:rPr>
              <a:t>.</a:t>
            </a:r>
            <a:endParaRPr lang="ru-RU" dirty="0">
              <a:latin typeface="Söhne"/>
            </a:endParaRPr>
          </a:p>
          <a:p>
            <a:pPr algn="l"/>
            <a:r>
              <a:rPr lang="ru-RU" dirty="0">
                <a:latin typeface="Söhne"/>
              </a:rPr>
              <a:t>Цель биотестирования посредством перекрестной проверки не в том, чтобы получить исторически точную результативность, а в том, чтобы статистически вывести будущую результативность из ряда вне выборочных сценариев. Для каждого периода бэктеста мы симулируем результативность классификатора, который знал все, за исключением этого периода.</a:t>
            </a:r>
          </a:p>
        </p:txBody>
      </p:sp>
      <p:sp>
        <p:nvSpPr>
          <p:cNvPr id="3" name="TextBox 2">
            <a:extLst>
              <a:ext uri="{FF2B5EF4-FFF2-40B4-BE49-F238E27FC236}">
                <a16:creationId xmlns:a16="http://schemas.microsoft.com/office/drawing/2014/main" id="{F8FAEB6A-151D-D640-732E-091A32CFD610}"/>
              </a:ext>
            </a:extLst>
          </p:cNvPr>
          <p:cNvSpPr txBox="1"/>
          <p:nvPr/>
        </p:nvSpPr>
        <p:spPr>
          <a:xfrm>
            <a:off x="1143001" y="5018809"/>
            <a:ext cx="10016835" cy="646331"/>
          </a:xfrm>
          <a:prstGeom prst="rect">
            <a:avLst/>
          </a:prstGeom>
          <a:noFill/>
        </p:spPr>
        <p:txBody>
          <a:bodyPr wrap="square" rtlCol="0">
            <a:spAutoFit/>
          </a:bodyPr>
          <a:lstStyle/>
          <a:p>
            <a:r>
              <a:rPr lang="ru-RU" dirty="0"/>
              <a:t>Реализовать другие </a:t>
            </a:r>
            <a:r>
              <a:rPr lang="ru-RU" dirty="0" err="1"/>
              <a:t>смартбета</a:t>
            </a:r>
            <a:r>
              <a:rPr lang="ru-RU" dirty="0"/>
              <a:t> стратегии, сравнить их доходности.</a:t>
            </a:r>
          </a:p>
          <a:p>
            <a:r>
              <a:rPr lang="ru-RU" dirty="0"/>
              <a:t>Добавить</a:t>
            </a:r>
          </a:p>
        </p:txBody>
      </p:sp>
    </p:spTree>
    <p:extLst>
      <p:ext uri="{BB962C8B-B14F-4D97-AF65-F5344CB8AC3E}">
        <p14:creationId xmlns:p14="http://schemas.microsoft.com/office/powerpoint/2010/main" val="3964888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en-US" sz="2400" dirty="0">
                <a:solidFill>
                  <a:schemeClr val="bg2">
                    <a:lumMod val="50000"/>
                  </a:schemeClr>
                </a:solidFill>
                <a:latin typeface="Tahoma" pitchFamily="34" charset="0"/>
                <a:ea typeface="Tahoma" pitchFamily="34" charset="0"/>
                <a:cs typeface="Tahoma" pitchFamily="34" charset="0"/>
              </a:rPr>
              <a:t>Low volatility </a:t>
            </a:r>
            <a:r>
              <a:rPr lang="ru-RU" sz="2400" dirty="0">
                <a:solidFill>
                  <a:schemeClr val="bg2">
                    <a:lumMod val="50000"/>
                  </a:schemeClr>
                </a:solidFill>
                <a:latin typeface="Tahoma" pitchFamily="34" charset="0"/>
                <a:ea typeface="Tahoma" pitchFamily="34" charset="0"/>
                <a:cs typeface="Tahoma" pitchFamily="34" charset="0"/>
              </a:rPr>
              <a:t>смарт-бета стратегия</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38</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E08C3A8-1AFF-E906-5997-4E6C8B4149A1}"/>
              </a:ext>
            </a:extLst>
          </p:cNvPr>
          <p:cNvSpPr txBox="1"/>
          <p:nvPr/>
        </p:nvSpPr>
        <p:spPr>
          <a:xfrm>
            <a:off x="1143001" y="1574055"/>
            <a:ext cx="10487025" cy="2308324"/>
          </a:xfrm>
          <a:prstGeom prst="rect">
            <a:avLst/>
          </a:prstGeom>
          <a:noFill/>
        </p:spPr>
        <p:txBody>
          <a:bodyPr wrap="square">
            <a:spAutoFit/>
          </a:bodyPr>
          <a:lstStyle/>
          <a:p>
            <a:pPr algn="l"/>
            <a:r>
              <a:rPr lang="ru-RU" b="0" i="0" dirty="0">
                <a:effectLst/>
                <a:latin typeface="Söhne"/>
              </a:rPr>
              <a:t>Идея как улучшать смарт-бета в будущем:</a:t>
            </a:r>
          </a:p>
          <a:p>
            <a:pPr algn="l"/>
            <a:endParaRPr lang="ru-RU" dirty="0">
              <a:latin typeface="Söhne"/>
            </a:endParaRPr>
          </a:p>
          <a:p>
            <a:pPr marL="342900" indent="-342900" algn="l">
              <a:buAutoNum type="arabicPeriod"/>
            </a:pPr>
            <a:r>
              <a:rPr lang="ru-RU" b="0" i="0" dirty="0">
                <a:effectLst/>
                <a:latin typeface="Söhne"/>
              </a:rPr>
              <a:t>Придумать стоп-</a:t>
            </a:r>
            <a:r>
              <a:rPr lang="ru-RU" b="0" i="0" dirty="0" err="1">
                <a:effectLst/>
                <a:latin typeface="Söhne"/>
              </a:rPr>
              <a:t>лоссы</a:t>
            </a:r>
            <a:r>
              <a:rPr lang="ru-RU" b="0" i="0" dirty="0">
                <a:effectLst/>
                <a:latin typeface="Söhne"/>
              </a:rPr>
              <a:t>. Допустим, если волатильность портфеля достигнет определенного значения. </a:t>
            </a:r>
            <a:r>
              <a:rPr lang="ru-RU" dirty="0">
                <a:latin typeface="Söhne"/>
              </a:rPr>
              <a:t>Либо если доходность станет слишком отрицательной и т.д.</a:t>
            </a:r>
          </a:p>
          <a:p>
            <a:pPr marL="342900" indent="-342900" algn="l">
              <a:buAutoNum type="arabicPeriod"/>
            </a:pPr>
            <a:r>
              <a:rPr lang="ru-RU" b="0" i="0" dirty="0">
                <a:effectLst/>
                <a:latin typeface="Söhne"/>
              </a:rPr>
              <a:t>Разбавлять небольшим количеством облига</a:t>
            </a:r>
            <a:r>
              <a:rPr lang="ru-RU" dirty="0">
                <a:latin typeface="Söhne"/>
              </a:rPr>
              <a:t>ций или золота и т.д.</a:t>
            </a:r>
          </a:p>
          <a:p>
            <a:pPr marL="342900" indent="-342900" algn="l">
              <a:buAutoNum type="arabicPeriod"/>
            </a:pPr>
            <a:r>
              <a:rPr lang="ru-RU" b="0" i="0" dirty="0">
                <a:effectLst/>
                <a:latin typeface="Söhne"/>
              </a:rPr>
              <a:t>Может быть добавлять крипту или американских акций</a:t>
            </a:r>
            <a:endParaRPr lang="en-US" b="0" i="0" dirty="0">
              <a:effectLst/>
              <a:latin typeface="Söhne"/>
            </a:endParaRPr>
          </a:p>
          <a:p>
            <a:pPr marL="342900" indent="-342900" algn="l">
              <a:buAutoNum type="arabicPeriod"/>
            </a:pPr>
            <a:r>
              <a:rPr lang="ru-RU" b="0" i="0" dirty="0">
                <a:effectLst/>
                <a:latin typeface="Söhne"/>
              </a:rPr>
              <a:t>Можно </a:t>
            </a:r>
            <a:r>
              <a:rPr lang="ru-RU" dirty="0">
                <a:latin typeface="Söhne"/>
              </a:rPr>
              <a:t>использовать комбинированную стратегию, если это имеет логический смысл. Допустим, на 30% </a:t>
            </a:r>
            <a:r>
              <a:rPr lang="en-US" dirty="0">
                <a:latin typeface="Söhne"/>
              </a:rPr>
              <a:t>HRP, a</a:t>
            </a:r>
            <a:r>
              <a:rPr lang="ru-RU" dirty="0">
                <a:latin typeface="Söhne"/>
              </a:rPr>
              <a:t> на 70% - </a:t>
            </a:r>
            <a:r>
              <a:rPr lang="ru-RU" dirty="0" err="1">
                <a:latin typeface="Söhne"/>
              </a:rPr>
              <a:t>смартбета</a:t>
            </a:r>
            <a:endParaRPr lang="ru-RU" b="0" i="0" dirty="0">
              <a:effectLst/>
              <a:latin typeface="Söhne"/>
            </a:endParaRPr>
          </a:p>
        </p:txBody>
      </p:sp>
    </p:spTree>
    <p:extLst>
      <p:ext uri="{BB962C8B-B14F-4D97-AF65-F5344CB8AC3E}">
        <p14:creationId xmlns:p14="http://schemas.microsoft.com/office/powerpoint/2010/main" val="215620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dirty="0"/>
          </a:p>
        </p:txBody>
      </p:sp>
      <p:sp>
        <p:nvSpPr>
          <p:cNvPr id="2071" name="Text Box 23"/>
          <p:cNvSpPr txBox="1">
            <a:spLocks noChangeArrowheads="1"/>
          </p:cNvSpPr>
          <p:nvPr/>
        </p:nvSpPr>
        <p:spPr bwMode="auto">
          <a:xfrm>
            <a:off x="1972874"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ru-RU" sz="2400" dirty="0">
                <a:solidFill>
                  <a:schemeClr val="bg2">
                    <a:lumMod val="50000"/>
                  </a:schemeClr>
                </a:solidFill>
                <a:latin typeface="Tahoma" pitchFamily="34" charset="0"/>
                <a:ea typeface="Tahoma" pitchFamily="34" charset="0"/>
                <a:cs typeface="Tahoma" pitchFamily="34" charset="0"/>
              </a:rPr>
              <a:t>Особенности смарт-бета стратегии</a:t>
            </a:r>
          </a:p>
        </p:txBody>
      </p:sp>
      <p:sp>
        <p:nvSpPr>
          <p:cNvPr id="10" name="Text Box 23"/>
          <p:cNvSpPr txBox="1">
            <a:spLocks noChangeArrowheads="1"/>
          </p:cNvSpPr>
          <p:nvPr/>
        </p:nvSpPr>
        <p:spPr bwMode="auto">
          <a:xfrm>
            <a:off x="866776" y="1471910"/>
            <a:ext cx="10086974" cy="5386090"/>
          </a:xfrm>
          <a:prstGeom prst="rect">
            <a:avLst/>
          </a:prstGeom>
          <a:noFill/>
          <a:ln w="9525">
            <a:noFill/>
            <a:miter lim="800000"/>
            <a:headEnd/>
            <a:tailEnd/>
          </a:ln>
          <a:effectLst/>
        </p:spPr>
        <p:txBody>
          <a:bodyPr wrap="square">
            <a:spAutoFit/>
          </a:bodyPr>
          <a:lstStyle/>
          <a:p>
            <a:pPr marL="342900" indent="-342900">
              <a:buClr>
                <a:srgbClr val="C00000"/>
              </a:buClr>
              <a:buFont typeface="Wingdings" panose="05000000000000000000" pitchFamily="2" charset="2"/>
              <a:buChar char="§"/>
            </a:pPr>
            <a:r>
              <a:rPr lang="ru-RU" sz="2200" b="1" dirty="0">
                <a:solidFill>
                  <a:schemeClr val="tx1">
                    <a:lumMod val="75000"/>
                    <a:lumOff val="25000"/>
                  </a:schemeClr>
                </a:solidFill>
                <a:latin typeface="Tahoma" pitchFamily="34" charset="0"/>
                <a:ea typeface="Tahoma" pitchFamily="34" charset="0"/>
                <a:cs typeface="Tahoma" pitchFamily="34" charset="0"/>
              </a:rPr>
              <a:t>Стратегия должна разорвать связь между ценой акции и ее весом в портфеле</a:t>
            </a:r>
            <a:endParaRPr lang="en-US" sz="2200" b="1" dirty="0">
              <a:solidFill>
                <a:schemeClr val="tx1">
                  <a:lumMod val="75000"/>
                  <a:lumOff val="25000"/>
                </a:schemeClr>
              </a:solidFill>
              <a:latin typeface="Tahoma" pitchFamily="34" charset="0"/>
              <a:ea typeface="Tahoma" pitchFamily="34" charset="0"/>
              <a:cs typeface="Tahoma" pitchFamily="34" charset="0"/>
            </a:endParaRPr>
          </a:p>
          <a:p>
            <a:pPr lvl="1"/>
            <a:r>
              <a:rPr lang="en-US" sz="2200" dirty="0">
                <a:solidFill>
                  <a:schemeClr val="tx1">
                    <a:lumMod val="75000"/>
                    <a:lumOff val="25000"/>
                  </a:schemeClr>
                </a:solidFill>
                <a:latin typeface="Tahoma" pitchFamily="34" charset="0"/>
                <a:ea typeface="Tahoma" pitchFamily="34" charset="0"/>
                <a:cs typeface="Tahoma" pitchFamily="34" charset="0"/>
              </a:rPr>
              <a:t>	</a:t>
            </a:r>
            <a:r>
              <a:rPr lang="ru-RU" sz="2200" dirty="0">
                <a:solidFill>
                  <a:schemeClr val="tx1">
                    <a:lumMod val="75000"/>
                    <a:lumOff val="25000"/>
                  </a:schemeClr>
                </a:solidFill>
                <a:latin typeface="Tahoma" pitchFamily="34" charset="0"/>
                <a:ea typeface="Tahoma" pitchFamily="34" charset="0"/>
                <a:cs typeface="Tahoma" pitchFamily="34" charset="0"/>
              </a:rPr>
              <a:t>Не должно бы какой-либо связи между тем, сколько стоит акция 	и тем, какой вес в портфеле она занимает</a:t>
            </a:r>
          </a:p>
          <a:p>
            <a:pPr marL="342900" indent="-342900">
              <a:buClr>
                <a:srgbClr val="C00000"/>
              </a:buClr>
              <a:buFont typeface="Wingdings" panose="05000000000000000000" pitchFamily="2" charset="2"/>
              <a:buChar char="§"/>
            </a:pPr>
            <a:endParaRPr lang="ru-RU" sz="2400"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Font typeface="Wingdings" panose="05000000000000000000" pitchFamily="2" charset="2"/>
              <a:buChar char="§"/>
            </a:pPr>
            <a:r>
              <a:rPr lang="ru-RU" sz="2200" b="1" dirty="0">
                <a:solidFill>
                  <a:schemeClr val="tx1">
                    <a:lumMod val="75000"/>
                    <a:lumOff val="25000"/>
                  </a:schemeClr>
                </a:solidFill>
                <a:latin typeface="Tahoma" pitchFamily="34" charset="0"/>
                <a:ea typeface="Tahoma" pitchFamily="34" charset="0"/>
                <a:cs typeface="Tahoma" pitchFamily="34" charset="0"/>
              </a:rPr>
              <a:t>Улучшенная индексная стратегия</a:t>
            </a:r>
          </a:p>
          <a:p>
            <a:pPr lvl="1"/>
            <a:r>
              <a:rPr lang="ru-RU" sz="2200" dirty="0">
                <a:solidFill>
                  <a:schemeClr val="tx1">
                    <a:lumMod val="75000"/>
                    <a:lumOff val="25000"/>
                  </a:schemeClr>
                </a:solidFill>
                <a:latin typeface="Tahoma" pitchFamily="34" charset="0"/>
                <a:ea typeface="Tahoma" pitchFamily="34" charset="0"/>
                <a:cs typeface="Tahoma" pitchFamily="34" charset="0"/>
              </a:rPr>
              <a:t>	Включает в себя большинство преимуществ обычной 	индексации, таких как	низкая оборачиваемость, широкое представительство на рынке, ликвидность, емкость, прозрачность, простота тестирования, низкие комиссии. </a:t>
            </a:r>
          </a:p>
          <a:p>
            <a:pPr marL="342900" indent="-342900">
              <a:buClr>
                <a:srgbClr val="C00000"/>
              </a:buClr>
              <a:buFont typeface="Wingdings" panose="05000000000000000000" pitchFamily="2" charset="2"/>
              <a:buChar char="§"/>
            </a:pPr>
            <a:endParaRPr lang="ru-RU" sz="2400"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Font typeface="Wingdings" panose="05000000000000000000" pitchFamily="2" charset="2"/>
              <a:buChar char="§"/>
            </a:pPr>
            <a:r>
              <a:rPr lang="ru-RU" sz="2200" b="1" dirty="0">
                <a:solidFill>
                  <a:schemeClr val="tx1">
                    <a:lumMod val="75000"/>
                    <a:lumOff val="25000"/>
                  </a:schemeClr>
                </a:solidFill>
                <a:latin typeface="Tahoma" pitchFamily="34" charset="0"/>
                <a:ea typeface="Tahoma" pitchFamily="34" charset="0"/>
                <a:cs typeface="Tahoma" pitchFamily="34" charset="0"/>
              </a:rPr>
              <a:t>Включаются лишь факторы с высокой эффективностью в прошлом</a:t>
            </a:r>
          </a:p>
          <a:p>
            <a:r>
              <a:rPr lang="ru-RU" sz="2200" dirty="0">
                <a:solidFill>
                  <a:schemeClr val="tx1">
                    <a:lumMod val="75000"/>
                    <a:lumOff val="25000"/>
                  </a:schemeClr>
                </a:solidFill>
                <a:latin typeface="Tahoma" pitchFamily="34" charset="0"/>
                <a:ea typeface="Tahoma" pitchFamily="34" charset="0"/>
                <a:cs typeface="Tahoma" pitchFamily="34" charset="0"/>
              </a:rPr>
              <a:t>	В смарт-бета стратегию могут быть включены только факторы, 	которые имели высокую доходность в прошлом</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dirty="0"/>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4</a:t>
            </a:fld>
            <a:endParaRPr lang="ru-RU" dirty="0"/>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85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dirty="0"/>
          </a:p>
        </p:txBody>
      </p:sp>
      <p:sp>
        <p:nvSpPr>
          <p:cNvPr id="2071" name="Text Box 23"/>
          <p:cNvSpPr txBox="1">
            <a:spLocks noChangeArrowheads="1"/>
          </p:cNvSpPr>
          <p:nvPr/>
        </p:nvSpPr>
        <p:spPr bwMode="auto">
          <a:xfrm>
            <a:off x="1972874"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ru-RU" sz="2400" dirty="0">
                <a:solidFill>
                  <a:schemeClr val="bg2">
                    <a:lumMod val="50000"/>
                  </a:schemeClr>
                </a:solidFill>
                <a:latin typeface="Tahoma" pitchFamily="34" charset="0"/>
                <a:ea typeface="Tahoma" pitchFamily="34" charset="0"/>
                <a:cs typeface="Tahoma" pitchFamily="34" charset="0"/>
              </a:rPr>
              <a:t>Преимущества смарт-бета стратегии                            </a:t>
            </a:r>
          </a:p>
        </p:txBody>
      </p:sp>
      <p:sp>
        <p:nvSpPr>
          <p:cNvPr id="10" name="Text Box 23"/>
          <p:cNvSpPr txBox="1">
            <a:spLocks noChangeArrowheads="1"/>
          </p:cNvSpPr>
          <p:nvPr/>
        </p:nvSpPr>
        <p:spPr bwMode="auto">
          <a:xfrm>
            <a:off x="942976" y="1633688"/>
            <a:ext cx="10086974" cy="4154984"/>
          </a:xfrm>
          <a:prstGeom prst="rect">
            <a:avLst/>
          </a:prstGeom>
          <a:noFill/>
          <a:ln w="9525">
            <a:noFill/>
            <a:miter lim="800000"/>
            <a:headEnd/>
            <a:tailEnd/>
          </a:ln>
          <a:effectLst/>
        </p:spPr>
        <p:txBody>
          <a:bodyPr wrap="square">
            <a:spAutoFit/>
          </a:bodyPr>
          <a:lstStyle/>
          <a:p>
            <a:pPr marL="342900" indent="-342900" algn="l">
              <a:buClr>
                <a:srgbClr val="C00000"/>
              </a:buClr>
              <a:buFont typeface="Wingdings" panose="05000000000000000000" pitchFamily="2" charset="2"/>
              <a:buChar char="§"/>
            </a:pPr>
            <a:r>
              <a:rPr lang="ru-RU" sz="2400" b="1" dirty="0">
                <a:solidFill>
                  <a:schemeClr val="tx1">
                    <a:lumMod val="75000"/>
                    <a:lumOff val="25000"/>
                  </a:schemeClr>
                </a:solidFill>
                <a:latin typeface="Tahoma" pitchFamily="34" charset="0"/>
                <a:ea typeface="Tahoma" pitchFamily="34" charset="0"/>
                <a:cs typeface="Tahoma" pitchFamily="34" charset="0"/>
              </a:rPr>
              <a:t>Увеличенная доходность портфеля</a:t>
            </a:r>
          </a:p>
          <a:p>
            <a:pPr lvl="1">
              <a:buClr>
                <a:srgbClr val="C00000"/>
              </a:buClr>
            </a:pPr>
            <a:r>
              <a:rPr lang="ru-RU" sz="2400" dirty="0">
                <a:solidFill>
                  <a:schemeClr val="tx1">
                    <a:lumMod val="75000"/>
                    <a:lumOff val="25000"/>
                  </a:schemeClr>
                </a:solidFill>
                <a:latin typeface="Tahoma" pitchFamily="34" charset="0"/>
                <a:ea typeface="Tahoma" pitchFamily="34" charset="0"/>
                <a:cs typeface="Tahoma" pitchFamily="34" charset="0"/>
              </a:rPr>
              <a:t>	Доходность портфеля выше по сравнению с обычными 	индексами и рынком</a:t>
            </a:r>
          </a:p>
          <a:p>
            <a:pPr marL="342900" indent="-342900">
              <a:buClr>
                <a:srgbClr val="C00000"/>
              </a:buClr>
              <a:buFont typeface="Wingdings" panose="05000000000000000000" pitchFamily="2" charset="2"/>
              <a:buChar char="§"/>
            </a:pPr>
            <a:endParaRPr lang="ru-RU" sz="2400" dirty="0">
              <a:solidFill>
                <a:schemeClr val="tx1">
                  <a:lumMod val="75000"/>
                  <a:lumOff val="25000"/>
                </a:schemeClr>
              </a:solidFill>
              <a:latin typeface="Tahoma" pitchFamily="34" charset="0"/>
              <a:ea typeface="Tahoma" pitchFamily="34" charset="0"/>
              <a:cs typeface="Tahoma" pitchFamily="34" charset="0"/>
            </a:endParaRPr>
          </a:p>
          <a:p>
            <a:pPr marL="457200" indent="-457200" algn="l">
              <a:buClr>
                <a:srgbClr val="C00000"/>
              </a:buClr>
              <a:buFont typeface="Wingdings" panose="05000000000000000000" pitchFamily="2" charset="2"/>
              <a:buChar char="§"/>
            </a:pPr>
            <a:r>
              <a:rPr lang="ru-RU" sz="2400" b="1" dirty="0">
                <a:solidFill>
                  <a:schemeClr val="tx1">
                    <a:lumMod val="75000"/>
                    <a:lumOff val="25000"/>
                  </a:schemeClr>
                </a:solidFill>
                <a:latin typeface="Tahoma" pitchFamily="34" charset="0"/>
                <a:ea typeface="Tahoma" pitchFamily="34" charset="0"/>
                <a:cs typeface="Tahoma" pitchFamily="34" charset="0"/>
              </a:rPr>
              <a:t>Диверсификация</a:t>
            </a:r>
          </a:p>
          <a:p>
            <a:pPr lvl="1"/>
            <a:r>
              <a:rPr lang="ru-RU" sz="2400" dirty="0">
                <a:solidFill>
                  <a:schemeClr val="tx1">
                    <a:lumMod val="75000"/>
                    <a:lumOff val="25000"/>
                  </a:schemeClr>
                </a:solidFill>
                <a:latin typeface="Tahoma" pitchFamily="34" charset="0"/>
                <a:ea typeface="Tahoma" pitchFamily="34" charset="0"/>
                <a:cs typeface="Tahoma" pitchFamily="34" charset="0"/>
              </a:rPr>
              <a:t>	Смарт-бета стратегии обладают диверсификацией не хуже 	обычных индексов</a:t>
            </a:r>
          </a:p>
          <a:p>
            <a:pPr marL="342900" indent="-342900">
              <a:buClr>
                <a:srgbClr val="C00000"/>
              </a:buClr>
              <a:buFont typeface="Wingdings" panose="05000000000000000000" pitchFamily="2" charset="2"/>
              <a:buChar char="§"/>
            </a:pPr>
            <a:endParaRPr lang="ru-RU" sz="2400" dirty="0">
              <a:solidFill>
                <a:schemeClr val="tx1">
                  <a:lumMod val="75000"/>
                  <a:lumOff val="25000"/>
                </a:schemeClr>
              </a:solidFill>
              <a:latin typeface="Tahoma" pitchFamily="34" charset="0"/>
              <a:ea typeface="Tahoma" pitchFamily="34" charset="0"/>
              <a:cs typeface="Tahoma" pitchFamily="34" charset="0"/>
            </a:endParaRPr>
          </a:p>
          <a:p>
            <a:pPr marL="457200" indent="-457200">
              <a:buClr>
                <a:srgbClr val="C00000"/>
              </a:buClr>
              <a:buFont typeface="Wingdings" panose="05000000000000000000" pitchFamily="2" charset="2"/>
              <a:buChar char="§"/>
            </a:pPr>
            <a:r>
              <a:rPr lang="ru-RU" sz="2400" b="1" dirty="0">
                <a:solidFill>
                  <a:schemeClr val="tx1">
                    <a:lumMod val="75000"/>
                    <a:lumOff val="25000"/>
                  </a:schemeClr>
                </a:solidFill>
                <a:latin typeface="Tahoma" pitchFamily="34" charset="0"/>
                <a:ea typeface="Tahoma" pitchFamily="34" charset="0"/>
                <a:cs typeface="Tahoma" pitchFamily="34" charset="0"/>
              </a:rPr>
              <a:t>Гибкость</a:t>
            </a:r>
          </a:p>
          <a:p>
            <a:pPr lvl="1">
              <a:buClr>
                <a:srgbClr val="C00000"/>
              </a:buClr>
            </a:pPr>
            <a:r>
              <a:rPr lang="ru-RU" sz="2400" dirty="0">
                <a:solidFill>
                  <a:schemeClr val="tx1">
                    <a:lumMod val="75000"/>
                    <a:lumOff val="25000"/>
                  </a:schemeClr>
                </a:solidFill>
                <a:latin typeface="Tahoma" pitchFamily="34" charset="0"/>
                <a:ea typeface="Tahoma" pitchFamily="34" charset="0"/>
                <a:cs typeface="Tahoma" pitchFamily="34" charset="0"/>
              </a:rPr>
              <a:t>	Больший контроль над портфелем и возможность выбора 	акций</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dirty="0"/>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5</a:t>
            </a:fld>
            <a:endParaRPr lang="ru-RU" dirty="0"/>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207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dirty="0"/>
          </a:p>
        </p:txBody>
      </p:sp>
      <p:sp>
        <p:nvSpPr>
          <p:cNvPr id="2071" name="Text Box 23"/>
          <p:cNvSpPr txBox="1">
            <a:spLocks noChangeArrowheads="1"/>
          </p:cNvSpPr>
          <p:nvPr/>
        </p:nvSpPr>
        <p:spPr bwMode="auto">
          <a:xfrm>
            <a:off x="1972874"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ru-RU" sz="2400" dirty="0">
                <a:solidFill>
                  <a:schemeClr val="bg2">
                    <a:lumMod val="50000"/>
                  </a:schemeClr>
                </a:solidFill>
                <a:latin typeface="Tahoma" pitchFamily="34" charset="0"/>
                <a:ea typeface="Tahoma" pitchFamily="34" charset="0"/>
                <a:cs typeface="Tahoma" pitchFamily="34" charset="0"/>
              </a:rPr>
              <a:t>Недостатки смарт-бета стратегии                            </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dirty="0"/>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6</a:t>
            </a:fld>
            <a:endParaRPr lang="ru-RU" dirty="0"/>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870BBC2-FF6C-E1BE-4C66-88C1624D3195}"/>
              </a:ext>
            </a:extLst>
          </p:cNvPr>
          <p:cNvSpPr txBox="1"/>
          <p:nvPr/>
        </p:nvSpPr>
        <p:spPr>
          <a:xfrm>
            <a:off x="1143001" y="1536174"/>
            <a:ext cx="10467974" cy="2677656"/>
          </a:xfrm>
          <a:prstGeom prst="rect">
            <a:avLst/>
          </a:prstGeom>
          <a:noFill/>
        </p:spPr>
        <p:txBody>
          <a:bodyPr wrap="square">
            <a:spAutoFit/>
          </a:bodyPr>
          <a:lstStyle/>
          <a:p>
            <a:pPr marL="457200" indent="-457200">
              <a:buClr>
                <a:srgbClr val="C00000"/>
              </a:buClr>
              <a:buFont typeface="Wingdings" panose="05000000000000000000" pitchFamily="2" charset="2"/>
              <a:buChar char="§"/>
            </a:pPr>
            <a:r>
              <a:rPr lang="ru-RU" sz="2400" b="1" dirty="0">
                <a:solidFill>
                  <a:schemeClr val="tx1">
                    <a:lumMod val="75000"/>
                    <a:lumOff val="25000"/>
                  </a:schemeClr>
                </a:solidFill>
                <a:latin typeface="Tahoma" pitchFamily="34" charset="0"/>
                <a:ea typeface="Tahoma" pitchFamily="34" charset="0"/>
                <a:cs typeface="Tahoma" pitchFamily="34" charset="0"/>
              </a:rPr>
              <a:t>Комиссия</a:t>
            </a:r>
          </a:p>
          <a:p>
            <a:pPr lvl="1">
              <a:buClr>
                <a:srgbClr val="C00000"/>
              </a:buClr>
            </a:pPr>
            <a:r>
              <a:rPr lang="ru-RU" sz="2400" dirty="0">
                <a:solidFill>
                  <a:schemeClr val="tx1">
                    <a:lumMod val="75000"/>
                    <a:lumOff val="25000"/>
                  </a:schemeClr>
                </a:solidFill>
                <a:latin typeface="Tahoma" pitchFamily="34" charset="0"/>
                <a:ea typeface="Tahoma" pitchFamily="34" charset="0"/>
                <a:cs typeface="Tahoma" pitchFamily="34" charset="0"/>
              </a:rPr>
              <a:t>	 Комиссия больше нежели у стандартных индексных стратегий</a:t>
            </a:r>
          </a:p>
          <a:p>
            <a:pPr marL="457200" indent="-457200">
              <a:buClr>
                <a:srgbClr val="C00000"/>
              </a:buClr>
              <a:buFont typeface="Wingdings" panose="05000000000000000000" pitchFamily="2" charset="2"/>
              <a:buChar char="§"/>
            </a:pPr>
            <a:endParaRPr lang="ru-RU" sz="2400" dirty="0">
              <a:solidFill>
                <a:schemeClr val="tx1">
                  <a:lumMod val="75000"/>
                  <a:lumOff val="25000"/>
                </a:schemeClr>
              </a:solidFill>
              <a:latin typeface="Tahoma" pitchFamily="34" charset="0"/>
              <a:ea typeface="Tahoma" pitchFamily="34" charset="0"/>
              <a:cs typeface="Tahoma" pitchFamily="34" charset="0"/>
            </a:endParaRPr>
          </a:p>
          <a:p>
            <a:pPr marL="457200" indent="-457200">
              <a:buClr>
                <a:srgbClr val="C00000"/>
              </a:buClr>
              <a:buFont typeface="Wingdings" panose="05000000000000000000" pitchFamily="2" charset="2"/>
              <a:buChar char="§"/>
            </a:pPr>
            <a:r>
              <a:rPr lang="ru-RU" sz="2400" b="1" dirty="0">
                <a:solidFill>
                  <a:schemeClr val="tx1">
                    <a:lumMod val="75000"/>
                    <a:lumOff val="25000"/>
                  </a:schemeClr>
                </a:solidFill>
                <a:latin typeface="Tahoma" pitchFamily="34" charset="0"/>
                <a:ea typeface="Tahoma" pitchFamily="34" charset="0"/>
                <a:cs typeface="Tahoma" pitchFamily="34" charset="0"/>
              </a:rPr>
              <a:t>Риски</a:t>
            </a:r>
          </a:p>
          <a:p>
            <a:pPr lvl="1">
              <a:buClr>
                <a:srgbClr val="C00000"/>
              </a:buClr>
            </a:pPr>
            <a:r>
              <a:rPr lang="ru-RU" sz="2400" dirty="0">
                <a:solidFill>
                  <a:schemeClr val="tx1">
                    <a:lumMod val="75000"/>
                    <a:lumOff val="25000"/>
                  </a:schemeClr>
                </a:solidFill>
                <a:latin typeface="Tahoma" pitchFamily="34" charset="0"/>
                <a:ea typeface="Tahoma" pitchFamily="34" charset="0"/>
                <a:cs typeface="Tahoma" pitchFamily="34" charset="0"/>
              </a:rPr>
              <a:t>	Увеличенные риски в погоне за увеличенными доходностями</a:t>
            </a:r>
          </a:p>
          <a:p>
            <a:pPr marL="342900" indent="-342900">
              <a:buClr>
                <a:srgbClr val="C00000"/>
              </a:buClr>
              <a:buFont typeface="Wingdings" panose="05000000000000000000" pitchFamily="2" charset="2"/>
              <a:buChar char="§"/>
            </a:pPr>
            <a:endParaRPr lang="ru-RU" sz="2400"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Font typeface="Wingdings" panose="05000000000000000000" pitchFamily="2" charset="2"/>
              <a:buChar char="§"/>
            </a:pPr>
            <a:r>
              <a:rPr lang="ru-RU" sz="2400" dirty="0">
                <a:solidFill>
                  <a:schemeClr val="tx1">
                    <a:lumMod val="75000"/>
                    <a:lumOff val="25000"/>
                  </a:schemeClr>
                </a:solidFill>
                <a:latin typeface="Tahoma" pitchFamily="34" charset="0"/>
                <a:ea typeface="Tahoma" pitchFamily="34" charset="0"/>
                <a:cs typeface="Tahoma" pitchFamily="34" charset="0"/>
              </a:rPr>
              <a:t> </a:t>
            </a:r>
            <a:r>
              <a:rPr lang="ru-RU" sz="2400" b="1" dirty="0">
                <a:solidFill>
                  <a:schemeClr val="tx1">
                    <a:lumMod val="75000"/>
                    <a:lumOff val="25000"/>
                  </a:schemeClr>
                </a:solidFill>
                <a:latin typeface="Tahoma" pitchFamily="34" charset="0"/>
                <a:ea typeface="Tahoma" pitchFamily="34" charset="0"/>
                <a:cs typeface="Tahoma" pitchFamily="34" charset="0"/>
              </a:rPr>
              <a:t>Возможны длительные периоды низкой эффективности</a:t>
            </a:r>
          </a:p>
        </p:txBody>
      </p:sp>
    </p:spTree>
    <p:extLst>
      <p:ext uri="{BB962C8B-B14F-4D97-AF65-F5344CB8AC3E}">
        <p14:creationId xmlns:p14="http://schemas.microsoft.com/office/powerpoint/2010/main" val="189630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dirty="0"/>
          </a:p>
        </p:txBody>
      </p:sp>
      <p:sp>
        <p:nvSpPr>
          <p:cNvPr id="2071" name="Text Box 23"/>
          <p:cNvSpPr txBox="1">
            <a:spLocks noChangeArrowheads="1"/>
          </p:cNvSpPr>
          <p:nvPr/>
        </p:nvSpPr>
        <p:spPr bwMode="auto">
          <a:xfrm>
            <a:off x="1972874"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ru-RU" sz="2400" dirty="0">
                <a:solidFill>
                  <a:schemeClr val="bg2">
                    <a:lumMod val="50000"/>
                  </a:schemeClr>
                </a:solidFill>
                <a:latin typeface="Tahoma" pitchFamily="34" charset="0"/>
                <a:ea typeface="Tahoma" pitchFamily="34" charset="0"/>
                <a:cs typeface="Tahoma" pitchFamily="34" charset="0"/>
              </a:rPr>
              <a:t>Недостатки смарт-бета стратегии                            </a:t>
            </a:r>
          </a:p>
        </p:txBody>
      </p:sp>
      <p:sp>
        <p:nvSpPr>
          <p:cNvPr id="10" name="Text Box 23"/>
          <p:cNvSpPr txBox="1">
            <a:spLocks noChangeArrowheads="1"/>
          </p:cNvSpPr>
          <p:nvPr/>
        </p:nvSpPr>
        <p:spPr bwMode="auto">
          <a:xfrm>
            <a:off x="933451" y="1416692"/>
            <a:ext cx="10086974" cy="5539978"/>
          </a:xfrm>
          <a:prstGeom prst="rect">
            <a:avLst/>
          </a:prstGeom>
          <a:noFill/>
          <a:ln w="9525">
            <a:noFill/>
            <a:miter lim="800000"/>
            <a:headEnd/>
            <a:tailEnd/>
          </a:ln>
          <a:effectLst/>
        </p:spPr>
        <p:txBody>
          <a:bodyPr wrap="square">
            <a:spAutoFit/>
          </a:bodyPr>
          <a:lstStyle/>
          <a:p>
            <a:pPr marL="342900" indent="-342900">
              <a:buClr>
                <a:srgbClr val="C00000"/>
              </a:buClr>
              <a:buFont typeface="Wingdings" panose="05000000000000000000" pitchFamily="2" charset="2"/>
              <a:buChar char="§"/>
            </a:pPr>
            <a:r>
              <a:rPr lang="ru-RU" b="1" dirty="0">
                <a:solidFill>
                  <a:schemeClr val="tx1">
                    <a:lumMod val="75000"/>
                    <a:lumOff val="25000"/>
                  </a:schemeClr>
                </a:solidFill>
                <a:latin typeface="Tahoma" pitchFamily="34" charset="0"/>
                <a:ea typeface="Tahoma" pitchFamily="34" charset="0"/>
                <a:cs typeface="Tahoma" pitchFamily="34" charset="0"/>
              </a:rPr>
              <a:t>Ложное лидерство</a:t>
            </a:r>
          </a:p>
          <a:p>
            <a:pPr>
              <a:buClr>
                <a:srgbClr val="C00000"/>
              </a:buClr>
            </a:pPr>
            <a:r>
              <a:rPr lang="ru-RU" dirty="0">
                <a:solidFill>
                  <a:schemeClr val="tx1">
                    <a:lumMod val="75000"/>
                    <a:lumOff val="25000"/>
                  </a:schemeClr>
                </a:solidFill>
                <a:latin typeface="Tahoma" pitchFamily="34" charset="0"/>
                <a:ea typeface="Tahoma" pitchFamily="34" charset="0"/>
                <a:cs typeface="Tahoma" pitchFamily="34" charset="0"/>
              </a:rPr>
              <a:t>Факторы, которые могут лежать в основе повышенной результативности ETF по сравнению с  традиционными индексами, например, индексом S&amp;P 500, в период падения рынка могут также стать причиной собственных уникальных рисков. И эти факторы могут привести к тому, что при падении можно много потерять, а при росте заработать не настолько много.</a:t>
            </a:r>
          </a:p>
          <a:p>
            <a:pPr algn="l"/>
            <a:endParaRPr lang="ru-RU" sz="2400"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Font typeface="Wingdings" panose="05000000000000000000" pitchFamily="2" charset="2"/>
              <a:buChar char="§"/>
            </a:pPr>
            <a:r>
              <a:rPr lang="ru-RU" b="1" dirty="0">
                <a:solidFill>
                  <a:schemeClr val="tx1">
                    <a:lumMod val="75000"/>
                    <a:lumOff val="25000"/>
                  </a:schemeClr>
                </a:solidFill>
                <a:latin typeface="Tahoma" pitchFamily="34" charset="0"/>
                <a:ea typeface="Tahoma" pitchFamily="34" charset="0"/>
                <a:cs typeface="Tahoma" pitchFamily="34" charset="0"/>
              </a:rPr>
              <a:t>Массовый эффект, или слишком большое количество денег, вкладываемых в стратегию.</a:t>
            </a:r>
          </a:p>
          <a:p>
            <a:pPr>
              <a:buClr>
                <a:srgbClr val="C00000"/>
              </a:buClr>
            </a:pPr>
            <a:r>
              <a:rPr lang="ru-RU" dirty="0">
                <a:solidFill>
                  <a:schemeClr val="tx1">
                    <a:lumMod val="75000"/>
                    <a:lumOff val="25000"/>
                  </a:schemeClr>
                </a:solidFill>
                <a:latin typeface="Tahoma" pitchFamily="34" charset="0"/>
                <a:ea typeface="Tahoma" pitchFamily="34" charset="0"/>
                <a:cs typeface="Tahoma" pitchFamily="34" charset="0"/>
              </a:rPr>
              <a:t>Ранее низкая волатильность была одной из самых привлекательных характеристик </a:t>
            </a:r>
            <a:r>
              <a:rPr lang="ru-RU" dirty="0" err="1">
                <a:solidFill>
                  <a:schemeClr val="tx1">
                    <a:lumMod val="75000"/>
                    <a:lumOff val="25000"/>
                  </a:schemeClr>
                </a:solidFill>
                <a:latin typeface="Tahoma" pitchFamily="34" charset="0"/>
                <a:ea typeface="Tahoma" pitchFamily="34" charset="0"/>
                <a:cs typeface="Tahoma" pitchFamily="34" charset="0"/>
              </a:rPr>
              <a:t>smart</a:t>
            </a:r>
            <a:r>
              <a:rPr lang="ru-RU" dirty="0">
                <a:solidFill>
                  <a:schemeClr val="tx1">
                    <a:lumMod val="75000"/>
                    <a:lumOff val="25000"/>
                  </a:schemeClr>
                </a:solidFill>
                <a:latin typeface="Tahoma" pitchFamily="34" charset="0"/>
                <a:ea typeface="Tahoma" pitchFamily="34" charset="0"/>
                <a:cs typeface="Tahoma" pitchFamily="34" charset="0"/>
              </a:rPr>
              <a:t> </a:t>
            </a:r>
            <a:r>
              <a:rPr lang="ru-RU" dirty="0" err="1">
                <a:solidFill>
                  <a:schemeClr val="tx1">
                    <a:lumMod val="75000"/>
                    <a:lumOff val="25000"/>
                  </a:schemeClr>
                </a:solidFill>
                <a:latin typeface="Tahoma" pitchFamily="34" charset="0"/>
                <a:ea typeface="Tahoma" pitchFamily="34" charset="0"/>
                <a:cs typeface="Tahoma" pitchFamily="34" charset="0"/>
              </a:rPr>
              <a:t>beta</a:t>
            </a:r>
            <a:r>
              <a:rPr lang="ru-RU" dirty="0">
                <a:solidFill>
                  <a:schemeClr val="tx1">
                    <a:lumMod val="75000"/>
                    <a:lumOff val="25000"/>
                  </a:schemeClr>
                </a:solidFill>
                <a:latin typeface="Tahoma" pitchFamily="34" charset="0"/>
                <a:ea typeface="Tahoma" pitchFamily="34" charset="0"/>
                <a:cs typeface="Tahoma" pitchFamily="34" charset="0"/>
              </a:rPr>
              <a:t> стратегией. Поскольку в эти ETF устремились огромные денежные потоки, разрыв в результативности с S&amp;P 500 сузился, и в конечном итоге, эти ETF сейчас показывают более низкие, чем индекс, результаты.</a:t>
            </a:r>
          </a:p>
          <a:p>
            <a:pPr>
              <a:buClr>
                <a:srgbClr val="C00000"/>
              </a:buClr>
            </a:pPr>
            <a:endParaRPr lang="ru-RU"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Font typeface="Wingdings" panose="05000000000000000000" pitchFamily="2" charset="2"/>
              <a:buChar char="§"/>
            </a:pPr>
            <a:r>
              <a:rPr lang="ru-RU" b="1" dirty="0">
                <a:solidFill>
                  <a:schemeClr val="tx1">
                    <a:lumMod val="75000"/>
                    <a:lumOff val="25000"/>
                  </a:schemeClr>
                </a:solidFill>
                <a:latin typeface="Tahoma" pitchFamily="34" charset="0"/>
                <a:ea typeface="Tahoma" pitchFamily="34" charset="0"/>
                <a:cs typeface="Tahoma" pitchFamily="34" charset="0"/>
              </a:rPr>
              <a:t>Ошибка отслеживания</a:t>
            </a:r>
          </a:p>
          <a:p>
            <a:pPr>
              <a:buClr>
                <a:srgbClr val="C00000"/>
              </a:buClr>
            </a:pPr>
            <a:r>
              <a:rPr lang="ru-RU" dirty="0">
                <a:solidFill>
                  <a:schemeClr val="tx1">
                    <a:lumMod val="75000"/>
                    <a:lumOff val="25000"/>
                  </a:schemeClr>
                </a:solidFill>
                <a:latin typeface="Tahoma" pitchFamily="34" charset="0"/>
                <a:ea typeface="Tahoma" pitchFamily="34" charset="0"/>
                <a:cs typeface="Tahoma" pitchFamily="34" charset="0"/>
              </a:rPr>
              <a:t>ETF отслеживают простые индексы, вроде S&amp;P 500, в целом уступая в результативности базовому    индексу на величину их коэффициента расходов. Smart </a:t>
            </a:r>
            <a:r>
              <a:rPr lang="ru-RU" dirty="0" err="1">
                <a:solidFill>
                  <a:schemeClr val="tx1">
                    <a:lumMod val="75000"/>
                    <a:lumOff val="25000"/>
                  </a:schemeClr>
                </a:solidFill>
                <a:latin typeface="Tahoma" pitchFamily="34" charset="0"/>
                <a:ea typeface="Tahoma" pitchFamily="34" charset="0"/>
                <a:cs typeface="Tahoma" pitchFamily="34" charset="0"/>
              </a:rPr>
              <a:t>beta</a:t>
            </a:r>
            <a:r>
              <a:rPr lang="ru-RU" dirty="0">
                <a:solidFill>
                  <a:schemeClr val="tx1">
                    <a:lumMod val="75000"/>
                    <a:lumOff val="25000"/>
                  </a:schemeClr>
                </a:solidFill>
                <a:latin typeface="Tahoma" pitchFamily="34" charset="0"/>
                <a:ea typeface="Tahoma" pitchFamily="34" charset="0"/>
                <a:cs typeface="Tahoma" pitchFamily="34" charset="0"/>
              </a:rPr>
              <a:t> ETF часто отслеживают свои базовые показатели с превышением расходов в связи с необходимостью проводить </a:t>
            </a:r>
            <a:r>
              <a:rPr lang="ru-RU" dirty="0" err="1">
                <a:solidFill>
                  <a:schemeClr val="tx1">
                    <a:lumMod val="75000"/>
                    <a:lumOff val="25000"/>
                  </a:schemeClr>
                </a:solidFill>
                <a:latin typeface="Tahoma" pitchFamily="34" charset="0"/>
                <a:ea typeface="Tahoma" pitchFamily="34" charset="0"/>
                <a:cs typeface="Tahoma" pitchFamily="34" charset="0"/>
              </a:rPr>
              <a:t>ребалансировку</a:t>
            </a:r>
            <a:r>
              <a:rPr lang="ru-RU" dirty="0">
                <a:solidFill>
                  <a:schemeClr val="tx1">
                    <a:lumMod val="75000"/>
                    <a:lumOff val="25000"/>
                  </a:schemeClr>
                </a:solidFill>
                <a:latin typeface="Tahoma" pitchFamily="34" charset="0"/>
                <a:ea typeface="Tahoma" pitchFamily="34" charset="0"/>
                <a:cs typeface="Tahoma" pitchFamily="34" charset="0"/>
              </a:rPr>
              <a:t> этих индексов чаще.</a:t>
            </a:r>
            <a:endParaRPr lang="ru-RU" b="1" dirty="0">
              <a:solidFill>
                <a:schemeClr val="tx1">
                  <a:lumMod val="75000"/>
                  <a:lumOff val="25000"/>
                </a:schemeClr>
              </a:solidFill>
              <a:latin typeface="Tahoma" pitchFamily="34" charset="0"/>
              <a:ea typeface="Tahoma" pitchFamily="34" charset="0"/>
              <a:cs typeface="Tahoma" pitchFamily="34" charset="0"/>
            </a:endParaRPr>
          </a:p>
          <a:p>
            <a:pPr>
              <a:buClr>
                <a:srgbClr val="C00000"/>
              </a:buClr>
            </a:pPr>
            <a:endParaRPr lang="ru-RU" sz="2400" dirty="0">
              <a:solidFill>
                <a:schemeClr val="tx1">
                  <a:lumMod val="75000"/>
                  <a:lumOff val="25000"/>
                </a:schemeClr>
              </a:solidFill>
              <a:latin typeface="Tahoma" pitchFamily="34" charset="0"/>
              <a:ea typeface="Tahoma" pitchFamily="34" charset="0"/>
              <a:cs typeface="Tahoma" pitchFamily="34" charset="0"/>
            </a:endParaRP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7</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4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972874"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ru-RU" sz="2400" dirty="0">
                <a:solidFill>
                  <a:schemeClr val="bg2">
                    <a:lumMod val="50000"/>
                  </a:schemeClr>
                </a:solidFill>
                <a:latin typeface="Tahoma" pitchFamily="34" charset="0"/>
                <a:ea typeface="Tahoma" pitchFamily="34" charset="0"/>
                <a:cs typeface="Tahoma" pitchFamily="34" charset="0"/>
              </a:rPr>
              <a:t>Этапы создания смарт-бета стратегии для инвестора                            </a:t>
            </a:r>
          </a:p>
        </p:txBody>
      </p:sp>
      <p:sp>
        <p:nvSpPr>
          <p:cNvPr id="10" name="Text Box 23"/>
          <p:cNvSpPr txBox="1">
            <a:spLocks noChangeArrowheads="1"/>
          </p:cNvSpPr>
          <p:nvPr/>
        </p:nvSpPr>
        <p:spPr bwMode="auto">
          <a:xfrm>
            <a:off x="933451" y="1416692"/>
            <a:ext cx="10086974" cy="5416868"/>
          </a:xfrm>
          <a:prstGeom prst="rect">
            <a:avLst/>
          </a:prstGeom>
          <a:noFill/>
          <a:ln w="9525">
            <a:noFill/>
            <a:miter lim="800000"/>
            <a:headEnd/>
            <a:tailEnd/>
          </a:ln>
          <a:effectLst/>
        </p:spPr>
        <p:txBody>
          <a:bodyPr wrap="square">
            <a:spAutoFit/>
          </a:bodyPr>
          <a:lstStyle/>
          <a:p>
            <a:pPr marL="342900" indent="-342900">
              <a:buClr>
                <a:srgbClr val="C00000"/>
              </a:buClr>
              <a:buFont typeface="Wingdings" panose="05000000000000000000" pitchFamily="2" charset="2"/>
              <a:buChar char="§"/>
            </a:pPr>
            <a:r>
              <a:rPr lang="ru-RU" sz="2000" dirty="0">
                <a:solidFill>
                  <a:schemeClr val="tx1">
                    <a:lumMod val="75000"/>
                    <a:lumOff val="25000"/>
                  </a:schemeClr>
                </a:solidFill>
                <a:latin typeface="Tahoma" pitchFamily="34" charset="0"/>
                <a:ea typeface="Tahoma" pitchFamily="34" charset="0"/>
                <a:cs typeface="Tahoma" pitchFamily="34" charset="0"/>
              </a:rPr>
              <a:t>Первым этапом при создании стратегии является построение </a:t>
            </a:r>
            <a:r>
              <a:rPr lang="ru-RU" sz="2000" dirty="0" err="1">
                <a:solidFill>
                  <a:schemeClr val="tx1">
                    <a:lumMod val="75000"/>
                    <a:lumOff val="25000"/>
                  </a:schemeClr>
                </a:solidFill>
                <a:latin typeface="Tahoma" pitchFamily="34" charset="0"/>
                <a:ea typeface="Tahoma" pitchFamily="34" charset="0"/>
                <a:cs typeface="Tahoma" pitchFamily="34" charset="0"/>
              </a:rPr>
              <a:t>ранкинга</a:t>
            </a:r>
            <a:r>
              <a:rPr lang="ru-RU" sz="2000" dirty="0">
                <a:solidFill>
                  <a:schemeClr val="tx1">
                    <a:lumMod val="75000"/>
                    <a:lumOff val="25000"/>
                  </a:schemeClr>
                </a:solidFill>
                <a:latin typeface="Tahoma" pitchFamily="34" charset="0"/>
                <a:ea typeface="Tahoma" pitchFamily="34" charset="0"/>
                <a:cs typeface="Tahoma" pitchFamily="34" charset="0"/>
              </a:rPr>
              <a:t> (</a:t>
            </a:r>
            <a:r>
              <a:rPr lang="ru-RU" sz="2000" dirty="0" err="1">
                <a:solidFill>
                  <a:schemeClr val="tx1">
                    <a:lumMod val="75000"/>
                    <a:lumOff val="25000"/>
                  </a:schemeClr>
                </a:solidFill>
                <a:latin typeface="Tahoma" pitchFamily="34" charset="0"/>
                <a:ea typeface="Tahoma" pitchFamily="34" charset="0"/>
                <a:cs typeface="Tahoma" pitchFamily="34" charset="0"/>
              </a:rPr>
              <a:t>Ranking</a:t>
            </a:r>
            <a:r>
              <a:rPr lang="ru-RU" sz="2000" dirty="0">
                <a:solidFill>
                  <a:schemeClr val="tx1">
                    <a:lumMod val="75000"/>
                    <a:lumOff val="25000"/>
                  </a:schemeClr>
                </a:solidFill>
                <a:latin typeface="Tahoma" pitchFamily="34" charset="0"/>
                <a:ea typeface="Tahoma" pitchFamily="34" charset="0"/>
                <a:cs typeface="Tahoma" pitchFamily="34" charset="0"/>
              </a:rPr>
              <a:t>). </a:t>
            </a:r>
            <a:r>
              <a:rPr lang="ru-RU" sz="2000" dirty="0" err="1">
                <a:solidFill>
                  <a:schemeClr val="tx1">
                    <a:lumMod val="75000"/>
                    <a:lumOff val="25000"/>
                  </a:schemeClr>
                </a:solidFill>
                <a:latin typeface="Tahoma" pitchFamily="34" charset="0"/>
                <a:ea typeface="Tahoma" pitchFamily="34" charset="0"/>
                <a:cs typeface="Tahoma" pitchFamily="34" charset="0"/>
              </a:rPr>
              <a:t>Ранкинг</a:t>
            </a:r>
            <a:r>
              <a:rPr lang="ru-RU" sz="2000" dirty="0">
                <a:solidFill>
                  <a:schemeClr val="tx1">
                    <a:lumMod val="75000"/>
                    <a:lumOff val="25000"/>
                  </a:schemeClr>
                </a:solidFill>
                <a:latin typeface="Tahoma" pitchFamily="34" charset="0"/>
                <a:ea typeface="Tahoma" pitchFamily="34" charset="0"/>
                <a:cs typeface="Tahoma" pitchFamily="34" charset="0"/>
              </a:rPr>
              <a:t> представляет собой сумму взвешенных риск-факторов. Риск-факторы будут выбираться потом.</a:t>
            </a:r>
          </a:p>
          <a:p>
            <a:pPr marL="342900" indent="-342900">
              <a:buClr>
                <a:srgbClr val="C00000"/>
              </a:buClr>
              <a:buFont typeface="Wingdings" panose="05000000000000000000" pitchFamily="2" charset="2"/>
              <a:buChar char="§"/>
            </a:pPr>
            <a:endParaRPr lang="ru-RU" sz="2000"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Font typeface="Wingdings" panose="05000000000000000000" pitchFamily="2" charset="2"/>
              <a:buChar char="§"/>
            </a:pPr>
            <a:r>
              <a:rPr lang="ru-RU" sz="2000" dirty="0">
                <a:solidFill>
                  <a:schemeClr val="tx1">
                    <a:lumMod val="75000"/>
                    <a:lumOff val="25000"/>
                  </a:schemeClr>
                </a:solidFill>
                <a:latin typeface="Tahoma" pitchFamily="34" charset="0"/>
                <a:ea typeface="Tahoma" pitchFamily="34" charset="0"/>
                <a:cs typeface="Tahoma" pitchFamily="34" charset="0"/>
              </a:rPr>
              <a:t>Важно, чтобы каждый фактор имел положительную риск-премию и в долгосрочном периоде обыгрывал какой-либо из основных индексов. К примеру, индекс </a:t>
            </a:r>
            <a:r>
              <a:rPr lang="ru-RU" sz="2000" dirty="0" err="1">
                <a:solidFill>
                  <a:schemeClr val="tx1">
                    <a:lumMod val="75000"/>
                    <a:lumOff val="25000"/>
                  </a:schemeClr>
                </a:solidFill>
                <a:latin typeface="Tahoma" pitchFamily="34" charset="0"/>
                <a:ea typeface="Tahoma" pitchFamily="34" charset="0"/>
                <a:cs typeface="Tahoma" pitchFamily="34" charset="0"/>
              </a:rPr>
              <a:t>Мосбиржи</a:t>
            </a:r>
            <a:r>
              <a:rPr lang="ru-RU" sz="2000" dirty="0">
                <a:solidFill>
                  <a:schemeClr val="tx1">
                    <a:lumMod val="75000"/>
                    <a:lumOff val="25000"/>
                  </a:schemeClr>
                </a:solidFill>
                <a:latin typeface="Tahoma" pitchFamily="34" charset="0"/>
                <a:ea typeface="Tahoma" pitchFamily="34" charset="0"/>
                <a:cs typeface="Tahoma" pitchFamily="34" charset="0"/>
              </a:rPr>
              <a:t>. Также стоит отметить, что факторы лучше подбирать с близкой к нулю корреляцией</a:t>
            </a:r>
          </a:p>
          <a:p>
            <a:pPr>
              <a:buClr>
                <a:srgbClr val="C00000"/>
              </a:buClr>
            </a:pPr>
            <a:endParaRPr lang="ru-RU" sz="2000"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Font typeface="Wingdings" panose="05000000000000000000" pitchFamily="2" charset="2"/>
              <a:buChar char="§"/>
            </a:pPr>
            <a:r>
              <a:rPr lang="ru-RU" sz="2000" dirty="0">
                <a:solidFill>
                  <a:schemeClr val="tx1">
                    <a:lumMod val="75000"/>
                    <a:lumOff val="25000"/>
                  </a:schemeClr>
                </a:solidFill>
                <a:latin typeface="Tahoma" pitchFamily="34" charset="0"/>
                <a:ea typeface="Tahoma" pitchFamily="34" charset="0"/>
                <a:cs typeface="Tahoma" pitchFamily="34" charset="0"/>
              </a:rPr>
              <a:t>Вторым этапом создания портфеля является создание правил набора фильтров и других правил покупки-продажи бумаг в портфеле</a:t>
            </a:r>
          </a:p>
          <a:p>
            <a:pPr>
              <a:buClr>
                <a:srgbClr val="C00000"/>
              </a:buClr>
            </a:pPr>
            <a:endParaRPr lang="ru-RU" sz="2000"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Font typeface="Wingdings" panose="05000000000000000000" pitchFamily="2" charset="2"/>
              <a:buChar char="§"/>
            </a:pPr>
            <a:r>
              <a:rPr lang="ru-RU" sz="2000" dirty="0">
                <a:solidFill>
                  <a:schemeClr val="tx1">
                    <a:lumMod val="75000"/>
                    <a:lumOff val="25000"/>
                  </a:schemeClr>
                </a:solidFill>
                <a:latin typeface="Tahoma" pitchFamily="34" charset="0"/>
                <a:ea typeface="Tahoma" pitchFamily="34" charset="0"/>
                <a:cs typeface="Tahoma" pitchFamily="34" charset="0"/>
              </a:rPr>
              <a:t>Последним этапом будет покупка бумаг в портфель по данной смарт-бета стратегии</a:t>
            </a:r>
          </a:p>
          <a:p>
            <a:pPr marL="285750" indent="-285750" algn="l">
              <a:buFont typeface="Wingdings" panose="05000000000000000000" pitchFamily="2" charset="2"/>
              <a:buChar char="§"/>
            </a:pPr>
            <a:endParaRPr lang="ru-RU" dirty="0">
              <a:solidFill>
                <a:schemeClr val="tx1">
                  <a:lumMod val="75000"/>
                  <a:lumOff val="25000"/>
                </a:schemeClr>
              </a:solidFill>
              <a:latin typeface="Tahoma" pitchFamily="34" charset="0"/>
              <a:ea typeface="Tahoma" pitchFamily="34" charset="0"/>
              <a:cs typeface="Tahoma" pitchFamily="34" charset="0"/>
            </a:endParaRPr>
          </a:p>
          <a:p>
            <a:pPr algn="l"/>
            <a:endParaRPr lang="ru-RU" sz="2400" dirty="0">
              <a:solidFill>
                <a:schemeClr val="tx1">
                  <a:lumMod val="75000"/>
                  <a:lumOff val="25000"/>
                </a:schemeClr>
              </a:solidFill>
              <a:latin typeface="Tahoma" pitchFamily="34" charset="0"/>
              <a:ea typeface="Tahoma" pitchFamily="34" charset="0"/>
              <a:cs typeface="Tahoma" pitchFamily="34" charset="0"/>
            </a:endParaRPr>
          </a:p>
          <a:p>
            <a:pPr>
              <a:buClr>
                <a:srgbClr val="C00000"/>
              </a:buClr>
            </a:pPr>
            <a:endParaRPr lang="ru-RU" sz="2400" dirty="0">
              <a:solidFill>
                <a:schemeClr val="tx1">
                  <a:lumMod val="75000"/>
                  <a:lumOff val="25000"/>
                </a:schemeClr>
              </a:solidFill>
              <a:latin typeface="Tahoma" pitchFamily="34" charset="0"/>
              <a:ea typeface="Tahoma" pitchFamily="34" charset="0"/>
              <a:cs typeface="Tahoma" pitchFamily="34" charset="0"/>
            </a:endParaRP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8</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34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1143001"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2988"/>
            <a:endParaRPr lang="ru-RU" sz="2100"/>
          </a:p>
        </p:txBody>
      </p:sp>
      <p:sp>
        <p:nvSpPr>
          <p:cNvPr id="2071" name="Text Box 23"/>
          <p:cNvSpPr txBox="1">
            <a:spLocks noChangeArrowheads="1"/>
          </p:cNvSpPr>
          <p:nvPr/>
        </p:nvSpPr>
        <p:spPr bwMode="auto">
          <a:xfrm>
            <a:off x="1852921" y="851011"/>
            <a:ext cx="8486158" cy="461665"/>
          </a:xfrm>
          <a:prstGeom prst="rect">
            <a:avLst/>
          </a:prstGeom>
          <a:noFill/>
          <a:ln w="9525">
            <a:noFill/>
            <a:miter lim="800000"/>
            <a:headEnd/>
            <a:tailEnd/>
          </a:ln>
          <a:effectLst/>
        </p:spPr>
        <p:txBody>
          <a:bodyPr wrap="square">
            <a:spAutoFit/>
          </a:bodyPr>
          <a:lstStyle/>
          <a:p>
            <a:pPr fontAlgn="base">
              <a:spcBef>
                <a:spcPct val="50000"/>
              </a:spcBef>
              <a:spcAft>
                <a:spcPct val="0"/>
              </a:spcAft>
            </a:pPr>
            <a:r>
              <a:rPr lang="ru-RU" sz="2400" dirty="0">
                <a:solidFill>
                  <a:schemeClr val="bg2">
                    <a:lumMod val="50000"/>
                  </a:schemeClr>
                </a:solidFill>
                <a:latin typeface="Tahoma" pitchFamily="34" charset="0"/>
                <a:ea typeface="Tahoma" pitchFamily="34" charset="0"/>
                <a:cs typeface="Tahoma" pitchFamily="34" charset="0"/>
              </a:rPr>
              <a:t>Этапы создания смарт-бета стратегии для исследователя                            </a:t>
            </a:r>
          </a:p>
        </p:txBody>
      </p:sp>
      <p:sp>
        <p:nvSpPr>
          <p:cNvPr id="10" name="Text Box 23"/>
          <p:cNvSpPr txBox="1">
            <a:spLocks noChangeArrowheads="1"/>
          </p:cNvSpPr>
          <p:nvPr/>
        </p:nvSpPr>
        <p:spPr bwMode="auto">
          <a:xfrm>
            <a:off x="1052513" y="1491144"/>
            <a:ext cx="10086974" cy="4524315"/>
          </a:xfrm>
          <a:prstGeom prst="rect">
            <a:avLst/>
          </a:prstGeom>
          <a:noFill/>
          <a:ln w="9525">
            <a:noFill/>
            <a:miter lim="800000"/>
            <a:headEnd/>
            <a:tailEnd/>
          </a:ln>
          <a:effectLst/>
        </p:spPr>
        <p:txBody>
          <a:bodyPr wrap="square">
            <a:spAutoFit/>
          </a:bodyPr>
          <a:lstStyle/>
          <a:p>
            <a:pPr marL="342900" indent="-342900">
              <a:buClr>
                <a:srgbClr val="C00000"/>
              </a:buClr>
              <a:buFont typeface="+mj-lt"/>
              <a:buAutoNum type="arabicPeriod"/>
            </a:pPr>
            <a:r>
              <a:rPr lang="ru-RU" dirty="0">
                <a:solidFill>
                  <a:schemeClr val="tx1">
                    <a:lumMod val="75000"/>
                    <a:lumOff val="25000"/>
                  </a:schemeClr>
                </a:solidFill>
                <a:latin typeface="Tahoma" pitchFamily="34" charset="0"/>
                <a:ea typeface="Tahoma" pitchFamily="34" charset="0"/>
                <a:cs typeface="Tahoma" pitchFamily="34" charset="0"/>
              </a:rPr>
              <a:t>Скачиваем данные об акциях российского рынка за наибольшее количество лет с сайта:</a:t>
            </a:r>
          </a:p>
          <a:p>
            <a:pPr marL="457200" indent="-457200">
              <a:buClr>
                <a:srgbClr val="C00000"/>
              </a:buClr>
              <a:buFont typeface="+mj-lt"/>
              <a:buAutoNum type="arabicPeriod"/>
            </a:pPr>
            <a:endParaRPr lang="ru-RU"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a:pPr>
            <a:r>
              <a:rPr lang="ru-RU" dirty="0">
                <a:solidFill>
                  <a:schemeClr val="tx1">
                    <a:lumMod val="75000"/>
                    <a:lumOff val="25000"/>
                  </a:schemeClr>
                </a:solidFill>
                <a:latin typeface="Tahoma" pitchFamily="34" charset="0"/>
                <a:ea typeface="Tahoma" pitchFamily="34" charset="0"/>
                <a:cs typeface="Tahoma" pitchFamily="34" charset="0"/>
              </a:rPr>
              <a:t> Далее работаем с факторами, отобрав 100 компаний:</a:t>
            </a:r>
          </a:p>
          <a:p>
            <a:r>
              <a:rPr lang="ru-RU" dirty="0">
                <a:solidFill>
                  <a:schemeClr val="tx1">
                    <a:lumMod val="75000"/>
                    <a:lumOff val="25000"/>
                  </a:schemeClr>
                </a:solidFill>
                <a:latin typeface="Tahoma" pitchFamily="34" charset="0"/>
                <a:ea typeface="Tahoma" pitchFamily="34" charset="0"/>
                <a:cs typeface="Tahoma" pitchFamily="34" charset="0"/>
              </a:rPr>
              <a:t>            а)</a:t>
            </a:r>
            <a:r>
              <a:rPr lang="en-US" dirty="0">
                <a:solidFill>
                  <a:schemeClr val="tx1">
                    <a:lumMod val="75000"/>
                    <a:lumOff val="25000"/>
                  </a:schemeClr>
                </a:solidFill>
                <a:latin typeface="Tahoma" pitchFamily="34" charset="0"/>
                <a:ea typeface="Tahoma" pitchFamily="34" charset="0"/>
                <a:cs typeface="Tahoma" pitchFamily="34" charset="0"/>
              </a:rPr>
              <a:t> Equal weight</a:t>
            </a:r>
            <a:endParaRPr lang="ru-RU" dirty="0">
              <a:solidFill>
                <a:schemeClr val="tx1">
                  <a:lumMod val="75000"/>
                  <a:lumOff val="25000"/>
                </a:schemeClr>
              </a:solidFill>
              <a:latin typeface="Tahoma" pitchFamily="34" charset="0"/>
              <a:ea typeface="Tahoma" pitchFamily="34" charset="0"/>
              <a:cs typeface="Tahoma" pitchFamily="34" charset="0"/>
            </a:endParaRPr>
          </a:p>
          <a:p>
            <a:r>
              <a:rPr lang="ru-RU" dirty="0">
                <a:solidFill>
                  <a:schemeClr val="tx1">
                    <a:lumMod val="75000"/>
                    <a:lumOff val="25000"/>
                  </a:schemeClr>
                </a:solidFill>
                <a:latin typeface="Tahoma" pitchFamily="34" charset="0"/>
                <a:ea typeface="Tahoma" pitchFamily="34" charset="0"/>
                <a:cs typeface="Tahoma" pitchFamily="34" charset="0"/>
              </a:rPr>
              <a:t>            б)</a:t>
            </a:r>
            <a:r>
              <a:rPr lang="en-US" dirty="0">
                <a:solidFill>
                  <a:schemeClr val="tx1">
                    <a:lumMod val="75000"/>
                    <a:lumOff val="25000"/>
                  </a:schemeClr>
                </a:solidFill>
                <a:latin typeface="Tahoma" pitchFamily="34" charset="0"/>
                <a:ea typeface="Tahoma" pitchFamily="34" charset="0"/>
                <a:cs typeface="Tahoma" pitchFamily="34" charset="0"/>
              </a:rPr>
              <a:t> Fundamental Index</a:t>
            </a:r>
          </a:p>
          <a:p>
            <a:r>
              <a:rPr lang="en-US" dirty="0">
                <a:solidFill>
                  <a:schemeClr val="tx1">
                    <a:lumMod val="75000"/>
                    <a:lumOff val="25000"/>
                  </a:schemeClr>
                </a:solidFill>
                <a:latin typeface="Tahoma" pitchFamily="34" charset="0"/>
                <a:ea typeface="Tahoma" pitchFamily="34" charset="0"/>
                <a:cs typeface="Tahoma" pitchFamily="34" charset="0"/>
              </a:rPr>
              <a:t>           </a:t>
            </a:r>
            <a:r>
              <a:rPr lang="ru-RU" dirty="0">
                <a:solidFill>
                  <a:schemeClr val="tx1">
                    <a:lumMod val="75000"/>
                    <a:lumOff val="25000"/>
                  </a:schemeClr>
                </a:solidFill>
                <a:latin typeface="Tahoma" pitchFamily="34" charset="0"/>
                <a:ea typeface="Tahoma" pitchFamily="34" charset="0"/>
                <a:cs typeface="Tahoma" pitchFamily="34" charset="0"/>
              </a:rPr>
              <a:t> в)</a:t>
            </a:r>
            <a:r>
              <a:rPr lang="en-US" dirty="0">
                <a:solidFill>
                  <a:schemeClr val="tx1">
                    <a:lumMod val="75000"/>
                    <a:lumOff val="25000"/>
                  </a:schemeClr>
                </a:solidFill>
                <a:latin typeface="Tahoma" pitchFamily="34" charset="0"/>
                <a:ea typeface="Tahoma" pitchFamily="34" charset="0"/>
                <a:cs typeface="Tahoma" pitchFamily="34" charset="0"/>
              </a:rPr>
              <a:t> Risk efficient</a:t>
            </a:r>
            <a:endParaRPr lang="ru-RU" dirty="0">
              <a:solidFill>
                <a:schemeClr val="tx1">
                  <a:lumMod val="75000"/>
                  <a:lumOff val="25000"/>
                </a:schemeClr>
              </a:solidFill>
              <a:latin typeface="Tahoma" pitchFamily="34" charset="0"/>
              <a:ea typeface="Tahoma" pitchFamily="34" charset="0"/>
              <a:cs typeface="Tahoma" pitchFamily="34" charset="0"/>
            </a:endParaRPr>
          </a:p>
          <a:p>
            <a:r>
              <a:rPr lang="ru-RU" dirty="0">
                <a:solidFill>
                  <a:schemeClr val="tx1">
                    <a:lumMod val="75000"/>
                    <a:lumOff val="25000"/>
                  </a:schemeClr>
                </a:solidFill>
                <a:latin typeface="Tahoma" pitchFamily="34" charset="0"/>
                <a:ea typeface="Tahoma" pitchFamily="34" charset="0"/>
                <a:cs typeface="Tahoma" pitchFamily="34" charset="0"/>
              </a:rPr>
              <a:t>            г)</a:t>
            </a:r>
            <a:r>
              <a:rPr lang="en-US" dirty="0">
                <a:solidFill>
                  <a:schemeClr val="tx1">
                    <a:lumMod val="75000"/>
                    <a:lumOff val="25000"/>
                  </a:schemeClr>
                </a:solidFill>
                <a:latin typeface="Tahoma" pitchFamily="34" charset="0"/>
                <a:ea typeface="Tahoma" pitchFamily="34" charset="0"/>
                <a:cs typeface="Tahoma" pitchFamily="34" charset="0"/>
              </a:rPr>
              <a:t> Maximum diversification</a:t>
            </a:r>
            <a:endParaRPr lang="ru-RU" dirty="0">
              <a:solidFill>
                <a:schemeClr val="tx1">
                  <a:lumMod val="75000"/>
                  <a:lumOff val="25000"/>
                </a:schemeClr>
              </a:solidFill>
              <a:latin typeface="Tahoma" pitchFamily="34" charset="0"/>
              <a:ea typeface="Tahoma" pitchFamily="34" charset="0"/>
              <a:cs typeface="Tahoma" pitchFamily="34" charset="0"/>
            </a:endParaRPr>
          </a:p>
          <a:p>
            <a:r>
              <a:rPr lang="ru-RU" dirty="0">
                <a:solidFill>
                  <a:schemeClr val="tx1">
                    <a:lumMod val="75000"/>
                    <a:lumOff val="25000"/>
                  </a:schemeClr>
                </a:solidFill>
                <a:latin typeface="Tahoma" pitchFamily="34" charset="0"/>
                <a:ea typeface="Tahoma" pitchFamily="34" charset="0"/>
                <a:cs typeface="Tahoma" pitchFamily="34" charset="0"/>
              </a:rPr>
              <a:t>            д)</a:t>
            </a:r>
            <a:r>
              <a:rPr lang="en-US" dirty="0">
                <a:solidFill>
                  <a:schemeClr val="tx1">
                    <a:lumMod val="75000"/>
                    <a:lumOff val="25000"/>
                  </a:schemeClr>
                </a:solidFill>
                <a:latin typeface="Tahoma" pitchFamily="34" charset="0"/>
                <a:ea typeface="Tahoma" pitchFamily="34" charset="0"/>
                <a:cs typeface="Tahoma" pitchFamily="34" charset="0"/>
              </a:rPr>
              <a:t> Low volatility</a:t>
            </a:r>
            <a:endParaRPr lang="ru-RU" dirty="0">
              <a:solidFill>
                <a:schemeClr val="tx1">
                  <a:lumMod val="75000"/>
                  <a:lumOff val="25000"/>
                </a:schemeClr>
              </a:solidFill>
              <a:latin typeface="Tahoma" pitchFamily="34" charset="0"/>
              <a:ea typeface="Tahoma" pitchFamily="34" charset="0"/>
              <a:cs typeface="Tahoma" pitchFamily="34" charset="0"/>
            </a:endParaRPr>
          </a:p>
          <a:p>
            <a:r>
              <a:rPr lang="ru-RU" dirty="0">
                <a:solidFill>
                  <a:schemeClr val="tx1">
                    <a:lumMod val="75000"/>
                    <a:lumOff val="25000"/>
                  </a:schemeClr>
                </a:solidFill>
                <a:latin typeface="Tahoma" pitchFamily="34" charset="0"/>
                <a:ea typeface="Tahoma" pitchFamily="34" charset="0"/>
                <a:cs typeface="Tahoma" pitchFamily="34" charset="0"/>
              </a:rPr>
              <a:t>            е)</a:t>
            </a:r>
            <a:r>
              <a:rPr lang="en-US" dirty="0">
                <a:solidFill>
                  <a:schemeClr val="tx1">
                    <a:lumMod val="75000"/>
                    <a:lumOff val="25000"/>
                  </a:schemeClr>
                </a:solidFill>
                <a:latin typeface="Tahoma" pitchFamily="34" charset="0"/>
                <a:ea typeface="Tahoma" pitchFamily="34" charset="0"/>
                <a:cs typeface="Tahoma" pitchFamily="34" charset="0"/>
              </a:rPr>
              <a:t> Quality</a:t>
            </a:r>
          </a:p>
          <a:p>
            <a:endParaRPr lang="ru-RU"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startAt="3"/>
            </a:pPr>
            <a:r>
              <a:rPr lang="ru-RU" dirty="0">
                <a:solidFill>
                  <a:schemeClr val="tx1">
                    <a:lumMod val="75000"/>
                    <a:lumOff val="25000"/>
                  </a:schemeClr>
                </a:solidFill>
                <a:latin typeface="Tahoma" pitchFamily="34" charset="0"/>
                <a:ea typeface="Tahoma" pitchFamily="34" charset="0"/>
                <a:cs typeface="Tahoma" pitchFamily="34" charset="0"/>
              </a:rPr>
              <a:t>Для каждой смарт-бета стратегии из пункта а)-е) отбираем лишь пул компаний</a:t>
            </a:r>
          </a:p>
          <a:p>
            <a:pPr marL="342900" indent="-342900">
              <a:buClr>
                <a:srgbClr val="C00000"/>
              </a:buClr>
              <a:buAutoNum type="arabicPeriod" startAt="3"/>
            </a:pPr>
            <a:endParaRPr lang="ru-RU" dirty="0">
              <a:solidFill>
                <a:schemeClr val="tx1">
                  <a:lumMod val="75000"/>
                  <a:lumOff val="25000"/>
                </a:schemeClr>
              </a:solidFill>
              <a:latin typeface="Tahoma" pitchFamily="34" charset="0"/>
              <a:ea typeface="Tahoma" pitchFamily="34" charset="0"/>
              <a:cs typeface="Tahoma" pitchFamily="34" charset="0"/>
            </a:endParaRPr>
          </a:p>
          <a:p>
            <a:pPr marL="342900" indent="-342900">
              <a:buClr>
                <a:srgbClr val="C00000"/>
              </a:buClr>
              <a:buAutoNum type="arabicPeriod" startAt="3"/>
            </a:pPr>
            <a:r>
              <a:rPr lang="ru-RU" dirty="0">
                <a:solidFill>
                  <a:schemeClr val="tx1">
                    <a:lumMod val="75000"/>
                    <a:lumOff val="25000"/>
                  </a:schemeClr>
                </a:solidFill>
                <a:latin typeface="Tahoma" pitchFamily="34" charset="0"/>
                <a:ea typeface="Tahoma" pitchFamily="34" charset="0"/>
                <a:cs typeface="Tahoma" pitchFamily="34" charset="0"/>
              </a:rPr>
              <a:t>Далее составляем портфель и проверяем его доходность для каждой а)-е) смарт-бета стратегии</a:t>
            </a:r>
          </a:p>
          <a:p>
            <a:pPr marL="342900" indent="-342900">
              <a:buClr>
                <a:srgbClr val="C00000"/>
              </a:buClr>
              <a:buAutoNum type="arabicPeriod" startAt="3"/>
            </a:pPr>
            <a:endParaRPr lang="ru-RU" dirty="0">
              <a:solidFill>
                <a:schemeClr val="tx1">
                  <a:lumMod val="75000"/>
                  <a:lumOff val="25000"/>
                </a:schemeClr>
              </a:solidFill>
              <a:latin typeface="Tahoma" pitchFamily="34" charset="0"/>
              <a:ea typeface="Tahoma" pitchFamily="34" charset="0"/>
              <a:cs typeface="Tahoma" pitchFamily="34" charset="0"/>
            </a:endParaRPr>
          </a:p>
          <a:p>
            <a:pPr>
              <a:buClr>
                <a:srgbClr val="C00000"/>
              </a:buClr>
            </a:pPr>
            <a:r>
              <a:rPr lang="ru-RU" dirty="0">
                <a:solidFill>
                  <a:schemeClr val="tx1">
                    <a:lumMod val="75000"/>
                    <a:lumOff val="25000"/>
                  </a:schemeClr>
                </a:solidFill>
                <a:latin typeface="Tahoma" pitchFamily="34" charset="0"/>
                <a:ea typeface="Tahoma" pitchFamily="34" charset="0"/>
                <a:cs typeface="Tahoma" pitchFamily="34" charset="0"/>
              </a:rPr>
              <a:t>Далее каждая смарт-бета стратегия будет рассмотрена более подробно</a:t>
            </a:r>
          </a:p>
        </p:txBody>
      </p:sp>
      <p:sp>
        <p:nvSpPr>
          <p:cNvPr id="15" name="Line 30"/>
          <p:cNvSpPr>
            <a:spLocks noChangeShapeType="1"/>
          </p:cNvSpPr>
          <p:nvPr/>
        </p:nvSpPr>
        <p:spPr bwMode="auto">
          <a:xfrm flipV="1">
            <a:off x="2038351" y="1307915"/>
            <a:ext cx="8486155" cy="9523"/>
          </a:xfrm>
          <a:prstGeom prst="line">
            <a:avLst/>
          </a:prstGeom>
          <a:noFill/>
          <a:ln w="19050" cap="sq">
            <a:solidFill>
              <a:schemeClr val="tx1">
                <a:lumMod val="65000"/>
                <a:lumOff val="35000"/>
              </a:schemeClr>
            </a:solidFill>
            <a:prstDash val="solid"/>
            <a:round/>
            <a:headEnd/>
            <a:tailEnd/>
          </a:ln>
          <a:effectLst/>
        </p:spPr>
        <p:txBody>
          <a:bodyPr/>
          <a:lstStyle/>
          <a:p>
            <a:endParaRPr lang="ru-RU"/>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121" y="431426"/>
            <a:ext cx="1164169" cy="36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Номер слайда 1"/>
          <p:cNvSpPr>
            <a:spLocks noGrp="1"/>
          </p:cNvSpPr>
          <p:nvPr>
            <p:ph type="sldNum" sz="quarter" idx="12"/>
          </p:nvPr>
        </p:nvSpPr>
        <p:spPr>
          <a:xfrm>
            <a:off x="8793832" y="6364512"/>
            <a:ext cx="2063750" cy="457200"/>
          </a:xfrm>
        </p:spPr>
        <p:txBody>
          <a:bodyPr/>
          <a:lstStyle/>
          <a:p>
            <a:fld id="{027F3A33-6A4A-4395-8324-C6DCD486F135}" type="slidenum">
              <a:rPr lang="ru-RU" smtClean="0"/>
              <a:pPr/>
              <a:t>9</a:t>
            </a:fld>
            <a:endParaRPr lang="ru-RU"/>
          </a:p>
        </p:txBody>
      </p:sp>
      <p:pic>
        <p:nvPicPr>
          <p:cNvPr id="11" name="Picture 2">
            <a:extLst>
              <a:ext uri="{FF2B5EF4-FFF2-40B4-BE49-F238E27FC236}">
                <a16:creationId xmlns:a16="http://schemas.microsoft.com/office/drawing/2014/main" id="{D36F6A0D-32F3-4536-BECF-85F94090E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616" y="431426"/>
            <a:ext cx="1328892" cy="52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68390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2071</TotalTime>
  <Words>2700</Words>
  <Application>Microsoft Office PowerPoint</Application>
  <PresentationFormat>Широкоэкранный</PresentationFormat>
  <Paragraphs>289</Paragraphs>
  <Slides>38</Slides>
  <Notes>36</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38</vt:i4>
      </vt:variant>
    </vt:vector>
  </HeadingPairs>
  <TitlesOfParts>
    <vt:vector size="45" baseType="lpstr">
      <vt:lpstr>Arial</vt:lpstr>
      <vt:lpstr>Calibri</vt:lpstr>
      <vt:lpstr>Calibri Light</vt:lpstr>
      <vt:lpstr>Söhne</vt:lpstr>
      <vt:lpstr>Tahoma</vt:lpstr>
      <vt:lpstr>Wingdings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Смарт бета инвестирование</dc:title>
  <dc:creator>Шамсутдинов Аяз Асхатович</dc:creator>
  <cp:lastModifiedBy>Шамсутдинов Аяз Асхатович</cp:lastModifiedBy>
  <cp:revision>68</cp:revision>
  <dcterms:created xsi:type="dcterms:W3CDTF">2022-10-30T10:39:46Z</dcterms:created>
  <dcterms:modified xsi:type="dcterms:W3CDTF">2023-04-04T18:20:01Z</dcterms:modified>
</cp:coreProperties>
</file>