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ontserrat" panose="020B0604020202020204" charset="-52"/>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285695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812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b80b2e5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b80b2e5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75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bfbf1d97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bfbf1d97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bfbf1d975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bfbf1d975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454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b80b2e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b80b2e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28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fbf1d9751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fbf1d975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77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0409037a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0409037a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74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b80b2e5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b80b2e5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560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6b80b2e5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6b80b2e5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45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b80b2e5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b80b2e5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14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30383" y="-5314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ru" sz="4800">
                <a:solidFill>
                  <a:srgbClr val="000000"/>
                </a:solidFill>
                <a:latin typeface="Montserrat"/>
                <a:ea typeface="Montserrat"/>
                <a:cs typeface="Montserrat"/>
                <a:sym typeface="Montserrat"/>
              </a:rPr>
              <a:t>Banking system</a:t>
            </a:r>
            <a:endParaRPr sz="9000">
              <a:solidFill>
                <a:srgbClr val="000000"/>
              </a:solidFill>
              <a:latin typeface="Montserrat"/>
              <a:ea typeface="Montserrat"/>
              <a:cs typeface="Montserrat"/>
              <a:sym typeface="Montserrat"/>
            </a:endParaRPr>
          </a:p>
        </p:txBody>
      </p:sp>
      <p:sp>
        <p:nvSpPr>
          <p:cNvPr id="55" name="Google Shape;55;p13"/>
          <p:cNvSpPr txBox="1">
            <a:spLocks noGrp="1"/>
          </p:cNvSpPr>
          <p:nvPr>
            <p:ph type="subTitle" idx="1"/>
          </p:nvPr>
        </p:nvSpPr>
        <p:spPr>
          <a:xfrm>
            <a:off x="6102950" y="2422425"/>
            <a:ext cx="3664200" cy="23352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935"/>
              <a:buNone/>
            </a:pPr>
            <a:r>
              <a:rPr lang="ru" sz="1480">
                <a:solidFill>
                  <a:srgbClr val="000000"/>
                </a:solidFill>
                <a:latin typeface="Montserrat"/>
                <a:ea typeface="Montserrat"/>
                <a:cs typeface="Montserrat"/>
                <a:sym typeface="Montserrat"/>
              </a:rPr>
              <a:t>Group: Cs-2006</a:t>
            </a:r>
            <a:br>
              <a:rPr lang="ru" sz="1480">
                <a:solidFill>
                  <a:srgbClr val="000000"/>
                </a:solidFill>
                <a:latin typeface="Montserrat"/>
                <a:ea typeface="Montserrat"/>
                <a:cs typeface="Montserrat"/>
                <a:sym typeface="Montserrat"/>
              </a:rPr>
            </a:br>
            <a:endParaRPr sz="1480">
              <a:solidFill>
                <a:srgbClr val="000000"/>
              </a:solidFill>
              <a:latin typeface="Montserrat"/>
              <a:ea typeface="Montserrat"/>
              <a:cs typeface="Montserrat"/>
              <a:sym typeface="Montserrat"/>
            </a:endParaRPr>
          </a:p>
          <a:p>
            <a:pPr marL="0" lvl="0" indent="0" algn="ctr" rtl="0">
              <a:lnSpc>
                <a:spcPct val="115000"/>
              </a:lnSpc>
              <a:spcBef>
                <a:spcPts val="0"/>
              </a:spcBef>
              <a:spcAft>
                <a:spcPts val="0"/>
              </a:spcAft>
              <a:buSzPts val="935"/>
              <a:buNone/>
            </a:pPr>
            <a:r>
              <a:rPr lang="ru" sz="1480">
                <a:solidFill>
                  <a:srgbClr val="000000"/>
                </a:solidFill>
                <a:latin typeface="Montserrat"/>
                <a:ea typeface="Montserrat"/>
                <a:cs typeface="Montserrat"/>
                <a:sym typeface="Montserrat"/>
              </a:rPr>
              <a:t>Students:</a:t>
            </a:r>
            <a:endParaRPr sz="1480">
              <a:solidFill>
                <a:srgbClr val="000000"/>
              </a:solidFill>
              <a:latin typeface="Montserrat"/>
              <a:ea typeface="Montserrat"/>
              <a:cs typeface="Montserrat"/>
              <a:sym typeface="Montserrat"/>
            </a:endParaRPr>
          </a:p>
          <a:p>
            <a:pPr marL="0" lvl="0" indent="0" algn="ctr" rtl="0">
              <a:lnSpc>
                <a:spcPct val="115000"/>
              </a:lnSpc>
              <a:spcBef>
                <a:spcPts val="0"/>
              </a:spcBef>
              <a:spcAft>
                <a:spcPts val="0"/>
              </a:spcAft>
              <a:buSzPts val="935"/>
              <a:buNone/>
            </a:pPr>
            <a:r>
              <a:rPr lang="ru" sz="1480" b="1">
                <a:solidFill>
                  <a:srgbClr val="000000"/>
                </a:solidFill>
                <a:latin typeface="Montserrat"/>
                <a:ea typeface="Montserrat"/>
                <a:cs typeface="Montserrat"/>
                <a:sym typeface="Montserrat"/>
              </a:rPr>
              <a:t>Adilzhan Dusembay</a:t>
            </a:r>
            <a:endParaRPr sz="1480" b="1">
              <a:solidFill>
                <a:srgbClr val="000000"/>
              </a:solidFill>
              <a:latin typeface="Montserrat"/>
              <a:ea typeface="Montserrat"/>
              <a:cs typeface="Montserrat"/>
              <a:sym typeface="Montserrat"/>
            </a:endParaRPr>
          </a:p>
          <a:p>
            <a:pPr marL="0" lvl="0" indent="0" algn="ctr" rtl="0">
              <a:lnSpc>
                <a:spcPct val="115000"/>
              </a:lnSpc>
              <a:spcBef>
                <a:spcPts val="0"/>
              </a:spcBef>
              <a:spcAft>
                <a:spcPts val="0"/>
              </a:spcAft>
              <a:buSzPts val="935"/>
              <a:buNone/>
            </a:pPr>
            <a:r>
              <a:rPr lang="ru" sz="1480" b="1">
                <a:solidFill>
                  <a:srgbClr val="000000"/>
                </a:solidFill>
                <a:latin typeface="Montserrat"/>
                <a:ea typeface="Montserrat"/>
                <a:cs typeface="Montserrat"/>
                <a:sym typeface="Montserrat"/>
              </a:rPr>
              <a:t>Aybek Zhumabekov</a:t>
            </a:r>
            <a:endParaRPr sz="1480" b="1">
              <a:solidFill>
                <a:srgbClr val="000000"/>
              </a:solidFill>
              <a:latin typeface="Montserrat"/>
              <a:ea typeface="Montserrat"/>
              <a:cs typeface="Montserrat"/>
              <a:sym typeface="Montserrat"/>
            </a:endParaRPr>
          </a:p>
          <a:p>
            <a:pPr marL="0" lvl="0" indent="0" algn="ctr" rtl="0">
              <a:lnSpc>
                <a:spcPct val="115000"/>
              </a:lnSpc>
              <a:spcBef>
                <a:spcPts val="0"/>
              </a:spcBef>
              <a:spcAft>
                <a:spcPts val="0"/>
              </a:spcAft>
              <a:buSzPts val="935"/>
              <a:buNone/>
            </a:pPr>
            <a:endParaRPr sz="1480">
              <a:solidFill>
                <a:srgbClr val="000000"/>
              </a:solidFill>
              <a:latin typeface="Montserrat"/>
              <a:ea typeface="Montserrat"/>
              <a:cs typeface="Montserrat"/>
              <a:sym typeface="Montserrat"/>
            </a:endParaRPr>
          </a:p>
          <a:p>
            <a:pPr marL="0" lvl="0" indent="0" algn="ctr" rtl="0">
              <a:lnSpc>
                <a:spcPct val="115000"/>
              </a:lnSpc>
              <a:spcBef>
                <a:spcPts val="0"/>
              </a:spcBef>
              <a:spcAft>
                <a:spcPts val="0"/>
              </a:spcAft>
              <a:buSzPts val="935"/>
              <a:buNone/>
            </a:pPr>
            <a:r>
              <a:rPr lang="ru" sz="1480">
                <a:solidFill>
                  <a:srgbClr val="000000"/>
                </a:solidFill>
                <a:latin typeface="Montserrat"/>
                <a:ea typeface="Montserrat"/>
                <a:cs typeface="Montserrat"/>
                <a:sym typeface="Montserrat"/>
              </a:rPr>
              <a:t>Course instructor:</a:t>
            </a:r>
            <a:endParaRPr sz="1480">
              <a:solidFill>
                <a:srgbClr val="000000"/>
              </a:solidFill>
              <a:latin typeface="Montserrat"/>
              <a:ea typeface="Montserrat"/>
              <a:cs typeface="Montserrat"/>
              <a:sym typeface="Montserrat"/>
            </a:endParaRPr>
          </a:p>
          <a:p>
            <a:pPr marL="0" lvl="0" indent="0" algn="l" rtl="0">
              <a:lnSpc>
                <a:spcPct val="115000"/>
              </a:lnSpc>
              <a:spcBef>
                <a:spcPts val="0"/>
              </a:spcBef>
              <a:spcAft>
                <a:spcPts val="0"/>
              </a:spcAft>
              <a:buSzPts val="935"/>
              <a:buNone/>
            </a:pPr>
            <a:r>
              <a:rPr lang="ru" sz="1480">
                <a:solidFill>
                  <a:srgbClr val="000000"/>
                </a:solidFill>
                <a:latin typeface="Montserrat"/>
                <a:ea typeface="Montserrat"/>
                <a:cs typeface="Montserrat"/>
                <a:sym typeface="Montserrat"/>
              </a:rPr>
              <a:t>         </a:t>
            </a:r>
            <a:r>
              <a:rPr lang="ru" sz="1480" b="1">
                <a:solidFill>
                  <a:srgbClr val="000000"/>
                </a:solidFill>
                <a:latin typeface="Montserrat"/>
                <a:ea typeface="Montserrat"/>
                <a:cs typeface="Montserrat"/>
                <a:sym typeface="Montserrat"/>
              </a:rPr>
              <a:t>Aigerim Yessenbayeva</a:t>
            </a:r>
            <a:endParaRPr sz="1480" b="1">
              <a:solidFill>
                <a:srgbClr val="000000"/>
              </a:solidFill>
              <a:latin typeface="Montserrat"/>
              <a:ea typeface="Montserrat"/>
              <a:cs typeface="Montserrat"/>
              <a:sym typeface="Montserrat"/>
            </a:endParaRPr>
          </a:p>
          <a:p>
            <a:pPr marL="0" lvl="0" indent="0" algn="ctr" rtl="0">
              <a:lnSpc>
                <a:spcPct val="80000"/>
              </a:lnSpc>
              <a:spcBef>
                <a:spcPts val="0"/>
              </a:spcBef>
              <a:spcAft>
                <a:spcPts val="0"/>
              </a:spcAft>
              <a:buSzPts val="935"/>
              <a:buNone/>
            </a:pPr>
            <a:endParaRPr sz="1580"/>
          </a:p>
        </p:txBody>
      </p:sp>
      <p:sp>
        <p:nvSpPr>
          <p:cNvPr id="56" name="Google Shape;56;p13"/>
          <p:cNvSpPr txBox="1"/>
          <p:nvPr/>
        </p:nvSpPr>
        <p:spPr>
          <a:xfrm>
            <a:off x="3066875" y="4520350"/>
            <a:ext cx="5697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t>Astana IT University 2021</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ru" sz="2820" b="1">
                <a:latin typeface="Montserrat"/>
                <a:ea typeface="Montserrat"/>
                <a:cs typeface="Montserrat"/>
                <a:sym typeface="Montserrat"/>
              </a:rPr>
              <a:t>Agenda</a:t>
            </a:r>
            <a:endParaRPr sz="2820" b="1">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5946300" cy="34164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Font typeface="Times New Roman"/>
              <a:buChar char="➢"/>
            </a:pPr>
            <a:r>
              <a:rPr lang="ru" sz="2000">
                <a:solidFill>
                  <a:schemeClr val="dk1"/>
                </a:solidFill>
                <a:highlight>
                  <a:srgbClr val="FFFFFF"/>
                </a:highlight>
                <a:latin typeface="Times New Roman"/>
                <a:ea typeface="Times New Roman"/>
                <a:cs typeface="Times New Roman"/>
                <a:sym typeface="Times New Roman"/>
              </a:rPr>
              <a:t>The idea of the project.</a:t>
            </a:r>
            <a:endParaRPr sz="2000">
              <a:solidFill>
                <a:schemeClr val="dk1"/>
              </a:solidFill>
              <a:highlight>
                <a:srgbClr val="FFFFFF"/>
              </a:highlight>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ru" sz="2000">
                <a:solidFill>
                  <a:schemeClr val="dk1"/>
                </a:solidFill>
                <a:highlight>
                  <a:srgbClr val="FFFFFF"/>
                </a:highlight>
                <a:latin typeface="Times New Roman"/>
                <a:ea typeface="Times New Roman"/>
                <a:cs typeface="Times New Roman"/>
                <a:sym typeface="Times New Roman"/>
              </a:rPr>
              <a:t>ERD diagram.</a:t>
            </a:r>
            <a:endParaRPr sz="2000">
              <a:solidFill>
                <a:schemeClr val="dk1"/>
              </a:solidFill>
              <a:highlight>
                <a:srgbClr val="FFFFFF"/>
              </a:highlight>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ru" sz="2000">
                <a:solidFill>
                  <a:schemeClr val="dk1"/>
                </a:solidFill>
                <a:highlight>
                  <a:srgbClr val="FFFFFF"/>
                </a:highlight>
                <a:latin typeface="Times New Roman"/>
                <a:ea typeface="Times New Roman"/>
                <a:cs typeface="Times New Roman"/>
                <a:sym typeface="Times New Roman"/>
              </a:rPr>
              <a:t>Application creation.</a:t>
            </a:r>
            <a:endParaRPr sz="2000">
              <a:solidFill>
                <a:schemeClr val="dk1"/>
              </a:solidFill>
              <a:highlight>
                <a:srgbClr val="FFFFFF"/>
              </a:highlight>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ru" sz="2000">
                <a:solidFill>
                  <a:schemeClr val="dk1"/>
                </a:solidFill>
                <a:highlight>
                  <a:srgbClr val="FFFFFF"/>
                </a:highlight>
                <a:latin typeface="Times New Roman"/>
                <a:ea typeface="Times New Roman"/>
                <a:cs typeface="Times New Roman"/>
                <a:sym typeface="Times New Roman"/>
              </a:rPr>
              <a:t>Role assignment.</a:t>
            </a:r>
            <a:endParaRPr sz="2000">
              <a:solidFill>
                <a:schemeClr val="dk1"/>
              </a:solidFill>
              <a:highlight>
                <a:srgbClr val="FFFFFF"/>
              </a:highlight>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ru" sz="2000">
                <a:solidFill>
                  <a:schemeClr val="dk1"/>
                </a:solidFill>
                <a:highlight>
                  <a:srgbClr val="FFFFFF"/>
                </a:highlight>
                <a:latin typeface="Times New Roman"/>
                <a:ea typeface="Times New Roman"/>
                <a:cs typeface="Times New Roman"/>
                <a:sym typeface="Times New Roman"/>
              </a:rPr>
              <a:t>The methods of a particular role.</a:t>
            </a:r>
            <a:endParaRPr sz="2000">
              <a:solidFill>
                <a:schemeClr val="dk1"/>
              </a:solidFill>
              <a:highlight>
                <a:srgbClr val="FFFFFF"/>
              </a:highlight>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ru" sz="2000">
                <a:solidFill>
                  <a:schemeClr val="dk1"/>
                </a:solidFill>
                <a:highlight>
                  <a:srgbClr val="FFFFFF"/>
                </a:highlight>
                <a:latin typeface="Times New Roman"/>
                <a:ea typeface="Times New Roman"/>
                <a:cs typeface="Times New Roman"/>
                <a:sym typeface="Times New Roman"/>
              </a:rPr>
              <a:t>What difficulties were encountered during the development.</a:t>
            </a:r>
            <a:endParaRPr sz="2000">
              <a:solidFill>
                <a:schemeClr val="dk1"/>
              </a:solidFill>
              <a:highlight>
                <a:srgbClr val="FFFFFF"/>
              </a:highlight>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ru" sz="2000">
                <a:solidFill>
                  <a:schemeClr val="dk1"/>
                </a:solidFill>
                <a:highlight>
                  <a:srgbClr val="FFFFFF"/>
                </a:highlight>
                <a:latin typeface="Times New Roman"/>
                <a:ea typeface="Times New Roman"/>
                <a:cs typeface="Times New Roman"/>
                <a:sym typeface="Times New Roman"/>
              </a:rPr>
              <a:t>What can be done in the future?</a:t>
            </a:r>
            <a:endParaRPr sz="2000">
              <a:solidFill>
                <a:schemeClr val="dk1"/>
              </a:solidFill>
              <a:highlight>
                <a:srgbClr val="FFFFFF"/>
              </a:highlight>
              <a:latin typeface="Times New Roman"/>
              <a:ea typeface="Times New Roman"/>
              <a:cs typeface="Times New Roman"/>
              <a:sym typeface="Times New Roman"/>
            </a:endParaRPr>
          </a:p>
        </p:txBody>
      </p:sp>
      <p:pic>
        <p:nvPicPr>
          <p:cNvPr id="63" name="Google Shape;63;p14"/>
          <p:cNvPicPr preferRelativeResize="0"/>
          <p:nvPr/>
        </p:nvPicPr>
        <p:blipFill rotWithShape="1">
          <a:blip r:embed="rId3">
            <a:alphaModFix/>
          </a:blip>
          <a:srcRect/>
          <a:stretch/>
        </p:blipFill>
        <p:spPr>
          <a:xfrm>
            <a:off x="6258000" y="1152475"/>
            <a:ext cx="2581200" cy="258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b="1">
                <a:latin typeface="Montserrat"/>
                <a:ea typeface="Montserrat"/>
                <a:cs typeface="Montserrat"/>
                <a:sym typeface="Montserrat"/>
              </a:rPr>
              <a:t>Project idea</a:t>
            </a:r>
            <a:endParaRPr b="1">
              <a:latin typeface="Montserrat"/>
              <a:ea typeface="Montserrat"/>
              <a:cs typeface="Montserrat"/>
              <a:sym typeface="Montserrat"/>
            </a:endParaRPr>
          </a:p>
        </p:txBody>
      </p:sp>
      <p:sp>
        <p:nvSpPr>
          <p:cNvPr id="69" name="Google Shape;69;p15"/>
          <p:cNvSpPr txBox="1">
            <a:spLocks noGrp="1"/>
          </p:cNvSpPr>
          <p:nvPr>
            <p:ph type="body" idx="1"/>
          </p:nvPr>
        </p:nvSpPr>
        <p:spPr>
          <a:xfrm>
            <a:off x="311700" y="1152475"/>
            <a:ext cx="41901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ru" sz="1900">
                <a:solidFill>
                  <a:schemeClr val="dk1"/>
                </a:solidFill>
                <a:latin typeface="Times New Roman"/>
                <a:ea typeface="Times New Roman"/>
                <a:cs typeface="Times New Roman"/>
                <a:sym typeface="Times New Roman"/>
              </a:rPr>
              <a:t>We were thinking of creation an application which will control banking system database. The idea of this project was given us, as a possible topic. We found this topic interesting, that’s why we chose it. We started searching, how the bank is set up. After long research We created our ERD diagram, to make our work easier. </a:t>
            </a:r>
            <a:endParaRPr sz="1900">
              <a:latin typeface="Times New Roman"/>
              <a:ea typeface="Times New Roman"/>
              <a:cs typeface="Times New Roman"/>
              <a:sym typeface="Times New Roman"/>
            </a:endParaRPr>
          </a:p>
        </p:txBody>
      </p:sp>
      <p:pic>
        <p:nvPicPr>
          <p:cNvPr id="70" name="Google Shape;70;p15"/>
          <p:cNvPicPr preferRelativeResize="0"/>
          <p:nvPr/>
        </p:nvPicPr>
        <p:blipFill>
          <a:blip r:embed="rId3">
            <a:alphaModFix/>
          </a:blip>
          <a:stretch>
            <a:fillRect/>
          </a:stretch>
        </p:blipFill>
        <p:spPr>
          <a:xfrm>
            <a:off x="4572000" y="1357700"/>
            <a:ext cx="4337399" cy="2755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ru" b="1">
                <a:latin typeface="Montserrat"/>
                <a:ea typeface="Montserrat"/>
                <a:cs typeface="Montserrat"/>
                <a:sym typeface="Montserrat"/>
              </a:rPr>
              <a:t>ERD diagram</a:t>
            </a:r>
            <a:endParaRPr b="1">
              <a:latin typeface="Montserrat"/>
              <a:ea typeface="Montserrat"/>
              <a:cs typeface="Montserrat"/>
              <a:sym typeface="Montserrat"/>
            </a:endParaRPr>
          </a:p>
        </p:txBody>
      </p:sp>
      <p:pic>
        <p:nvPicPr>
          <p:cNvPr id="76" name="Google Shape;76;p16"/>
          <p:cNvPicPr preferRelativeResize="0"/>
          <p:nvPr/>
        </p:nvPicPr>
        <p:blipFill>
          <a:blip r:embed="rId3">
            <a:alphaModFix/>
          </a:blip>
          <a:stretch>
            <a:fillRect/>
          </a:stretch>
        </p:blipFill>
        <p:spPr>
          <a:xfrm>
            <a:off x="1698050" y="533200"/>
            <a:ext cx="5656851" cy="461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0000"/>
              </a:lnSpc>
              <a:spcBef>
                <a:spcPts val="400"/>
              </a:spcBef>
              <a:spcAft>
                <a:spcPts val="400"/>
              </a:spcAft>
              <a:buNone/>
            </a:pPr>
            <a:r>
              <a:rPr lang="ru" sz="2500" b="1">
                <a:solidFill>
                  <a:srgbClr val="333333"/>
                </a:solidFill>
                <a:latin typeface="Montserrat"/>
                <a:ea typeface="Montserrat"/>
                <a:cs typeface="Montserrat"/>
                <a:sym typeface="Montserrat"/>
              </a:rPr>
              <a:t>Application creation</a:t>
            </a:r>
            <a:endParaRPr sz="2500">
              <a:latin typeface="Montserrat"/>
              <a:ea typeface="Montserrat"/>
              <a:cs typeface="Montserrat"/>
              <a:sym typeface="Montserrat"/>
            </a:endParaRPr>
          </a:p>
        </p:txBody>
      </p:sp>
      <p:sp>
        <p:nvSpPr>
          <p:cNvPr id="82" name="Google Shape;82;p17"/>
          <p:cNvSpPr txBox="1">
            <a:spLocks noGrp="1"/>
          </p:cNvSpPr>
          <p:nvPr>
            <p:ph type="body" idx="1"/>
          </p:nvPr>
        </p:nvSpPr>
        <p:spPr>
          <a:xfrm>
            <a:off x="311700" y="1152475"/>
            <a:ext cx="47133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None/>
            </a:pPr>
            <a:r>
              <a:rPr lang="ru" sz="1850">
                <a:solidFill>
                  <a:srgbClr val="333333"/>
                </a:solidFill>
                <a:latin typeface="Times New Roman"/>
                <a:ea typeface="Times New Roman"/>
                <a:cs typeface="Times New Roman"/>
                <a:sym typeface="Times New Roman"/>
              </a:rPr>
              <a:t>	Since we have created ERD diagram, We were thinking what should be in database, what should be in java,moreover which classes,methods,interfaces will we need. After long and hard work our program finally was executed and it was like WOW. We were very glad. Obviously we had a lot of bugs and flaws. Then we started fixing our flaws.</a:t>
            </a:r>
            <a:endParaRPr sz="1850">
              <a:solidFill>
                <a:srgbClr val="333333"/>
              </a:solidFill>
              <a:latin typeface="Times New Roman"/>
              <a:ea typeface="Times New Roman"/>
              <a:cs typeface="Times New Roman"/>
              <a:sym typeface="Times New Roman"/>
            </a:endParaRPr>
          </a:p>
        </p:txBody>
      </p:sp>
      <p:pic>
        <p:nvPicPr>
          <p:cNvPr id="83" name="Google Shape;83;p17"/>
          <p:cNvPicPr preferRelativeResize="0"/>
          <p:nvPr/>
        </p:nvPicPr>
        <p:blipFill>
          <a:blip r:embed="rId3">
            <a:alphaModFix/>
          </a:blip>
          <a:stretch>
            <a:fillRect/>
          </a:stretch>
        </p:blipFill>
        <p:spPr>
          <a:xfrm>
            <a:off x="5187250" y="1589275"/>
            <a:ext cx="3814200" cy="254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81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ru" sz="2500" b="1">
                <a:latin typeface="Montserrat"/>
                <a:ea typeface="Montserrat"/>
                <a:cs typeface="Montserrat"/>
                <a:sym typeface="Montserrat"/>
              </a:rPr>
              <a:t>Role assignment</a:t>
            </a:r>
            <a:endParaRPr sz="2500">
              <a:latin typeface="Montserrat"/>
              <a:ea typeface="Montserrat"/>
              <a:cs typeface="Montserrat"/>
              <a:sym typeface="Montserrat"/>
            </a:endParaRPr>
          </a:p>
        </p:txBody>
      </p:sp>
      <p:sp>
        <p:nvSpPr>
          <p:cNvPr id="89" name="Google Shape;89;p18"/>
          <p:cNvSpPr txBox="1">
            <a:spLocks noGrp="1"/>
          </p:cNvSpPr>
          <p:nvPr>
            <p:ph type="body" idx="1"/>
          </p:nvPr>
        </p:nvSpPr>
        <p:spPr>
          <a:xfrm>
            <a:off x="311700" y="992950"/>
            <a:ext cx="4260300" cy="39141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1200"/>
              </a:spcAft>
              <a:buSzPts val="1018"/>
              <a:buNone/>
            </a:pPr>
            <a:r>
              <a:rPr lang="ru" sz="1900">
                <a:latin typeface="Times New Roman"/>
                <a:ea typeface="Times New Roman"/>
                <a:cs typeface="Times New Roman"/>
                <a:sym typeface="Times New Roman"/>
              </a:rPr>
              <a:t>In our application there are 3 roles: customer,employee and manager. Different roles has different methods.When you run the program, program will ask you to choose your role, to know what to do next. You are able to choose any of them or even exit program. Depending on your choice, program will go to a specific piece of code.</a:t>
            </a:r>
            <a:endParaRPr sz="1900">
              <a:latin typeface="Times New Roman"/>
              <a:ea typeface="Times New Roman"/>
              <a:cs typeface="Times New Roman"/>
              <a:sym typeface="Times New Roman"/>
            </a:endParaRPr>
          </a:p>
        </p:txBody>
      </p:sp>
      <p:pic>
        <p:nvPicPr>
          <p:cNvPr id="90" name="Google Shape;90;p18"/>
          <p:cNvPicPr preferRelativeResize="0"/>
          <p:nvPr/>
        </p:nvPicPr>
        <p:blipFill>
          <a:blip r:embed="rId3">
            <a:alphaModFix/>
          </a:blip>
          <a:stretch>
            <a:fillRect/>
          </a:stretch>
        </p:blipFill>
        <p:spPr>
          <a:xfrm>
            <a:off x="4783500" y="1180319"/>
            <a:ext cx="4183125" cy="24401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200"/>
              </a:spcAft>
              <a:buNone/>
            </a:pPr>
            <a:r>
              <a:rPr lang="ru" sz="2500" b="1">
                <a:highlight>
                  <a:schemeClr val="lt1"/>
                </a:highlight>
                <a:latin typeface="Montserrat"/>
                <a:ea typeface="Montserrat"/>
                <a:cs typeface="Montserrat"/>
                <a:sym typeface="Montserrat"/>
              </a:rPr>
              <a:t>The methods of a particular role.</a:t>
            </a:r>
            <a:endParaRPr sz="2500" b="1">
              <a:latin typeface="Montserrat"/>
              <a:ea typeface="Montserrat"/>
              <a:cs typeface="Montserrat"/>
              <a:sym typeface="Montserrat"/>
            </a:endParaRPr>
          </a:p>
        </p:txBody>
      </p:sp>
      <p:sp>
        <p:nvSpPr>
          <p:cNvPr id="96" name="Google Shape;96;p1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ru" sz="1800">
                <a:latin typeface="Times New Roman"/>
                <a:ea typeface="Times New Roman"/>
                <a:cs typeface="Times New Roman"/>
                <a:sym typeface="Times New Roman"/>
              </a:rPr>
              <a:t>As it’s already mentioned depending on your choice, program will go to a specific part of code, you will be asked to create instance of your choice. After the creation, you will be able to choose methods that are related to your choice. For example: you chose to be an employee. You will be asked to fill the data about yourself, choose your vacancy. Then you will be able to choose any method, which you are allowed to use. </a:t>
            </a:r>
            <a:endParaRPr sz="1800">
              <a:latin typeface="Times New Roman"/>
              <a:ea typeface="Times New Roman"/>
              <a:cs typeface="Times New Roman"/>
              <a:sym typeface="Times New Roman"/>
            </a:endParaRPr>
          </a:p>
        </p:txBody>
      </p:sp>
      <p:pic>
        <p:nvPicPr>
          <p:cNvPr id="97" name="Google Shape;97;p19"/>
          <p:cNvPicPr preferRelativeResize="0"/>
          <p:nvPr/>
        </p:nvPicPr>
        <p:blipFill>
          <a:blip r:embed="rId3">
            <a:alphaModFix/>
          </a:blip>
          <a:stretch>
            <a:fillRect/>
          </a:stretch>
        </p:blipFill>
        <p:spPr>
          <a:xfrm>
            <a:off x="5010150" y="1350263"/>
            <a:ext cx="3305175" cy="1581150"/>
          </a:xfrm>
          <a:prstGeom prst="rect">
            <a:avLst/>
          </a:prstGeom>
          <a:noFill/>
          <a:ln>
            <a:noFill/>
          </a:ln>
        </p:spPr>
      </p:pic>
      <p:pic>
        <p:nvPicPr>
          <p:cNvPr id="98" name="Google Shape;98;p19"/>
          <p:cNvPicPr preferRelativeResize="0"/>
          <p:nvPr/>
        </p:nvPicPr>
        <p:blipFill>
          <a:blip r:embed="rId4">
            <a:alphaModFix/>
          </a:blip>
          <a:stretch>
            <a:fillRect/>
          </a:stretch>
        </p:blipFill>
        <p:spPr>
          <a:xfrm>
            <a:off x="5010150" y="3263950"/>
            <a:ext cx="3552825" cy="130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80675" y="0"/>
            <a:ext cx="85206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200"/>
              </a:spcAft>
              <a:buNone/>
            </a:pPr>
            <a:r>
              <a:rPr lang="ru" sz="2500" b="1">
                <a:highlight>
                  <a:schemeClr val="lt1"/>
                </a:highlight>
                <a:latin typeface="Montserrat"/>
                <a:ea typeface="Montserrat"/>
                <a:cs typeface="Montserrat"/>
                <a:sym typeface="Montserrat"/>
              </a:rPr>
              <a:t>What difficulties were encountered during the development.</a:t>
            </a:r>
            <a:endParaRPr sz="2500" b="1">
              <a:latin typeface="Montserrat"/>
              <a:ea typeface="Montserrat"/>
              <a:cs typeface="Montserrat"/>
              <a:sym typeface="Montserrat"/>
            </a:endParaRPr>
          </a:p>
        </p:txBody>
      </p:sp>
      <p:sp>
        <p:nvSpPr>
          <p:cNvPr id="104" name="Google Shape;104;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ru" sz="1700">
                <a:latin typeface="Times New Roman"/>
                <a:ea typeface="Times New Roman"/>
                <a:cs typeface="Times New Roman"/>
                <a:sym typeface="Times New Roman"/>
              </a:rPr>
              <a:t>Dusembay Adilzhan’s thoughts: at the very beginning it was hard of course to make chemistry with groupmate also teamwork is also hard to learn. I mean when 2 people start coding together it can be unclear sometimes, however after making ERD diagram everything was OK. I had problems with programming part, for example how to know if string has digits or not, for this tasks I used stackoverflow website which really helped to me.</a:t>
            </a:r>
            <a:endParaRPr sz="1700">
              <a:latin typeface="Times New Roman"/>
              <a:ea typeface="Times New Roman"/>
              <a:cs typeface="Times New Roman"/>
              <a:sym typeface="Times New Roman"/>
            </a:endParaRPr>
          </a:p>
        </p:txBody>
      </p:sp>
      <p:sp>
        <p:nvSpPr>
          <p:cNvPr id="105" name="Google Shape;105;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ru" sz="1600" dirty="0">
                <a:latin typeface="+mn-lt"/>
                <a:ea typeface="Times New Roman"/>
                <a:cs typeface="Times New Roman"/>
                <a:sym typeface="Times New Roman"/>
              </a:rPr>
              <a:t>Zhumabekov Aybek’s thoughts</a:t>
            </a:r>
            <a:r>
              <a:rPr lang="ru" sz="1600" dirty="0" smtClean="0">
                <a:latin typeface="+mn-lt"/>
                <a:ea typeface="Times New Roman"/>
                <a:cs typeface="Times New Roman"/>
                <a:sym typeface="Times New Roman"/>
              </a:rPr>
              <a:t>:</a:t>
            </a:r>
            <a:r>
              <a:rPr lang="en-US" sz="1600" dirty="0" smtClean="0">
                <a:latin typeface="+mn-lt"/>
                <a:ea typeface="Times New Roman"/>
                <a:cs typeface="Times New Roman"/>
                <a:sym typeface="Times New Roman"/>
              </a:rPr>
              <a:t> From the beginning I couldn’t realize what to do. We started quickly after making ERD diagram, there were too much work for 1 week. I met many problems with database. For example, I couldn’t connect database, </a:t>
            </a:r>
            <a:r>
              <a:rPr lang="en-US" sz="1600" dirty="0" err="1" smtClean="0">
                <a:latin typeface="+mn-lt"/>
                <a:ea typeface="Times New Roman"/>
                <a:cs typeface="Times New Roman"/>
                <a:sym typeface="Times New Roman"/>
              </a:rPr>
              <a:t>pgAdmin</a:t>
            </a:r>
            <a:r>
              <a:rPr lang="en-US" sz="1600" dirty="0" smtClean="0">
                <a:latin typeface="+mn-lt"/>
                <a:ea typeface="Times New Roman"/>
                <a:cs typeface="Times New Roman"/>
                <a:sym typeface="Times New Roman"/>
              </a:rPr>
              <a:t> sometimes </a:t>
            </a:r>
            <a:r>
              <a:rPr lang="en-US" sz="1600" dirty="0" smtClean="0">
                <a:latin typeface="+mn-lt"/>
                <a:ea typeface="Times New Roman"/>
                <a:cs typeface="Times New Roman"/>
                <a:sym typeface="Times New Roman"/>
              </a:rPr>
              <a:t>didn’t work, following design pattern SOLID was some </a:t>
            </a:r>
            <a:r>
              <a:rPr lang="en-US" sz="1600" dirty="0" err="1" smtClean="0">
                <a:latin typeface="+mn-lt"/>
                <a:ea typeface="Times New Roman"/>
                <a:cs typeface="Times New Roman"/>
                <a:sym typeface="Times New Roman"/>
              </a:rPr>
              <a:t>hardful</a:t>
            </a:r>
            <a:r>
              <a:rPr lang="en-US" sz="1600" dirty="0" smtClean="0">
                <a:latin typeface="+mn-lt"/>
                <a:ea typeface="Times New Roman"/>
                <a:cs typeface="Times New Roman"/>
                <a:sym typeface="Times New Roman"/>
              </a:rPr>
              <a:t>.   All of these problems and mistakes improved my programming skills. </a:t>
            </a:r>
            <a:endParaRPr sz="1600" dirty="0">
              <a:latin typeface="+mn-lt"/>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200"/>
              </a:spcAft>
              <a:buNone/>
            </a:pPr>
            <a:r>
              <a:rPr lang="ru" sz="2500" b="1">
                <a:highlight>
                  <a:schemeClr val="lt1"/>
                </a:highlight>
                <a:latin typeface="Montserrat"/>
                <a:ea typeface="Montserrat"/>
                <a:cs typeface="Montserrat"/>
                <a:sym typeface="Montserrat"/>
              </a:rPr>
              <a:t>What can be done in the future?</a:t>
            </a:r>
            <a:endParaRPr sz="2500" b="1">
              <a:latin typeface="Montserrat"/>
              <a:ea typeface="Montserrat"/>
              <a:cs typeface="Montserrat"/>
              <a:sym typeface="Montserrat"/>
            </a:endParaRPr>
          </a:p>
        </p:txBody>
      </p:sp>
      <p:sp>
        <p:nvSpPr>
          <p:cNvPr id="111" name="Google Shape;111;p21"/>
          <p:cNvSpPr txBox="1">
            <a:spLocks noGrp="1"/>
          </p:cNvSpPr>
          <p:nvPr>
            <p:ph type="body" idx="1"/>
          </p:nvPr>
        </p:nvSpPr>
        <p:spPr>
          <a:xfrm>
            <a:off x="311700" y="1152475"/>
            <a:ext cx="4398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sz="1700">
                <a:latin typeface="Times New Roman"/>
                <a:ea typeface="Times New Roman"/>
                <a:cs typeface="Times New Roman"/>
                <a:sym typeface="Times New Roman"/>
              </a:rPr>
              <a:t> Banking system is really useful for banks. But our application far from what's in the bank. We can implement more methods, add manager transfer from 1 department to another department, add graphical interface such as website or phone application. Also we can add more roles, so that application will be more similar to real banking system.</a:t>
            </a:r>
            <a:endParaRPr sz="1700">
              <a:latin typeface="Times New Roman"/>
              <a:ea typeface="Times New Roman"/>
              <a:cs typeface="Times New Roman"/>
              <a:sym typeface="Times New Roman"/>
            </a:endParaRPr>
          </a:p>
        </p:txBody>
      </p:sp>
      <p:pic>
        <p:nvPicPr>
          <p:cNvPr id="112" name="Google Shape;112;p21"/>
          <p:cNvPicPr preferRelativeResize="0"/>
          <p:nvPr/>
        </p:nvPicPr>
        <p:blipFill>
          <a:blip r:embed="rId3">
            <a:alphaModFix/>
          </a:blip>
          <a:stretch>
            <a:fillRect/>
          </a:stretch>
        </p:blipFill>
        <p:spPr>
          <a:xfrm>
            <a:off x="4710000" y="1248975"/>
            <a:ext cx="4129201" cy="222993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516</Words>
  <Application>Microsoft Office PowerPoint</Application>
  <PresentationFormat>Экран (16:9)</PresentationFormat>
  <Paragraphs>31</Paragraphs>
  <Slides>10</Slides>
  <Notes>10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Times New Roman</vt:lpstr>
      <vt:lpstr>Montserrat</vt:lpstr>
      <vt:lpstr>Simple Light</vt:lpstr>
      <vt:lpstr>Banking system</vt:lpstr>
      <vt:lpstr>Agenda</vt:lpstr>
      <vt:lpstr>Project idea</vt:lpstr>
      <vt:lpstr>ERD diagram</vt:lpstr>
      <vt:lpstr>Application creation</vt:lpstr>
      <vt:lpstr>Role assignment</vt:lpstr>
      <vt:lpstr>The methods of a particular role.</vt:lpstr>
      <vt:lpstr>What difficulties were encountered during the development.</vt:lpstr>
      <vt:lpstr>What can be done in the future?</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system</dc:title>
  <dc:creator>LA</dc:creator>
  <cp:lastModifiedBy>Учетная запись Майкрософт</cp:lastModifiedBy>
  <cp:revision>1</cp:revision>
  <dcterms:modified xsi:type="dcterms:W3CDTF">2021-03-10T11:12:39Z</dcterms:modified>
</cp:coreProperties>
</file>