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9"/>
  </p:handoutMasterIdLst>
  <p:sldIdLst>
    <p:sldId id="256" r:id="rId2"/>
    <p:sldId id="284" r:id="rId3"/>
    <p:sldId id="285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75" r:id="rId13"/>
    <p:sldId id="276" r:id="rId14"/>
    <p:sldId id="277" r:id="rId15"/>
    <p:sldId id="265" r:id="rId16"/>
    <p:sldId id="266" r:id="rId17"/>
    <p:sldId id="267" r:id="rId18"/>
    <p:sldId id="268" r:id="rId19"/>
    <p:sldId id="269" r:id="rId20"/>
    <p:sldId id="290" r:id="rId21"/>
    <p:sldId id="270" r:id="rId22"/>
    <p:sldId id="291" r:id="rId23"/>
    <p:sldId id="292" r:id="rId24"/>
    <p:sldId id="293" r:id="rId25"/>
    <p:sldId id="282" r:id="rId26"/>
    <p:sldId id="279" r:id="rId27"/>
    <p:sldId id="271" r:id="rId28"/>
    <p:sldId id="280" r:id="rId29"/>
    <p:sldId id="278" r:id="rId30"/>
    <p:sldId id="281" r:id="rId31"/>
    <p:sldId id="272" r:id="rId32"/>
    <p:sldId id="296" r:id="rId33"/>
    <p:sldId id="295" r:id="rId34"/>
    <p:sldId id="294" r:id="rId35"/>
    <p:sldId id="273" r:id="rId36"/>
    <p:sldId id="283" r:id="rId37"/>
    <p:sldId id="287" r:id="rId38"/>
  </p:sldIdLst>
  <p:sldSz cx="9144000" cy="6858000" type="screen4x3"/>
  <p:notesSz cx="6858000" cy="994727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2" autoAdjust="0"/>
    <p:restoredTop sz="94660"/>
  </p:normalViewPr>
  <p:slideViewPr>
    <p:cSldViewPr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A8168-D1F6-4380-999E-6065C7639570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41D21-FAEE-4BBF-94CB-C85BB45EEA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9317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Mobile Programming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7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Emülatör Kurulumu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3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İlk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Genymotion</a:t>
            </a:r>
            <a:r>
              <a:rPr lang="en-US" dirty="0"/>
              <a:t> </a:t>
            </a:r>
            <a:r>
              <a:rPr lang="en-US" dirty="0" err="1"/>
              <a:t>Sitesine</a:t>
            </a:r>
            <a:r>
              <a:rPr lang="en-US" dirty="0"/>
              <a:t> </a:t>
            </a:r>
            <a:r>
              <a:rPr lang="en-US" dirty="0" err="1"/>
              <a:t>üye</a:t>
            </a:r>
            <a:r>
              <a:rPr lang="en-US" dirty="0"/>
              <a:t> </a:t>
            </a:r>
            <a:r>
              <a:rPr lang="en-US" dirty="0" err="1"/>
              <a:t>olmamız</a:t>
            </a:r>
            <a:r>
              <a:rPr lang="en-US" dirty="0"/>
              <a:t> </a:t>
            </a:r>
            <a:r>
              <a:rPr lang="en-US" dirty="0" err="1"/>
              <a:t>gerecek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 “</a:t>
            </a:r>
            <a:r>
              <a:rPr lang="en-US" i="1" dirty="0"/>
              <a:t>https://cloud.genymotion.com/page/customer/login/</a:t>
            </a:r>
            <a:r>
              <a:rPr lang="en-US" dirty="0"/>
              <a:t>”    link </a:t>
            </a:r>
            <a:r>
              <a:rPr lang="en-US" dirty="0" err="1"/>
              <a:t>üyelik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gerçekleştiriyoruz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85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ademocut.com/wp-content/uploads/2014/08/genymotion-%C3%BCyeli%C4%9F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4946"/>
            <a:ext cx="5688632" cy="568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5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“</a:t>
            </a:r>
            <a:r>
              <a:rPr lang="en-US" i="1" dirty="0"/>
              <a:t>https://cloud.genymotion.com/page/</a:t>
            </a:r>
            <a:r>
              <a:rPr lang="en-US" i="1" dirty="0" err="1"/>
              <a:t>launchpad</a:t>
            </a:r>
            <a:r>
              <a:rPr lang="en-US" i="1" dirty="0"/>
              <a:t>/download/</a:t>
            </a:r>
            <a:r>
              <a:rPr lang="en-US" dirty="0"/>
              <a:t>”    </a:t>
            </a:r>
            <a:r>
              <a:rPr lang="en-US" dirty="0" err="1"/>
              <a:t>linkden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Genymotion</a:t>
            </a:r>
            <a:r>
              <a:rPr lang="en-US" dirty="0"/>
              <a:t> </a:t>
            </a:r>
            <a:r>
              <a:rPr lang="en-US" dirty="0" err="1"/>
              <a:t>programlarının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setup </a:t>
            </a:r>
            <a:r>
              <a:rPr lang="en-US" dirty="0" err="1"/>
              <a:t>indirin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4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genymotion üyeliği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40" y="0"/>
            <a:ext cx="6280720" cy="62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3466728" cy="5657850"/>
          </a:xfrm>
        </p:spPr>
        <p:txBody>
          <a:bodyPr/>
          <a:lstStyle/>
          <a:p>
            <a:r>
              <a:rPr lang="en-US" b="1" dirty="0"/>
              <a:t>File-&gt; New -&gt; New Project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 </a:t>
            </a: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6672"/>
            <a:ext cx="50863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4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19125"/>
            <a:ext cx="6475413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2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639194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7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3394720" cy="6552728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Manifests: Android programlama için izin kısmı burasıdır. Örneğin wifi'yi kullanmak için telefon'a bunun için izin almamız gerektiğini buraya yazıcağız.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Java: Java kaynak kodlarını burada bulunduracağız.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Res: Resource kısmı'dır. Yani kaynak kodlarımız burada olucak. Menu kısmı, Metin yazıları, resim ve layout kısmı..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drawable: Resim dosyalarımızı burada bulunduracağız. Dosyalarımız PNG ya da JPEG formatında olabilir.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0648"/>
            <a:ext cx="36385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2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4258816" cy="5937523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layout: Bu kısım tasarım dosyalarımızın olduğu kısımdır. XML (extensible markup language) dili ile yazılmıştır. Buradaki tasarım dosyalarımızı javada Oncreate metodun'da çağırırız.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menu: Menu kısmını burada aktif edebiliriz.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mipmap: Uygulamanızın açılış logolarını içerir.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values: </a:t>
            </a:r>
            <a:r>
              <a:rPr lang="tr-TR" b="1" dirty="0"/>
              <a:t>: </a:t>
            </a:r>
            <a:r>
              <a:rPr lang="tr-TR" dirty="0"/>
              <a:t>Uygulamada kullanılan sabit değişkenler burada saklanabilir. strings.xml dosyası uygulamada kullanılan ve ekranlarda kullanıcıya gösterilen her türlü metni saklar.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0648"/>
            <a:ext cx="36385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1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What is Android?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mobile operating system maintained by </a:t>
            </a:r>
            <a:r>
              <a:rPr lang="en-US" b="1" dirty="0"/>
              <a:t>Google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– </a:t>
            </a:r>
            <a:r>
              <a:rPr lang="en-US" dirty="0"/>
              <a:t>originally purchased from Android, Inc. in </a:t>
            </a:r>
            <a:r>
              <a:rPr lang="en-US" dirty="0" smtClean="0"/>
              <a:t>2005</a:t>
            </a:r>
            <a:endParaRPr lang="tr-TR" dirty="0" smtClean="0"/>
          </a:p>
          <a:p>
            <a:r>
              <a:rPr lang="en-US" dirty="0" smtClean="0"/>
              <a:t>runs </a:t>
            </a:r>
            <a:r>
              <a:rPr lang="en-US" dirty="0"/>
              <a:t>on phones, tablets, watches, TVs, ...</a:t>
            </a:r>
          </a:p>
          <a:p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b="1" dirty="0"/>
              <a:t>Java </a:t>
            </a:r>
            <a:r>
              <a:rPr lang="en-US" dirty="0"/>
              <a:t>(dev language) and </a:t>
            </a:r>
            <a:r>
              <a:rPr lang="en-US" b="1" dirty="0"/>
              <a:t>Linux </a:t>
            </a:r>
            <a:r>
              <a:rPr lang="en-US" dirty="0"/>
              <a:t>(kernel)</a:t>
            </a:r>
          </a:p>
          <a:p>
            <a:r>
              <a:rPr lang="en-US" dirty="0" smtClean="0"/>
              <a:t>the </a:t>
            </a:r>
            <a:r>
              <a:rPr lang="en-US" dirty="0"/>
              <a:t>#1 mobile OS worldwide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– </a:t>
            </a:r>
            <a:r>
              <a:rPr lang="en-US" dirty="0"/>
              <a:t>and now #1 overall OS worldwide!</a:t>
            </a:r>
          </a:p>
          <a:p>
            <a:r>
              <a:rPr lang="en-US" dirty="0" smtClean="0"/>
              <a:t>has </a:t>
            </a:r>
            <a:r>
              <a:rPr lang="en-US" dirty="0"/>
              <a:t>over 1 million apps published in Play Store</a:t>
            </a:r>
          </a:p>
          <a:p>
            <a:r>
              <a:rPr lang="en-US" dirty="0" smtClean="0"/>
              <a:t> </a:t>
            </a:r>
            <a:r>
              <a:rPr lang="en-US" dirty="0"/>
              <a:t>code is released as open source (periodically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940" y="2420888"/>
            <a:ext cx="2878523" cy="209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959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App build process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02" y="1600200"/>
            <a:ext cx="51191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33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548680"/>
            <a:ext cx="8892480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package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com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example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asus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myapplication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support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v7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app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AppCompatActivity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os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Bundle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widget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TextView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MainActivity </a:t>
            </a:r>
            <a:r>
              <a:rPr lang="tr-TR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extends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AppCompatActivity 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TextView tv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@Override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tr-TR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protected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onCreate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Bundle savedInstanceState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tr-TR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super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onCreate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savedInstanceState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setContentView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layout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activity_main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tr-T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49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Android </a:t>
            </a:r>
            <a:r>
              <a:rPr lang="tr-TR" b="1" dirty="0" smtClean="0"/>
              <a:t>Terminology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6044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● </a:t>
            </a:r>
            <a:r>
              <a:rPr lang="en-US" sz="2600" b="1" dirty="0"/>
              <a:t>activity</a:t>
            </a:r>
            <a:r>
              <a:rPr lang="en-US" sz="2600" dirty="0"/>
              <a:t>: a single screen of UI that appears in your app</a:t>
            </a:r>
          </a:p>
          <a:p>
            <a:r>
              <a:rPr lang="en-US" sz="2600" dirty="0"/>
              <a:t>– the fundamental units of GUI in an Android </a:t>
            </a:r>
            <a:r>
              <a:rPr lang="en-US" sz="2600" dirty="0" smtClean="0"/>
              <a:t>app</a:t>
            </a:r>
            <a:endParaRPr lang="tr-TR" sz="2600" dirty="0" smtClean="0"/>
          </a:p>
          <a:p>
            <a:endParaRPr lang="en-US" sz="2600" dirty="0"/>
          </a:p>
          <a:p>
            <a:r>
              <a:rPr lang="en-US" sz="2600" dirty="0"/>
              <a:t>● </a:t>
            </a:r>
            <a:r>
              <a:rPr lang="en-US" sz="2600" b="1" dirty="0"/>
              <a:t>view</a:t>
            </a:r>
            <a:r>
              <a:rPr lang="en-US" sz="2600" dirty="0"/>
              <a:t>: items that appear onscreen in an activity</a:t>
            </a:r>
          </a:p>
          <a:p>
            <a:r>
              <a:rPr lang="en-US" sz="2600" dirty="0"/>
              <a:t>– </a:t>
            </a:r>
            <a:r>
              <a:rPr lang="en-US" sz="2600" b="1" dirty="0"/>
              <a:t>widget</a:t>
            </a:r>
            <a:r>
              <a:rPr lang="en-US" sz="2600" dirty="0"/>
              <a:t>: GUI control such as a button or text field</a:t>
            </a:r>
          </a:p>
          <a:p>
            <a:r>
              <a:rPr lang="en-US" sz="2600" dirty="0"/>
              <a:t>– </a:t>
            </a:r>
            <a:r>
              <a:rPr lang="en-US" sz="2600" b="1" dirty="0"/>
              <a:t>layout</a:t>
            </a:r>
            <a:r>
              <a:rPr lang="en-US" sz="2600" dirty="0"/>
              <a:t>: invisible container that manages</a:t>
            </a:r>
          </a:p>
          <a:p>
            <a:r>
              <a:rPr lang="tr-TR" sz="2600" dirty="0"/>
              <a:t>positions/sizes of </a:t>
            </a:r>
            <a:r>
              <a:rPr lang="tr-TR" sz="2600" dirty="0" smtClean="0"/>
              <a:t>widgets</a:t>
            </a:r>
          </a:p>
          <a:p>
            <a:endParaRPr lang="tr-TR" sz="2600" dirty="0"/>
          </a:p>
          <a:p>
            <a:r>
              <a:rPr lang="en-US" sz="2600" dirty="0"/>
              <a:t>● </a:t>
            </a:r>
            <a:r>
              <a:rPr lang="en-US" sz="2600" b="1" dirty="0"/>
              <a:t>event</a:t>
            </a:r>
            <a:r>
              <a:rPr lang="en-US" sz="2600" dirty="0"/>
              <a:t>: action that occurs when user interacts with widgets</a:t>
            </a:r>
          </a:p>
          <a:p>
            <a:r>
              <a:rPr lang="tr-TR" sz="2600" dirty="0"/>
              <a:t>– e.g. clicks, typing, scrolling</a:t>
            </a:r>
          </a:p>
          <a:p>
            <a:r>
              <a:rPr lang="en-US" sz="2600" dirty="0"/>
              <a:t>● </a:t>
            </a:r>
            <a:r>
              <a:rPr lang="en-US" sz="2600" b="1" dirty="0"/>
              <a:t>action bar</a:t>
            </a:r>
            <a:r>
              <a:rPr lang="en-US" sz="2600" dirty="0"/>
              <a:t>: a menu of common actions at top of </a:t>
            </a:r>
            <a:r>
              <a:rPr lang="en-US" sz="2600" dirty="0" smtClean="0"/>
              <a:t>app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9096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Designing a user interface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● open XML file for your layout (e.g. activity_main.xml)</a:t>
            </a:r>
          </a:p>
          <a:p>
            <a:pPr marL="0" indent="0">
              <a:buNone/>
            </a:pPr>
            <a:r>
              <a:rPr lang="en-US" dirty="0"/>
              <a:t>● drag widgets from left </a:t>
            </a:r>
            <a:r>
              <a:rPr lang="en-US" b="1" dirty="0"/>
              <a:t>Palette </a:t>
            </a:r>
            <a:r>
              <a:rPr lang="en-US" dirty="0"/>
              <a:t>to the preview image</a:t>
            </a:r>
          </a:p>
          <a:p>
            <a:pPr marL="0" indent="0">
              <a:buNone/>
            </a:pPr>
            <a:r>
              <a:rPr lang="en-US" dirty="0"/>
              <a:t>● set their properties in lower-right </a:t>
            </a:r>
            <a:r>
              <a:rPr lang="en-US" b="1" dirty="0"/>
              <a:t>Properties </a:t>
            </a:r>
            <a:r>
              <a:rPr lang="en-US" dirty="0"/>
              <a:t>panel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646515" cy="359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6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Interacting with widgets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accessing a widget in the Java code:</a:t>
            </a:r>
          </a:p>
          <a:p>
            <a:r>
              <a:rPr lang="en-US" dirty="0"/>
              <a:t>1. in Design view, give that view a unique </a:t>
            </a:r>
            <a:r>
              <a:rPr lang="en-US" b="1" dirty="0"/>
              <a:t>ID </a:t>
            </a:r>
            <a:r>
              <a:rPr lang="en-US" dirty="0"/>
              <a:t>property value</a:t>
            </a:r>
          </a:p>
          <a:p>
            <a:r>
              <a:rPr lang="en-US" dirty="0"/>
              <a:t>2. in Java code, call </a:t>
            </a:r>
            <a:r>
              <a:rPr lang="en-US" dirty="0" err="1"/>
              <a:t>findViewById</a:t>
            </a:r>
            <a:r>
              <a:rPr lang="en-US" dirty="0"/>
              <a:t> to access its View object</a:t>
            </a:r>
          </a:p>
          <a:p>
            <a:pPr marL="0" indent="0">
              <a:buNone/>
            </a:pPr>
            <a:r>
              <a:rPr lang="en-US" dirty="0"/>
              <a:t>● pass it a parameter of </a:t>
            </a:r>
            <a:r>
              <a:rPr lang="en-US" dirty="0" err="1"/>
              <a:t>R.id.</a:t>
            </a:r>
            <a:r>
              <a:rPr lang="en-US" b="1" i="1" dirty="0" err="1"/>
              <a:t>your_unique_ID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● cast the returned value to the appropriate type (Button, </a:t>
            </a:r>
            <a:r>
              <a:rPr lang="en-US" dirty="0" err="1"/>
              <a:t>TextView</a:t>
            </a:r>
            <a:r>
              <a:rPr lang="en-US" dirty="0"/>
              <a:t>, etc.)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467544" y="407707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TextView tv = (TextView) </a:t>
            </a:r>
            <a:r>
              <a:rPr lang="tr-TR" b="1" dirty="0"/>
              <a:t>findViewById</a:t>
            </a:r>
            <a:r>
              <a:rPr lang="tr-TR" dirty="0"/>
              <a:t>(R.id.mytextview);</a:t>
            </a:r>
          </a:p>
          <a:p>
            <a:r>
              <a:rPr lang="tr-TR" dirty="0"/>
              <a:t>tv.setText("You clicked it!");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5335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Toast</a:t>
            </a:r>
            <a:r>
              <a:rPr lang="tr-TR" dirty="0" smtClean="0"/>
              <a:t> 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b="1" dirty="0"/>
              <a:t>Toast</a:t>
            </a:r>
            <a:r>
              <a:rPr lang="en-US" dirty="0"/>
              <a:t>,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test </a:t>
            </a:r>
            <a:r>
              <a:rPr lang="en-US" dirty="0" err="1"/>
              <a:t>edilirken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uyarı</a:t>
            </a:r>
            <a:r>
              <a:rPr lang="en-US" dirty="0"/>
              <a:t> </a:t>
            </a:r>
            <a:r>
              <a:rPr lang="en-US" dirty="0" err="1"/>
              <a:t>mesajlarıdır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en-US" sz="2200" dirty="0" err="1"/>
              <a:t>Toast.makeText</a:t>
            </a:r>
            <a:r>
              <a:rPr lang="en-US" sz="2200" dirty="0"/>
              <a:t>(</a:t>
            </a:r>
            <a:r>
              <a:rPr lang="en-US" sz="2200" dirty="0" err="1"/>
              <a:t>getApplicationContext</a:t>
            </a:r>
            <a:r>
              <a:rPr lang="en-US" sz="2200" dirty="0" smtClean="0"/>
              <a:t>(),</a:t>
            </a:r>
            <a:r>
              <a:rPr lang="tr-TR" sz="2200" dirty="0" smtClean="0"/>
              <a:t> </a:t>
            </a:r>
            <a:r>
              <a:rPr lang="en-US" sz="2200" dirty="0" smtClean="0"/>
              <a:t>“</a:t>
            </a:r>
            <a:r>
              <a:rPr lang="tr-TR" sz="2200" dirty="0" smtClean="0"/>
              <a:t>Bu benim mesajım</a:t>
            </a:r>
            <a:r>
              <a:rPr lang="en-US" sz="2200" dirty="0" smtClean="0"/>
              <a:t>.“, </a:t>
            </a:r>
            <a:r>
              <a:rPr lang="en-US" sz="2200" dirty="0" err="1"/>
              <a:t>Toast.LENGTH_LONG</a:t>
            </a:r>
            <a:r>
              <a:rPr lang="en-US" sz="2200" dirty="0"/>
              <a:t>).show();</a:t>
            </a:r>
          </a:p>
        </p:txBody>
      </p:sp>
    </p:spTree>
    <p:extLst>
      <p:ext uri="{BB962C8B-B14F-4D97-AF65-F5344CB8AC3E}">
        <p14:creationId xmlns:p14="http://schemas.microsoft.com/office/powerpoint/2010/main" val="28859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Textview</a:t>
            </a:r>
            <a:r>
              <a:rPr lang="tr-TR" dirty="0" smtClean="0"/>
              <a:t> kullanımı</a:t>
            </a:r>
            <a:endParaRPr lang="en-US" dirty="0"/>
          </a:p>
        </p:txBody>
      </p:sp>
      <p:pic>
        <p:nvPicPr>
          <p:cNvPr id="3074" name="Picture 2" descr="android textview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6088"/>
            <a:ext cx="3096344" cy="519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001" y="-171617"/>
            <a:ext cx="9144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package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com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example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asus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myapplication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support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v7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app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AppCompatActivity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os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Bundle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view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View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widget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Button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widget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TextView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MainActivity </a:t>
            </a: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extends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AppCompatActivity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TextView tv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@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Override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tr-TR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protected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onCreate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Bundle savedInstanceState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super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onCreate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savedInstanceState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setContentView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layout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activity_main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tv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TextView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findViewById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tr-TR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tr-TR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lbDeneme</a:t>
            </a:r>
            <a:r>
              <a:rPr lang="tr-TR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</a:t>
            </a:r>
            <a:r>
              <a:rPr lang="tr-TR" sz="1400" b="1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tv</a:t>
            </a:r>
            <a:r>
              <a:rPr lang="tr-TR" sz="14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b="1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setText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b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"Mobil Programlama"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4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tr-T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66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001" y="-171617"/>
            <a:ext cx="9144000" cy="702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package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com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example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asus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myapplication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support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v7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app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AppCompatActivity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os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Bundle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view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View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widget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Button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android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widget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TextView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MainActivity </a:t>
            </a: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extends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AppCompatActivity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TextView tv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Button bt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4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@Override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tr-TR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protected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onCreate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Bundle savedInstanceState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super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onCreate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savedInstanceState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setContentView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layout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activity_main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tv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TextView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findViewById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lbDeneme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tr-TR" sz="1400" b="1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bt</a:t>
            </a:r>
            <a:r>
              <a:rPr lang="tr-TR" sz="14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Button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findViewById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btnIslem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4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bt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setOnClickListener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new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View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OnClickListener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14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@Override</a:t>
            </a:r>
            <a:endParaRPr lang="tr-TR" sz="14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tr-TR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onClick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View v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14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  </a:t>
            </a:r>
            <a:r>
              <a:rPr lang="tr-TR" sz="1400" b="1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tv</a:t>
            </a:r>
            <a:r>
              <a:rPr lang="tr-TR" sz="14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400" b="1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setText</a:t>
            </a:r>
            <a:r>
              <a:rPr lang="tr-TR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400" b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"Mobil </a:t>
            </a:r>
            <a:r>
              <a:rPr lang="tr-TR" sz="1400" b="1" dirty="0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Programlama"</a:t>
            </a:r>
            <a:r>
              <a:rPr lang="tr-TR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4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tr-TR" sz="14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});</a:t>
            </a:r>
            <a:endParaRPr lang="tr-TR" sz="14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tr-TR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tr-T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tr-T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8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 Sizde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Ekranda </a:t>
            </a:r>
            <a:r>
              <a:rPr lang="tr-TR" dirty="0"/>
              <a:t>bulunan 2 adet </a:t>
            </a:r>
            <a:r>
              <a:rPr lang="tr-TR" dirty="0" err="1"/>
              <a:t>TextView</a:t>
            </a:r>
            <a:r>
              <a:rPr lang="tr-TR" dirty="0"/>
              <a:t> üzerine program açılır açılmaz adınızı ve soyadınızı  yazdırın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Bir buton koyup bu butona kullanıcı tıkladığında adınızın yazılı olduğu yere soyadınız soyadınızın bulunduğu yere </a:t>
            </a:r>
            <a:r>
              <a:rPr lang="tr-TR" dirty="0" smtClean="0"/>
              <a:t>de adınızı yazdırın.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6633"/>
            <a:ext cx="8229600" cy="26642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Android OS provides libraries for many system features like</a:t>
            </a:r>
          </a:p>
          <a:p>
            <a:r>
              <a:rPr lang="tr-TR" dirty="0"/>
              <a:t>contacts, phone dialing, notifications, 2D/3D graphics, database</a:t>
            </a:r>
          </a:p>
          <a:p>
            <a:r>
              <a:rPr lang="en-US" dirty="0"/>
              <a:t>access, security / encryption, camera, audio, input/output, ...</a:t>
            </a:r>
          </a:p>
          <a:p>
            <a:r>
              <a:rPr lang="en-US" dirty="0"/>
              <a:t>– Android Java code is compiled into a special </a:t>
            </a:r>
            <a:r>
              <a:rPr lang="en-US" b="1" dirty="0" err="1"/>
              <a:t>Dalvik</a:t>
            </a:r>
            <a:r>
              <a:rPr lang="en-US" b="1" dirty="0"/>
              <a:t> </a:t>
            </a:r>
            <a:r>
              <a:rPr lang="en-US" dirty="0"/>
              <a:t>binary format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588004" cy="40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33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Edittext</a:t>
            </a:r>
            <a:r>
              <a:rPr lang="tr-TR" dirty="0"/>
              <a:t> 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ndroid edittext ile ilgili g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48" y="1600199"/>
            <a:ext cx="3257456" cy="507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tr-TR" dirty="0" err="1" smtClean="0"/>
              <a:t>Edittext</a:t>
            </a:r>
            <a:r>
              <a:rPr lang="tr-TR" dirty="0" smtClean="0"/>
              <a:t> Kullanımı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0" y="925607"/>
            <a:ext cx="9144000" cy="593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5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MainActivity </a:t>
            </a:r>
            <a:r>
              <a:rPr lang="tr-TR" sz="15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extends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AppCompatActivity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TextView tv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Button bt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EditText Et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@Override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tr-TR" sz="15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protected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5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onCreate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Bundle savedInstanceState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tr-TR" sz="15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super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onCreate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savedInstanceState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setContentView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layout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activity_main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tv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TextView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findViewById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lbDeneme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Et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EditText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findViewById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editText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bt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Button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findViewById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btnIslem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bt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setOnClickListener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new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View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OnClickListener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@Override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tr-TR" sz="15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5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onClick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View v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  tv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setText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Et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getText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()+</a:t>
            </a:r>
            <a:r>
              <a:rPr lang="tr-TR" sz="15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 </a:t>
            </a:r>
            <a:r>
              <a:rPr lang="tr-TR" sz="1500" dirty="0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Selam"</a:t>
            </a:r>
            <a:r>
              <a:rPr lang="tr-TR" sz="15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});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tr-TR" sz="15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tr-TR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tr-TR" sz="15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56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/>
              <a:t>bt</a:t>
            </a:r>
            <a:r>
              <a:rPr lang="tr-TR" dirty="0"/>
              <a:t>.setOnClickListener(</a:t>
            </a:r>
            <a:r>
              <a:rPr lang="tr-TR" b="1" dirty="0"/>
              <a:t>new </a:t>
            </a:r>
            <a:r>
              <a:rPr lang="tr-TR" dirty="0"/>
              <a:t>View.OnClickListener() {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/>
              <a:t>@Override</a:t>
            </a:r>
            <a:br>
              <a:rPr lang="tr-TR" dirty="0"/>
            </a:br>
            <a:r>
              <a:rPr lang="tr-TR" dirty="0"/>
              <a:t>    </a:t>
            </a:r>
            <a:r>
              <a:rPr lang="tr-TR" b="1" dirty="0"/>
              <a:t>public void </a:t>
            </a:r>
            <a:r>
              <a:rPr lang="tr-TR" dirty="0"/>
              <a:t>onClick(View view) {</a:t>
            </a:r>
            <a:br>
              <a:rPr lang="tr-TR" dirty="0"/>
            </a:br>
            <a:r>
              <a:rPr lang="tr-TR" dirty="0"/>
              <a:t>          </a:t>
            </a:r>
            <a:r>
              <a:rPr lang="tr-TR" b="1" dirty="0"/>
              <a:t>int </a:t>
            </a:r>
            <a:r>
              <a:rPr lang="tr-TR" dirty="0"/>
              <a:t>a  = Integer.</a:t>
            </a:r>
            <a:r>
              <a:rPr lang="tr-TR" i="1" dirty="0"/>
              <a:t>parseInt</a:t>
            </a:r>
            <a:r>
              <a:rPr lang="tr-TR" dirty="0"/>
              <a:t>(</a:t>
            </a:r>
            <a:r>
              <a:rPr lang="tr-TR" b="1" dirty="0"/>
              <a:t>et</a:t>
            </a:r>
            <a:r>
              <a:rPr lang="tr-TR" dirty="0"/>
              <a:t>.getText().toString());</a:t>
            </a:r>
            <a:br>
              <a:rPr lang="tr-TR" dirty="0"/>
            </a:br>
            <a:r>
              <a:rPr lang="tr-TR" dirty="0"/>
              <a:t>         Toast.</a:t>
            </a:r>
            <a:r>
              <a:rPr lang="tr-TR" i="1" dirty="0"/>
              <a:t>makeText</a:t>
            </a:r>
            <a:r>
              <a:rPr lang="tr-TR" dirty="0"/>
              <a:t>(MainActivity.</a:t>
            </a:r>
            <a:r>
              <a:rPr lang="tr-TR" b="1" dirty="0"/>
              <a:t>this</a:t>
            </a:r>
            <a:r>
              <a:rPr lang="tr-TR" dirty="0"/>
              <a:t>, String.</a:t>
            </a:r>
            <a:r>
              <a:rPr lang="tr-TR" i="1" dirty="0"/>
              <a:t>valueOf</a:t>
            </a:r>
            <a:r>
              <a:rPr lang="tr-TR" dirty="0"/>
              <a:t>(a), Toast.</a:t>
            </a:r>
            <a:r>
              <a:rPr lang="tr-TR" b="1" i="1" dirty="0"/>
              <a:t>LENGTH_SHORT</a:t>
            </a:r>
            <a:r>
              <a:rPr lang="tr-TR" dirty="0"/>
              <a:t>).show();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347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Edittext Kullanımı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185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Parsing Integer / Read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int </a:t>
            </a:r>
            <a:r>
              <a:rPr lang="tr-TR" dirty="0"/>
              <a:t>finalValue=Integer.</a:t>
            </a:r>
            <a:r>
              <a:rPr lang="tr-TR" i="1" dirty="0"/>
              <a:t>parseInt</a:t>
            </a:r>
            <a:r>
              <a:rPr lang="tr-TR" dirty="0"/>
              <a:t>(</a:t>
            </a:r>
            <a:r>
              <a:rPr lang="tr-TR" b="1" dirty="0"/>
              <a:t>"55"</a:t>
            </a:r>
            <a:r>
              <a:rPr lang="tr-TR" dirty="0"/>
              <a:t>);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5155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Sıra Sizde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1 -  Yaptığınız Hello Word Uygulaması kullanıcıdan </a:t>
            </a:r>
            <a:r>
              <a:rPr lang="tr-TR" dirty="0" err="1" smtClean="0"/>
              <a:t>Edittext</a:t>
            </a:r>
            <a:r>
              <a:rPr lang="tr-TR" dirty="0" smtClean="0"/>
              <a:t> bir isim alsın ve </a:t>
            </a:r>
            <a:r>
              <a:rPr lang="tr-TR" dirty="0" err="1" smtClean="0"/>
              <a:t>Textview</a:t>
            </a:r>
            <a:r>
              <a:rPr lang="tr-TR" dirty="0" smtClean="0"/>
              <a:t> üzerine «</a:t>
            </a:r>
            <a:r>
              <a:rPr lang="tr-TR" dirty="0" err="1" smtClean="0"/>
              <a:t>Alınan_İsim»Hello</a:t>
            </a:r>
            <a:r>
              <a:rPr lang="tr-TR" dirty="0" smtClean="0"/>
              <a:t> Word Yazsın</a:t>
            </a:r>
          </a:p>
          <a:p>
            <a:pPr marL="0" indent="0">
              <a:buNone/>
            </a:pPr>
            <a:r>
              <a:rPr lang="tr-TR" dirty="0"/>
              <a:t>2</a:t>
            </a:r>
            <a:r>
              <a:rPr lang="tr-TR" dirty="0" smtClean="0"/>
              <a:t>- </a:t>
            </a:r>
            <a:r>
              <a:rPr lang="tr-TR" dirty="0"/>
              <a:t>Yaptığınız Hello Word Uygulaması kullanıcıdan bir isim alsın ve «</a:t>
            </a:r>
            <a:r>
              <a:rPr lang="tr-TR" dirty="0" err="1"/>
              <a:t>Alınan_İsim</a:t>
            </a:r>
            <a:r>
              <a:rPr lang="tr-TR" dirty="0" smtClean="0"/>
              <a:t>» Nasılsın ekrana toast olarak yazılsın.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3377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Sıra Sizde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Ekranda iki adet Edittext 1 adet textview bulunacak, Bu Edittext’lerden sayılar alınıp + - * / işlemleri yapılıp </a:t>
            </a:r>
            <a:r>
              <a:rPr lang="tr-TR" dirty="0"/>
              <a:t>textview </a:t>
            </a:r>
            <a:r>
              <a:rPr lang="tr-TR" dirty="0" smtClean="0"/>
              <a:t> üzerinde gösterilecek.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2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Referance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Stanford CS193A LectureNotes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342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Android Studio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Google's official Android IDE, in v1.0 as of November 2014</a:t>
            </a:r>
          </a:p>
          <a:p>
            <a:r>
              <a:rPr lang="tr-TR" dirty="0"/>
              <a:t>– replaces previous Eclipse-based environment</a:t>
            </a:r>
          </a:p>
          <a:p>
            <a:r>
              <a:rPr lang="en-US" dirty="0"/>
              <a:t>– based on IntelliJ IDEA editor; free to download and use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243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Android Studio Kurulum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r>
              <a:rPr lang="tr-TR" dirty="0"/>
              <a:t>Öncelikle android studio’yu </a:t>
            </a:r>
            <a:r>
              <a:rPr lang="tr-TR" dirty="0" smtClean="0"/>
              <a:t>indiriyoruz</a:t>
            </a:r>
          </a:p>
          <a:p>
            <a:pPr marL="0" indent="0">
              <a:buNone/>
            </a:pPr>
            <a:r>
              <a:rPr lang="tr-TR" dirty="0" smtClean="0"/>
              <a:t>    https</a:t>
            </a:r>
            <a:r>
              <a:rPr lang="tr-TR" dirty="0"/>
              <a:t>://developer.android.com/studio/index.html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848872" cy="385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7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678744" cy="673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816"/>
            <a:ext cx="8820472" cy="677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689"/>
            <a:ext cx="8686800" cy="676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3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8801"/>
            <a:ext cx="8657164" cy="672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5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616</Words>
  <Application>Microsoft Office PowerPoint</Application>
  <PresentationFormat>On-screen Show (4:3)</PresentationFormat>
  <Paragraphs>170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Ofis Teması</vt:lpstr>
      <vt:lpstr>Mobile Programming</vt:lpstr>
      <vt:lpstr>What is Android?</vt:lpstr>
      <vt:lpstr>PowerPoint Presentation</vt:lpstr>
      <vt:lpstr>Android Studio</vt:lpstr>
      <vt:lpstr>Android Studio Kurulum </vt:lpstr>
      <vt:lpstr>PowerPoint Presentation</vt:lpstr>
      <vt:lpstr>PowerPoint Presentation</vt:lpstr>
      <vt:lpstr>PowerPoint Presentation</vt:lpstr>
      <vt:lpstr>PowerPoint Presentation</vt:lpstr>
      <vt:lpstr>Emülatör Kurulumu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 build process</vt:lpstr>
      <vt:lpstr>PowerPoint Presentation</vt:lpstr>
      <vt:lpstr>Android Terminology</vt:lpstr>
      <vt:lpstr>Designing a user interface</vt:lpstr>
      <vt:lpstr>Interacting with widgets</vt:lpstr>
      <vt:lpstr>Toast Kullanımı</vt:lpstr>
      <vt:lpstr>Textview kullanımı</vt:lpstr>
      <vt:lpstr>PowerPoint Presentation</vt:lpstr>
      <vt:lpstr>PowerPoint Presentation</vt:lpstr>
      <vt:lpstr>Sıra Sizde</vt:lpstr>
      <vt:lpstr>Edittext Kullanımı</vt:lpstr>
      <vt:lpstr>Edittext Kullanımı</vt:lpstr>
      <vt:lpstr>PowerPoint Presentation</vt:lpstr>
      <vt:lpstr>Edittext Kullanımı</vt:lpstr>
      <vt:lpstr>Parsing Integer / Read </vt:lpstr>
      <vt:lpstr>Sıra Sizde</vt:lpstr>
      <vt:lpstr>Sıra Sizde</vt:lpstr>
      <vt:lpstr>Referance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Programlama</dc:title>
  <dc:creator>Zion</dc:creator>
  <cp:lastModifiedBy>Asus</cp:lastModifiedBy>
  <cp:revision>25</cp:revision>
  <cp:lastPrinted>2019-09-30T14:29:44Z</cp:lastPrinted>
  <dcterms:created xsi:type="dcterms:W3CDTF">2016-10-03T10:48:07Z</dcterms:created>
  <dcterms:modified xsi:type="dcterms:W3CDTF">2019-10-02T08:37:34Z</dcterms:modified>
</cp:coreProperties>
</file>