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8" r:id="rId3"/>
    <p:sldId id="282" r:id="rId4"/>
    <p:sldId id="283" r:id="rId5"/>
    <p:sldId id="284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67" r:id="rId14"/>
    <p:sldId id="268" r:id="rId15"/>
    <p:sldId id="272" r:id="rId16"/>
    <p:sldId id="279" r:id="rId17"/>
    <p:sldId id="260" r:id="rId18"/>
    <p:sldId id="266" r:id="rId19"/>
    <p:sldId id="269" r:id="rId20"/>
    <p:sldId id="270" r:id="rId21"/>
    <p:sldId id="295" r:id="rId22"/>
    <p:sldId id="271" r:id="rId23"/>
    <p:sldId id="276" r:id="rId24"/>
    <p:sldId id="277" r:id="rId25"/>
    <p:sldId id="261" r:id="rId26"/>
    <p:sldId id="262" r:id="rId27"/>
    <p:sldId id="263" r:id="rId28"/>
    <p:sldId id="274" r:id="rId29"/>
    <p:sldId id="264" r:id="rId30"/>
    <p:sldId id="265" r:id="rId31"/>
    <p:sldId id="275" r:id="rId32"/>
    <p:sldId id="280" r:id="rId33"/>
    <p:sldId id="281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208A0-DC21-465D-9C20-6DB0F2AA8168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25D20-EA3D-46E3-86D4-7550F5B3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ui/layout/linea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Hafta 2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5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Padding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&lt;</a:t>
            </a:r>
            <a:r>
              <a:rPr lang="tr-TR" b="1" dirty="0"/>
              <a:t>LinearLayout </a:t>
            </a:r>
            <a:r>
              <a:rPr lang="tr-TR" dirty="0" smtClean="0"/>
              <a:t>... android:orientation</a:t>
            </a:r>
            <a:r>
              <a:rPr lang="tr-TR" dirty="0"/>
              <a:t>="vertical"&gt;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1"</a:t>
            </a:r>
          </a:p>
          <a:p>
            <a:pPr marL="0" indent="0">
              <a:buNone/>
            </a:pPr>
            <a:r>
              <a:rPr lang="tr-TR" b="1" dirty="0"/>
              <a:t>android:padding="50dp" </a:t>
            </a:r>
            <a:r>
              <a:rPr lang="tr-TR" dirty="0"/>
              <a:t>/&gt;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2 Hooray" </a:t>
            </a:r>
            <a:r>
              <a:rPr lang="tr-TR" dirty="0" smtClean="0"/>
              <a:t>/&gt;</a:t>
            </a:r>
          </a:p>
          <a:p>
            <a:pPr marL="0" indent="0">
              <a:buNone/>
            </a:pPr>
            <a:r>
              <a:rPr lang="tr-TR" dirty="0" smtClean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3"</a:t>
            </a:r>
          </a:p>
          <a:p>
            <a:pPr marL="0" indent="0">
              <a:buNone/>
            </a:pPr>
            <a:r>
              <a:rPr lang="tr-TR" b="1" dirty="0"/>
              <a:t>android:paddingLeft="30dp"</a:t>
            </a:r>
          </a:p>
          <a:p>
            <a:pPr marL="0" indent="0">
              <a:buNone/>
            </a:pPr>
            <a:r>
              <a:rPr lang="tr-TR" b="1" dirty="0"/>
              <a:t>android:paddingBottom="40dp" </a:t>
            </a:r>
            <a:r>
              <a:rPr lang="tr-TR" dirty="0"/>
              <a:t>/&gt;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b="1" dirty="0"/>
              <a:t>LinearLayout</a:t>
            </a:r>
            <a:r>
              <a:rPr lang="tr-TR" dirty="0"/>
              <a:t>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19400" cy="36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63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Margin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margin</a:t>
            </a:r>
            <a:r>
              <a:rPr lang="en-US" dirty="0"/>
              <a:t>: extra space </a:t>
            </a:r>
            <a:r>
              <a:rPr lang="en-US" i="1" dirty="0"/>
              <a:t>outside </a:t>
            </a:r>
            <a:r>
              <a:rPr lang="en-US" dirty="0"/>
              <a:t>widget to separate it from others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– </a:t>
            </a:r>
            <a:r>
              <a:rPr lang="en-US" dirty="0"/>
              <a:t>set </a:t>
            </a:r>
            <a:r>
              <a:rPr lang="en-US" dirty="0" err="1"/>
              <a:t>layout_margin</a:t>
            </a:r>
            <a:r>
              <a:rPr lang="en-US" dirty="0"/>
              <a:t> to adjust all </a:t>
            </a:r>
            <a:r>
              <a:rPr lang="en-US" dirty="0" smtClean="0"/>
              <a:t>sides;</a:t>
            </a:r>
            <a:r>
              <a:rPr lang="tr-TR" dirty="0" smtClean="0"/>
              <a:t> layout_marginTop</a:t>
            </a:r>
            <a:r>
              <a:rPr lang="tr-TR" dirty="0"/>
              <a:t>, Bottom, Left, Right</a:t>
            </a:r>
          </a:p>
          <a:p>
            <a:pPr marL="0" indent="0">
              <a:buNone/>
            </a:pPr>
            <a:r>
              <a:rPr lang="en-US" dirty="0" smtClean="0"/>
              <a:t>usually </a:t>
            </a:r>
            <a:r>
              <a:rPr lang="en-US" dirty="0"/>
              <a:t>set to specific values like 10dp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&lt;</a:t>
            </a:r>
            <a:r>
              <a:rPr lang="tr-TR" b="1" dirty="0"/>
              <a:t>LinearLayout </a:t>
            </a:r>
            <a:r>
              <a:rPr lang="tr-TR" dirty="0"/>
              <a:t>...</a:t>
            </a:r>
          </a:p>
          <a:p>
            <a:r>
              <a:rPr lang="tr-TR" dirty="0"/>
              <a:t>android:orientation="vertical</a:t>
            </a:r>
            <a:r>
              <a:rPr lang="tr-TR" dirty="0" smtClean="0"/>
              <a:t>"&gt;</a:t>
            </a:r>
          </a:p>
          <a:p>
            <a:r>
              <a:rPr lang="tr-TR" dirty="0" smtClean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1"</a:t>
            </a:r>
          </a:p>
          <a:p>
            <a:pPr marL="0" indent="0">
              <a:buNone/>
            </a:pPr>
            <a:r>
              <a:rPr lang="tr-TR" b="1" dirty="0" smtClean="0"/>
              <a:t>nandroid:layout_margin</a:t>
            </a:r>
            <a:r>
              <a:rPr lang="tr-TR" b="1" dirty="0"/>
              <a:t>="50dp" </a:t>
            </a:r>
            <a:r>
              <a:rPr lang="tr-TR" dirty="0"/>
              <a:t>/&gt;</a:t>
            </a:r>
          </a:p>
          <a:p>
            <a:pPr marL="0" indent="0">
              <a:buNone/>
            </a:pPr>
            <a:r>
              <a:rPr lang="tr-TR" dirty="0" smtClean="0"/>
              <a:t> &lt;</a:t>
            </a:r>
            <a:r>
              <a:rPr lang="tr-TR" b="1" dirty="0"/>
              <a:t>Button </a:t>
            </a:r>
            <a:r>
              <a:rPr lang="tr-TR" dirty="0"/>
              <a:t>... android:text="Button 2 Hooray" /&gt;</a:t>
            </a:r>
          </a:p>
          <a:p>
            <a:pPr marL="0" indent="0">
              <a:buNone/>
            </a:pPr>
            <a:r>
              <a:rPr lang="tr-TR" dirty="0" smtClean="0"/>
              <a:t> &lt;</a:t>
            </a:r>
            <a:r>
              <a:rPr lang="tr-TR" b="1" dirty="0"/>
              <a:t>Button </a:t>
            </a:r>
            <a:r>
              <a:rPr lang="tr-TR" dirty="0"/>
              <a:t>... android:text="Button 3"</a:t>
            </a:r>
          </a:p>
          <a:p>
            <a:pPr marL="0" indent="0">
              <a:buNone/>
            </a:pPr>
            <a:r>
              <a:rPr lang="tr-TR" b="1" dirty="0"/>
              <a:t>android:layout_marginLeft="30dp"</a:t>
            </a:r>
          </a:p>
          <a:p>
            <a:pPr marL="0" indent="0">
              <a:buNone/>
            </a:pPr>
            <a:r>
              <a:rPr lang="tr-TR" b="1" dirty="0"/>
              <a:t>android:layout_marginTop="40dp" </a:t>
            </a:r>
            <a:r>
              <a:rPr lang="tr-TR" dirty="0"/>
              <a:t>/&gt;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b="1" dirty="0"/>
              <a:t>LinearLayout</a:t>
            </a:r>
            <a:r>
              <a:rPr lang="tr-TR" dirty="0"/>
              <a:t>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590800" cy="341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9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Nested layout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219200"/>
            <a:ext cx="28575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b="1" i="1" dirty="0"/>
              <a:t>OuterLayoutType </a:t>
            </a:r>
            <a:r>
              <a:rPr lang="tr-TR" dirty="0"/>
              <a:t>...&gt;</a:t>
            </a:r>
          </a:p>
          <a:p>
            <a:pPr marL="400050" lvl="1" indent="0">
              <a:buNone/>
            </a:pPr>
            <a:r>
              <a:rPr lang="tr-TR" dirty="0"/>
              <a:t>&lt;</a:t>
            </a:r>
            <a:r>
              <a:rPr lang="tr-TR" b="1" i="1" dirty="0"/>
              <a:t>InnerLayoutType </a:t>
            </a:r>
            <a:r>
              <a:rPr lang="tr-TR" dirty="0"/>
              <a:t>...&gt;</a:t>
            </a:r>
          </a:p>
          <a:p>
            <a:pPr marL="400050" lvl="1" indent="0">
              <a:buNone/>
            </a:pPr>
            <a:r>
              <a:rPr lang="tr-TR" dirty="0"/>
              <a:t>&lt;</a:t>
            </a:r>
            <a:r>
              <a:rPr lang="tr-TR" b="1" dirty="0"/>
              <a:t>Widget </a:t>
            </a:r>
            <a:r>
              <a:rPr lang="tr-TR" dirty="0"/>
              <a:t>... /&gt;</a:t>
            </a:r>
          </a:p>
          <a:p>
            <a:pPr marL="400050" lvl="1" indent="0">
              <a:buNone/>
            </a:pPr>
            <a:r>
              <a:rPr lang="tr-TR" dirty="0"/>
              <a:t>&lt;</a:t>
            </a:r>
            <a:r>
              <a:rPr lang="tr-TR" b="1" dirty="0"/>
              <a:t>Widget </a:t>
            </a:r>
            <a:r>
              <a:rPr lang="tr-TR" dirty="0"/>
              <a:t>... </a:t>
            </a:r>
            <a:r>
              <a:rPr lang="tr-TR" dirty="0" smtClean="0"/>
              <a:t>/&gt;</a:t>
            </a:r>
          </a:p>
          <a:p>
            <a:pPr marL="400050" lvl="1" indent="0">
              <a:buNone/>
            </a:pPr>
            <a:r>
              <a:rPr lang="tr-TR" dirty="0" smtClean="0"/>
              <a:t>&lt;/</a:t>
            </a:r>
            <a:r>
              <a:rPr lang="tr-TR" b="1" i="1" dirty="0"/>
              <a:t>InnerLayoutType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b="1" i="1" dirty="0"/>
              <a:t>InnerLayoutType </a:t>
            </a:r>
            <a:r>
              <a:rPr lang="tr-TR" dirty="0"/>
              <a:t>...&gt;</a:t>
            </a:r>
          </a:p>
          <a:p>
            <a:pPr marL="400050" lvl="1" indent="0">
              <a:buNone/>
            </a:pPr>
            <a:r>
              <a:rPr lang="tr-TR" dirty="0"/>
              <a:t>&lt;</a:t>
            </a:r>
            <a:r>
              <a:rPr lang="tr-TR" b="1" dirty="0"/>
              <a:t>Widget </a:t>
            </a:r>
            <a:r>
              <a:rPr lang="tr-TR" dirty="0"/>
              <a:t>... /&gt;</a:t>
            </a:r>
          </a:p>
          <a:p>
            <a:pPr marL="400050" lvl="1" indent="0">
              <a:buNone/>
            </a:pPr>
            <a:r>
              <a:rPr lang="tr-TR" dirty="0"/>
              <a:t>&lt;</a:t>
            </a:r>
            <a:r>
              <a:rPr lang="tr-TR" b="1" dirty="0"/>
              <a:t>Widget </a:t>
            </a:r>
            <a:r>
              <a:rPr lang="tr-TR" dirty="0"/>
              <a:t>... /&gt;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b="1" i="1" dirty="0"/>
              <a:t>InnerLayoutType</a:t>
            </a:r>
            <a:r>
              <a:rPr lang="tr-TR" dirty="0"/>
              <a:t>&gt;</a:t>
            </a:r>
          </a:p>
          <a:p>
            <a:pPr marL="400050" lvl="1" indent="0">
              <a:buNone/>
            </a:pPr>
            <a:r>
              <a:rPr lang="tr-TR" dirty="0"/>
              <a:t>&lt;</a:t>
            </a:r>
            <a:r>
              <a:rPr lang="tr-TR" b="1" dirty="0"/>
              <a:t>Widget </a:t>
            </a:r>
            <a:r>
              <a:rPr lang="tr-TR" dirty="0"/>
              <a:t>... /&gt;</a:t>
            </a:r>
          </a:p>
          <a:p>
            <a:pPr marL="400050" lvl="1" indent="0">
              <a:buNone/>
            </a:pPr>
            <a:r>
              <a:rPr lang="tr-TR" dirty="0"/>
              <a:t>&lt;</a:t>
            </a:r>
            <a:r>
              <a:rPr lang="tr-TR" b="1" dirty="0"/>
              <a:t>Widget </a:t>
            </a:r>
            <a:r>
              <a:rPr lang="tr-TR" dirty="0"/>
              <a:t>... /&gt;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b="1" i="1" dirty="0"/>
              <a:t>OuterLayoutType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338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Toast</a:t>
            </a:r>
            <a:r>
              <a:rPr lang="tr-TR" dirty="0" smtClean="0"/>
              <a:t> </a:t>
            </a:r>
            <a:r>
              <a:rPr lang="tr-TR" dirty="0" err="1" smtClean="0"/>
              <a:t>Newline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/>
          <a:lstStyle/>
          <a:p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getApplicationContext</a:t>
            </a:r>
            <a:r>
              <a:rPr lang="en-US" dirty="0" smtClean="0"/>
              <a:t>(),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"Name -  " + </a:t>
            </a:r>
            <a:r>
              <a:rPr lang="en-US" dirty="0" err="1"/>
              <a:t>name.getText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 + " \n" )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+ </a:t>
            </a:r>
            <a:r>
              <a:rPr lang="en-US" dirty="0"/>
              <a:t>" \n" + "Contact -  " + </a:t>
            </a:r>
            <a:r>
              <a:rPr lang="en-US" dirty="0" err="1" smtClean="0"/>
              <a:t>contact.getText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(), </a:t>
            </a:r>
            <a:r>
              <a:rPr lang="en-US" dirty="0" err="1"/>
              <a:t>Toast.LENGTH_SHORT</a:t>
            </a:r>
            <a:r>
              <a:rPr lang="en-US" dirty="0"/>
              <a:t>).show()</a:t>
            </a:r>
          </a:p>
        </p:txBody>
      </p:sp>
    </p:spTree>
    <p:extLst>
      <p:ext uri="{BB962C8B-B14F-4D97-AF65-F5344CB8AC3E}">
        <p14:creationId xmlns:p14="http://schemas.microsoft.com/office/powerpoint/2010/main" val="132263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" y="1905000"/>
            <a:ext cx="9180807" cy="32305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deneme(View view)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7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6" y="1171857"/>
            <a:ext cx="8419048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constraintlayout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tr-TR" dirty="0" smtClean="0"/>
              <a:t>Button Click</a:t>
            </a:r>
          </a:p>
          <a:p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0" y="227483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Click_ME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View view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endParaRPr lang="tr-TR" dirty="0" smtClean="0">
              <a:solidFill>
                <a:srgbClr val="000000"/>
              </a:solidFill>
              <a:latin typeface="Courier New"/>
            </a:endParaRPr>
          </a:p>
          <a:p>
            <a:r>
              <a:rPr lang="tr-TR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tr-TR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ourier New"/>
              </a:rPr>
              <a:t>view</a:t>
            </a:r>
            <a:r>
              <a:rPr lang="tr-TR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 smtClean="0">
                <a:solidFill>
                  <a:srgbClr val="000000"/>
                </a:solidFill>
                <a:latin typeface="Courier New"/>
              </a:rPr>
              <a:t>getId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()==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R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id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button2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endParaRPr lang="tr-TR" dirty="0" smtClean="0">
              <a:solidFill>
                <a:srgbClr val="000000"/>
              </a:solidFill>
              <a:latin typeface="Courier New"/>
            </a:endParaRPr>
          </a:p>
          <a:p>
            <a:r>
              <a:rPr lang="tr-TR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Toast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tr-TR" b="1" dirty="0">
                <a:solidFill>
                  <a:srgbClr val="0000FF"/>
                </a:solidFill>
                <a:latin typeface="Courier New"/>
              </a:rPr>
              <a:t>this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dirty="0">
                <a:solidFill>
                  <a:srgbClr val="808080"/>
                </a:solidFill>
                <a:latin typeface="Courier New"/>
              </a:rPr>
              <a:t>"Button 2"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Toast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LENGTH_SHORT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).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show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();}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view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getId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()==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R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id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button3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Toast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tr-TR" b="1" dirty="0">
                <a:solidFill>
                  <a:srgbClr val="0000FF"/>
                </a:solidFill>
                <a:latin typeface="Courier New"/>
              </a:rPr>
              <a:t>this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dirty="0">
                <a:solidFill>
                  <a:srgbClr val="808080"/>
                </a:solidFill>
                <a:latin typeface="Courier New"/>
              </a:rPr>
              <a:t>"Button 3"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Toast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LENGTH_SHORT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).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show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();}</a:t>
            </a:r>
            <a:r>
              <a:rPr lang="tr-T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b="1" dirty="0">
                <a:solidFill>
                  <a:srgbClr val="000080"/>
                </a:solidFill>
                <a:latin typeface="Courier New"/>
              </a:rPr>
              <a:t>}</a:t>
            </a:r>
            <a:endParaRPr lang="tr-TR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90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LongClickListener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432021"/>
            <a:ext cx="80010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.setOnLongClickListener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View.OnLongClickListener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onLongClick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tr-TR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Heyy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tr-TR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checkbox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eck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1882"/>
            <a:ext cx="7541344" cy="37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2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	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Ekrandaki bir </a:t>
            </a:r>
            <a:r>
              <a:rPr lang="tr-TR" dirty="0" err="1" smtClean="0"/>
              <a:t>Edittext</a:t>
            </a:r>
            <a:r>
              <a:rPr lang="tr-TR" dirty="0" smtClean="0"/>
              <a:t> üzerinden değeri alıp </a:t>
            </a:r>
          </a:p>
          <a:p>
            <a:r>
              <a:rPr lang="tr-TR" dirty="0" smtClean="0"/>
              <a:t>Toast metodu kullanarak «Merhaba EditText’e» Girilen değer </a:t>
            </a:r>
          </a:p>
          <a:p>
            <a:r>
              <a:rPr lang="tr-TR" dirty="0" smtClean="0"/>
              <a:t>Şeklinde yazdıran uygulamayı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0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237584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4164"/>
            <a:ext cx="8991600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3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50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 Sizde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Sevdiğim </a:t>
            </a:r>
            <a:r>
              <a:rPr lang="tr-TR" dirty="0" smtClean="0"/>
              <a:t>Yemekler</a:t>
            </a:r>
          </a:p>
          <a:p>
            <a:pPr lvl="1"/>
            <a:r>
              <a:rPr lang="tr-TR" dirty="0" smtClean="0"/>
              <a:t>Sevdiğiniz 5 yemeği </a:t>
            </a:r>
            <a:r>
              <a:rPr lang="tr-TR" dirty="0" err="1" smtClean="0"/>
              <a:t>checkBox</a:t>
            </a:r>
            <a:r>
              <a:rPr lang="tr-TR" dirty="0" smtClean="0"/>
              <a:t> üzerinde listeleyin kullanıcı hangi yemekleri seçer ise ekranda listelensin.(bir </a:t>
            </a:r>
            <a:r>
              <a:rPr lang="tr-TR" dirty="0" err="1" smtClean="0"/>
              <a:t>textview</a:t>
            </a:r>
            <a:r>
              <a:rPr lang="tr-TR" dirty="0" smtClean="0"/>
              <a:t> üzerinde)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1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Switch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Switch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90979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871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28800"/>
            <a:ext cx="8894306" cy="12954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4211" y="48006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sw.setOnCheckedChangeListener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CompoundButton.OnCheckedChangeListener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onCheckedChanged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CompoundButton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isChecked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isChecked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Seçili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Seçili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Değil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0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veriTipi değişkenAdi = değişkenDeğeri;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763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0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 zamanı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Kelime Birleştirme iki adet </a:t>
            </a:r>
            <a:r>
              <a:rPr lang="tr-TR" dirty="0" err="1" smtClean="0"/>
              <a:t>edittext</a:t>
            </a:r>
            <a:r>
              <a:rPr lang="tr-TR" dirty="0" smtClean="0"/>
              <a:t> den alığınız kelimeleri birleştirerek bir </a:t>
            </a:r>
            <a:r>
              <a:rPr lang="tr-TR" dirty="0" err="1" smtClean="0"/>
              <a:t>textview</a:t>
            </a:r>
            <a:r>
              <a:rPr lang="tr-TR" dirty="0" smtClean="0"/>
              <a:t> üzerine yazın.</a:t>
            </a:r>
          </a:p>
        </p:txBody>
      </p:sp>
    </p:spTree>
    <p:extLst>
      <p:ext uri="{BB962C8B-B14F-4D97-AF65-F5344CB8AC3E}">
        <p14:creationId xmlns:p14="http://schemas.microsoft.com/office/powerpoint/2010/main" val="21821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Bünyeseninde aynı tipte veri barındıran yapılardır.</a:t>
            </a:r>
          </a:p>
          <a:p>
            <a:pPr lvl="1"/>
            <a:r>
              <a:rPr lang="tr-TR" dirty="0"/>
              <a:t>Tip DiziAdı[ ] = </a:t>
            </a:r>
            <a:r>
              <a:rPr lang="tr-TR" b="1" dirty="0"/>
              <a:t>new</a:t>
            </a:r>
            <a:r>
              <a:rPr lang="tr-TR" dirty="0"/>
              <a:t> Tip [ Eleman Sayısı ]; </a:t>
            </a:r>
            <a:endParaRPr lang="tr-TR" dirty="0" smtClean="0"/>
          </a:p>
          <a:p>
            <a:pPr lvl="1"/>
            <a:r>
              <a:rPr lang="tr-TR" dirty="0"/>
              <a:t>private String[] title = { </a:t>
            </a:r>
            <a:r>
              <a:rPr lang="tr-TR" dirty="0" smtClean="0"/>
              <a:t>"Pazartesi", «Salı", "Çarşamba", "Perşembe", "Cuma" }</a:t>
            </a:r>
          </a:p>
          <a:p>
            <a:pPr lvl="1"/>
            <a:r>
              <a:rPr lang="tr-TR" dirty="0"/>
              <a:t>title[0].toString</a:t>
            </a:r>
            <a:r>
              <a:rPr lang="tr-TR" dirty="0" smtClean="0"/>
              <a:t>()</a:t>
            </a:r>
          </a:p>
          <a:p>
            <a:r>
              <a:rPr lang="tr-TR" dirty="0" smtClean="0"/>
              <a:t>Uygulama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Bir string Dizisi oluşturun elemanlarını alt alta TextView Üzerinde Yazdırın </a:t>
            </a:r>
          </a:p>
        </p:txBody>
      </p:sp>
    </p:spTree>
    <p:extLst>
      <p:ext uri="{BB962C8B-B14F-4D97-AF65-F5344CB8AC3E}">
        <p14:creationId xmlns:p14="http://schemas.microsoft.com/office/powerpoint/2010/main" val="41342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2085773"/>
            <a:ext cx="85344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title = {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"Abundance"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"Anxiety"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"Bruxism"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"Discipline" 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title.</a:t>
            </a:r>
            <a:r>
              <a:rPr kumimoji="0" lang="en-US" altLang="en-US" sz="2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2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title[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kumimoji="0" lang="tr-TR" altLang="en-US" sz="2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2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886200"/>
            <a:ext cx="81534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String[] Ulkelerim= getResources().getStringArray(R.array.</a:t>
            </a:r>
            <a:r>
              <a:rPr kumimoji="0" lang="tr-TR" sz="2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Ulkeler</a:t>
            </a:r>
            <a:r>
              <a:rPr kumimoji="0" lang="tr-TR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tr-TR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tr-T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905000"/>
            <a:ext cx="721543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&gt;My Application&lt;/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string-array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deneme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Kelime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&gt;Kelime2&lt;/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string-array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LAYOUTS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5703"/>
            <a:ext cx="8229600" cy="19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939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</a:t>
            </a:r>
          </a:p>
          <a:p>
            <a:pPr marL="0" indent="0">
              <a:buNone/>
            </a:pPr>
            <a:r>
              <a:rPr lang="tr-TR" dirty="0" smtClean="0"/>
              <a:t>Bir Elemanları rastgele integer değerlerden oluşan bir dizi oluşturun[10 elemanlı]. Dizinin En küçük en büyük değerini ortalamasını Aşağıdaki formatla yazdırın</a:t>
            </a:r>
          </a:p>
          <a:p>
            <a:pPr marL="0" indent="0">
              <a:buNone/>
            </a:pPr>
            <a:r>
              <a:rPr lang="tr-TR" dirty="0" smtClean="0"/>
              <a:t>En Büyük:</a:t>
            </a:r>
          </a:p>
          <a:p>
            <a:pPr marL="0" indent="0">
              <a:buNone/>
            </a:pPr>
            <a:r>
              <a:rPr lang="tr-TR" dirty="0" smtClean="0"/>
              <a:t>En Küçük:</a:t>
            </a:r>
          </a:p>
          <a:p>
            <a:pPr marL="0" indent="0">
              <a:buNone/>
            </a:pPr>
            <a:r>
              <a:rPr lang="tr-TR" dirty="0" smtClean="0"/>
              <a:t>Ortalama: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79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2 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Bir Elemanları rastgele integer değerlerden oluşan bir dizi oluşturun[10 elemanlı]. Tek elemanları bir </a:t>
            </a:r>
            <a:r>
              <a:rPr lang="tr-TR" dirty="0" err="1" smtClean="0"/>
              <a:t>textview’a</a:t>
            </a:r>
            <a:r>
              <a:rPr lang="tr-TR" dirty="0" smtClean="0"/>
              <a:t> çift elemanları diğer bir </a:t>
            </a:r>
            <a:r>
              <a:rPr lang="tr-TR" dirty="0" err="1" smtClean="0"/>
              <a:t>textview</a:t>
            </a:r>
            <a:r>
              <a:rPr lang="tr-TR" dirty="0" smtClean="0"/>
              <a:t> a yazdırın.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91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SeekBar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Spinner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2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7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LinearLayout (</a:t>
            </a:r>
            <a:r>
              <a:rPr lang="tr-TR" b="1" dirty="0">
                <a:hlinkClick r:id="rId2"/>
              </a:rPr>
              <a:t>link</a:t>
            </a:r>
            <a:r>
              <a:rPr lang="tr-TR" b="1" dirty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lays </a:t>
            </a:r>
            <a:r>
              <a:rPr lang="en-US" dirty="0"/>
              <a:t>out widgets/views in a single line</a:t>
            </a:r>
          </a:p>
          <a:p>
            <a:r>
              <a:rPr lang="en-US" b="1" dirty="0" smtClean="0"/>
              <a:t>orientation </a:t>
            </a:r>
            <a:r>
              <a:rPr lang="en-US" dirty="0"/>
              <a:t>of horizontal (default) or vertical</a:t>
            </a:r>
          </a:p>
          <a:p>
            <a:r>
              <a:rPr lang="en-US" dirty="0" smtClean="0"/>
              <a:t>items </a:t>
            </a:r>
            <a:r>
              <a:rPr lang="en-US" dirty="0"/>
              <a:t>do </a:t>
            </a:r>
            <a:r>
              <a:rPr lang="en-US" i="1" dirty="0"/>
              <a:t>not </a:t>
            </a:r>
            <a:r>
              <a:rPr lang="en-US" dirty="0"/>
              <a:t>wrap if they reach edge of screen!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13975"/>
            <a:ext cx="18954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92" y="3437586"/>
            <a:ext cx="18954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48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LinearLayout example 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&lt;</a:t>
            </a:r>
            <a:r>
              <a:rPr lang="tr-TR" b="1" dirty="0"/>
              <a:t>LinearLayout </a:t>
            </a:r>
            <a:r>
              <a:rPr lang="tr-TR" dirty="0"/>
              <a:t>...</a:t>
            </a:r>
          </a:p>
          <a:p>
            <a:r>
              <a:rPr lang="tr-TR" dirty="0"/>
              <a:t>android:orientation="</a:t>
            </a:r>
            <a:r>
              <a:rPr lang="tr-TR" b="1" dirty="0"/>
              <a:t>horizontal</a:t>
            </a:r>
            <a:r>
              <a:rPr lang="tr-TR" dirty="0"/>
              <a:t>"</a:t>
            </a:r>
          </a:p>
          <a:p>
            <a:r>
              <a:rPr lang="tr-TR" dirty="0"/>
              <a:t>tools:context=".MainActivity"&gt;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1"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2 Hooray"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3"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4</a:t>
            </a:r>
          </a:p>
          <a:p>
            <a:r>
              <a:rPr lang="tr-TR" dirty="0"/>
              <a:t>Very Long Text" /&gt;</a:t>
            </a:r>
          </a:p>
          <a:p>
            <a:r>
              <a:rPr lang="tr-TR" dirty="0"/>
              <a:t>&lt;/</a:t>
            </a:r>
            <a:r>
              <a:rPr lang="tr-TR" b="1" dirty="0"/>
              <a:t>LinearLayout</a:t>
            </a:r>
            <a:r>
              <a:rPr lang="tr-TR" dirty="0"/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2753033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73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LinearLayout example 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&lt;</a:t>
            </a:r>
            <a:r>
              <a:rPr lang="tr-TR" b="1" dirty="0"/>
              <a:t>LinearLayout </a:t>
            </a:r>
            <a:r>
              <a:rPr lang="tr-TR" dirty="0"/>
              <a:t>...</a:t>
            </a:r>
          </a:p>
          <a:p>
            <a:r>
              <a:rPr lang="tr-TR" dirty="0"/>
              <a:t>android:orientation="</a:t>
            </a:r>
            <a:r>
              <a:rPr lang="tr-TR" b="1" dirty="0"/>
              <a:t>vertical</a:t>
            </a:r>
            <a:r>
              <a:rPr lang="tr-TR" dirty="0"/>
              <a:t>"</a:t>
            </a:r>
          </a:p>
          <a:p>
            <a:r>
              <a:rPr lang="tr-TR" dirty="0"/>
              <a:t>tools:context=".MainActivity"&gt;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1"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2</a:t>
            </a:r>
          </a:p>
          <a:p>
            <a:r>
              <a:rPr lang="tr-TR" dirty="0"/>
              <a:t>Hooray"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3"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4</a:t>
            </a:r>
          </a:p>
          <a:p>
            <a:r>
              <a:rPr lang="tr-TR" dirty="0"/>
              <a:t>Very Long Text" /&gt;</a:t>
            </a:r>
          </a:p>
          <a:p>
            <a:r>
              <a:rPr lang="tr-TR" dirty="0"/>
              <a:t>&lt;/</a:t>
            </a:r>
            <a:r>
              <a:rPr lang="tr-TR" b="1" dirty="0"/>
              <a:t>LinearLayout</a:t>
            </a:r>
            <a:r>
              <a:rPr lang="tr-TR" dirty="0"/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1687"/>
            <a:ext cx="283171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83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Gravity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● </a:t>
            </a:r>
            <a:r>
              <a:rPr lang="en-US" b="1" dirty="0"/>
              <a:t>gravity</a:t>
            </a:r>
            <a:r>
              <a:rPr lang="en-US" dirty="0"/>
              <a:t>: alignment direction that widgets are pulled</a:t>
            </a:r>
          </a:p>
          <a:p>
            <a:r>
              <a:rPr lang="en-US" dirty="0"/>
              <a:t>– top, bottom, left, right, center</a:t>
            </a:r>
          </a:p>
          <a:p>
            <a:r>
              <a:rPr lang="tr-TR" dirty="0"/>
              <a:t>– combine multiple with |</a:t>
            </a:r>
          </a:p>
          <a:p>
            <a:r>
              <a:rPr lang="en-US" dirty="0"/>
              <a:t>– set gravity on the layout to adjust all widgets;</a:t>
            </a:r>
          </a:p>
          <a:p>
            <a:r>
              <a:rPr lang="en-US" dirty="0"/>
              <a:t>set </a:t>
            </a:r>
            <a:r>
              <a:rPr lang="en-US" dirty="0" err="1"/>
              <a:t>layout_gravity</a:t>
            </a:r>
            <a:r>
              <a:rPr lang="en-US" dirty="0"/>
              <a:t> on an individual widget</a:t>
            </a:r>
          </a:p>
          <a:p>
            <a:r>
              <a:rPr lang="tr-TR" dirty="0"/>
              <a:t>&lt;</a:t>
            </a:r>
            <a:r>
              <a:rPr lang="tr-TR" b="1" dirty="0"/>
              <a:t>LinearLayout </a:t>
            </a:r>
            <a:r>
              <a:rPr lang="tr-TR" dirty="0"/>
              <a:t>...</a:t>
            </a:r>
          </a:p>
          <a:p>
            <a:r>
              <a:rPr lang="tr-TR" dirty="0"/>
              <a:t>android:orientation="vertical"</a:t>
            </a:r>
          </a:p>
          <a:p>
            <a:r>
              <a:rPr lang="tr-TR" dirty="0"/>
              <a:t>android:gravity="</a:t>
            </a:r>
            <a:r>
              <a:rPr lang="tr-TR" b="1" dirty="0"/>
              <a:t>center|right</a:t>
            </a:r>
            <a:r>
              <a:rPr lang="tr-TR" dirty="0"/>
              <a:t>"&gt;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1"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2 Hooray"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3" /&gt;</a:t>
            </a:r>
          </a:p>
          <a:p>
            <a:r>
              <a:rPr lang="en-US" dirty="0"/>
              <a:t>&lt;</a:t>
            </a:r>
            <a:r>
              <a:rPr lang="en-US" b="1" dirty="0"/>
              <a:t>Button </a:t>
            </a:r>
            <a:r>
              <a:rPr lang="en-US" dirty="0"/>
              <a:t>... </a:t>
            </a:r>
            <a:r>
              <a:rPr lang="en-US" dirty="0" err="1"/>
              <a:t>android:text</a:t>
            </a:r>
            <a:r>
              <a:rPr lang="en-US" dirty="0"/>
              <a:t>="Button 4 Very Long Text" 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android:text="Button 5"</a:t>
            </a:r>
          </a:p>
          <a:p>
            <a:r>
              <a:rPr lang="tr-TR" b="1" dirty="0"/>
              <a:t>android:layout_gravity="left" </a:t>
            </a:r>
            <a:r>
              <a:rPr lang="tr-TR" dirty="0"/>
              <a:t>/&gt;</a:t>
            </a:r>
          </a:p>
          <a:p>
            <a:r>
              <a:rPr lang="tr-TR" dirty="0"/>
              <a:t>&lt;/</a:t>
            </a:r>
            <a:r>
              <a:rPr lang="tr-TR" b="1" dirty="0"/>
              <a:t>LinearLayout</a:t>
            </a:r>
            <a:r>
              <a:rPr lang="tr-TR" dirty="0"/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14400"/>
            <a:ext cx="3029803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63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Weight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● </a:t>
            </a:r>
            <a:r>
              <a:rPr lang="en-US" b="1" dirty="0"/>
              <a:t>weight</a:t>
            </a:r>
            <a:r>
              <a:rPr lang="en-US" dirty="0"/>
              <a:t>: gives elements relative sizes by integers</a:t>
            </a:r>
          </a:p>
          <a:p>
            <a:r>
              <a:rPr lang="en-US" dirty="0"/>
              <a:t>– widget with weight </a:t>
            </a:r>
            <a:r>
              <a:rPr lang="en-US" b="1" i="1" dirty="0"/>
              <a:t>K </a:t>
            </a:r>
            <a:r>
              <a:rPr lang="en-US" dirty="0"/>
              <a:t>gets </a:t>
            </a:r>
            <a:r>
              <a:rPr lang="en-US" b="1" i="1" dirty="0"/>
              <a:t>K</a:t>
            </a:r>
            <a:r>
              <a:rPr lang="en-US" dirty="0"/>
              <a:t>/total fraction of total size</a:t>
            </a:r>
          </a:p>
          <a:p>
            <a:r>
              <a:rPr lang="en-US" dirty="0"/>
              <a:t>– cooking analogy: "2 parts flour, 1 part water, ..."</a:t>
            </a:r>
          </a:p>
          <a:p>
            <a:r>
              <a:rPr lang="tr-TR" dirty="0"/>
              <a:t>&lt;</a:t>
            </a:r>
            <a:r>
              <a:rPr lang="tr-TR" b="1" dirty="0"/>
              <a:t>LinearLayout </a:t>
            </a:r>
            <a:r>
              <a:rPr lang="tr-TR" dirty="0"/>
              <a:t>...</a:t>
            </a:r>
          </a:p>
          <a:p>
            <a:r>
              <a:rPr lang="tr-TR" dirty="0"/>
              <a:t>android:orientation="vertical"&gt;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android:text="B1"</a:t>
            </a:r>
          </a:p>
          <a:p>
            <a:r>
              <a:rPr lang="tr-TR" b="1" dirty="0"/>
              <a:t>android:layout_weight="1" </a:t>
            </a:r>
            <a:r>
              <a:rPr lang="tr-TR" dirty="0"/>
              <a:t>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android:text="B2"</a:t>
            </a:r>
          </a:p>
          <a:p>
            <a:r>
              <a:rPr lang="tr-TR" b="1" dirty="0"/>
              <a:t>android:layout_weight="3" </a:t>
            </a:r>
            <a:r>
              <a:rPr lang="tr-TR" dirty="0"/>
              <a:t>/&gt;</a:t>
            </a:r>
          </a:p>
          <a:p>
            <a:r>
              <a:rPr lang="tr-TR" dirty="0"/>
              <a:t>&lt;</a:t>
            </a:r>
            <a:r>
              <a:rPr lang="tr-TR" b="1" dirty="0"/>
              <a:t>Button </a:t>
            </a:r>
            <a:r>
              <a:rPr lang="tr-TR" dirty="0"/>
              <a:t>... android:text="B3"</a:t>
            </a:r>
          </a:p>
          <a:p>
            <a:r>
              <a:rPr lang="tr-TR" b="1" dirty="0"/>
              <a:t>android:layout_weight="1" </a:t>
            </a:r>
            <a:r>
              <a:rPr lang="tr-TR" dirty="0"/>
              <a:t>/&gt;</a:t>
            </a:r>
          </a:p>
          <a:p>
            <a:r>
              <a:rPr lang="tr-TR" dirty="0"/>
              <a:t>&lt;/</a:t>
            </a:r>
            <a:r>
              <a:rPr lang="tr-TR" b="1" dirty="0"/>
              <a:t>LinearLayout</a:t>
            </a:r>
            <a:r>
              <a:rPr lang="tr-TR" dirty="0"/>
              <a:t>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85800"/>
            <a:ext cx="317009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9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Widget box model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content</a:t>
            </a:r>
            <a:r>
              <a:rPr lang="en-US" dirty="0"/>
              <a:t>: every widget or view has a certain size (width x </a:t>
            </a:r>
            <a:r>
              <a:rPr lang="en-US" dirty="0" smtClean="0"/>
              <a:t>height)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its content, the widget itself</a:t>
            </a:r>
          </a:p>
          <a:p>
            <a:r>
              <a:rPr lang="en-US" b="1" dirty="0" smtClean="0"/>
              <a:t>padding</a:t>
            </a:r>
            <a:r>
              <a:rPr lang="en-US" dirty="0"/>
              <a:t>: you can artificially increase the widget's size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applying </a:t>
            </a:r>
            <a:r>
              <a:rPr lang="en-US" dirty="0"/>
              <a:t>padding in the widget just outside its content</a:t>
            </a:r>
          </a:p>
          <a:p>
            <a:r>
              <a:rPr lang="en-US" b="1" dirty="0" smtClean="0"/>
              <a:t>border</a:t>
            </a:r>
            <a:r>
              <a:rPr lang="en-US" dirty="0"/>
              <a:t>: outside the padding, a line around edge of widget</a:t>
            </a:r>
          </a:p>
          <a:p>
            <a:r>
              <a:rPr lang="en-US" b="1" dirty="0" smtClean="0"/>
              <a:t>margin</a:t>
            </a:r>
            <a:r>
              <a:rPr lang="en-US" dirty="0"/>
              <a:t>: separation from neighboring widgets on screen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23583"/>
            <a:ext cx="5710237" cy="322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32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815</Words>
  <Application>Microsoft Office PowerPoint</Application>
  <PresentationFormat>On-screen Show (4:3)</PresentationFormat>
  <Paragraphs>145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Hafta 2</vt:lpstr>
      <vt:lpstr>Uygulama </vt:lpstr>
      <vt:lpstr>LAYOUTS</vt:lpstr>
      <vt:lpstr>LinearLayout (link)</vt:lpstr>
      <vt:lpstr>LinearLayout example 1</vt:lpstr>
      <vt:lpstr>LinearLayout example 2</vt:lpstr>
      <vt:lpstr>Gravity</vt:lpstr>
      <vt:lpstr>Weight</vt:lpstr>
      <vt:lpstr>Widget box model</vt:lpstr>
      <vt:lpstr>Padding</vt:lpstr>
      <vt:lpstr>Margin</vt:lpstr>
      <vt:lpstr>Nested layout</vt:lpstr>
      <vt:lpstr>Toast Newline</vt:lpstr>
      <vt:lpstr>PowerPoint Presentation</vt:lpstr>
      <vt:lpstr>PowerPoint Presentation</vt:lpstr>
      <vt:lpstr>PowerPoint Presentation</vt:lpstr>
      <vt:lpstr>PowerPoint Presentation</vt:lpstr>
      <vt:lpstr>LongClickListener</vt:lpstr>
      <vt:lpstr>checkbox</vt:lpstr>
      <vt:lpstr>PowerPoint Presentation</vt:lpstr>
      <vt:lpstr>PowerPoint Presentation</vt:lpstr>
      <vt:lpstr>Sıra Sizde</vt:lpstr>
      <vt:lpstr>Switch</vt:lpstr>
      <vt:lpstr>PowerPoint Presentation</vt:lpstr>
      <vt:lpstr>Değişkenler</vt:lpstr>
      <vt:lpstr>Alıştırma zamanı</vt:lpstr>
      <vt:lpstr>Diziler </vt:lpstr>
      <vt:lpstr>PowerPoint Presentation</vt:lpstr>
      <vt:lpstr>PowerPoint Presentation</vt:lpstr>
      <vt:lpstr>PowerPoint Presentation</vt:lpstr>
      <vt:lpstr>PowerPoint Presentation</vt:lpstr>
      <vt:lpstr>SeekBar</vt:lpstr>
      <vt:lpstr>Spinner</vt:lpstr>
      <vt:lpstr>Referans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2</dc:title>
  <dc:creator>Asus</dc:creator>
  <cp:lastModifiedBy>Asus</cp:lastModifiedBy>
  <cp:revision>47</cp:revision>
  <cp:lastPrinted>2018-10-08T14:49:33Z</cp:lastPrinted>
  <dcterms:created xsi:type="dcterms:W3CDTF">2006-08-16T00:00:00Z</dcterms:created>
  <dcterms:modified xsi:type="dcterms:W3CDTF">2019-10-04T07:49:57Z</dcterms:modified>
</cp:coreProperties>
</file>