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06" r:id="rId2"/>
    <p:sldId id="315" r:id="rId3"/>
    <p:sldId id="384" r:id="rId4"/>
    <p:sldId id="385" r:id="rId5"/>
    <p:sldId id="386" r:id="rId6"/>
    <p:sldId id="402" r:id="rId7"/>
    <p:sldId id="401" r:id="rId8"/>
    <p:sldId id="403" r:id="rId9"/>
    <p:sldId id="388" r:id="rId10"/>
    <p:sldId id="389" r:id="rId11"/>
    <p:sldId id="405" r:id="rId12"/>
    <p:sldId id="391" r:id="rId13"/>
    <p:sldId id="406" r:id="rId14"/>
    <p:sldId id="390" r:id="rId15"/>
    <p:sldId id="393" r:id="rId16"/>
    <p:sldId id="394" r:id="rId17"/>
    <p:sldId id="395" r:id="rId18"/>
    <p:sldId id="396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F50E7A29-14EC-A74C-8115-EFF96D771BD2}">
          <p14:sldIdLst>
            <p14:sldId id="306"/>
            <p14:sldId id="315"/>
            <p14:sldId id="384"/>
            <p14:sldId id="385"/>
            <p14:sldId id="386"/>
            <p14:sldId id="402"/>
            <p14:sldId id="401"/>
            <p14:sldId id="403"/>
            <p14:sldId id="388"/>
            <p14:sldId id="389"/>
            <p14:sldId id="405"/>
            <p14:sldId id="391"/>
            <p14:sldId id="406"/>
            <p14:sldId id="390"/>
            <p14:sldId id="393"/>
            <p14:sldId id="394"/>
            <p14:sldId id="395"/>
            <p14:sldId id="396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8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873"/>
  </p:normalViewPr>
  <p:slideViewPr>
    <p:cSldViewPr snapToGrid="0" snapToObjects="1" showGuides="1">
      <p:cViewPr varScale="1">
        <p:scale>
          <a:sx n="88" d="100"/>
          <a:sy n="88" d="100"/>
        </p:scale>
        <p:origin x="51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128" userDrawn="1">
          <p15:clr>
            <a:srgbClr val="FBAE40"/>
          </p15:clr>
        </p15:guide>
        <p15:guide id="4" pos="6552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‹#›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" y="603324"/>
            <a:ext cx="2628925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tr-TR" sz="1200" b="1" i="0" spc="3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Titillium Bd" charset="0"/>
                <a:ea typeface="Titillium Bd" charset="0"/>
                <a:cs typeface="Titillium Bd" charset="0"/>
              </a:rPr>
              <a:t>Dokuz</a:t>
            </a:r>
            <a:r>
              <a:rPr lang="tr-TR" sz="1200" b="1" i="0" spc="300" baseline="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Titillium Bd" charset="0"/>
                <a:ea typeface="Titillium Bd" charset="0"/>
                <a:cs typeface="Titillium Bd" charset="0"/>
              </a:rPr>
              <a:t> Eylul Real Estate</a:t>
            </a:r>
            <a:endParaRPr lang="en-US" sz="1200" b="1" i="0" spc="3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Titillium Bd" charset="0"/>
              <a:ea typeface="Titillium Bd" charset="0"/>
              <a:cs typeface="Titillium B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000" y="180000"/>
            <a:ext cx="1427991" cy="14288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4" y="5437019"/>
            <a:ext cx="2592003" cy="872310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Metin kutusu 4"/>
          <p:cNvSpPr txBox="1"/>
          <p:nvPr/>
        </p:nvSpPr>
        <p:spPr>
          <a:xfrm>
            <a:off x="6832675" y="4884194"/>
            <a:ext cx="5215316" cy="145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dirty="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rPr>
              <a:t>CME1252 PROJECT BASED LEARNING – II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dirty="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rPr>
              <a:t>By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dirty="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rPr>
              <a:t>Ayberk Kılıçaslan	     2017510053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dirty="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rPr>
              <a:t>Oktay Türkdağlı         2017510101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dirty="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rPr>
              <a:t>Efe Kaan Kabakaş    </a:t>
            </a:r>
            <a:r>
              <a:rPr lang="tr-TR" dirty="0" smtClean="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rPr>
              <a:t>2017510042</a:t>
            </a:r>
            <a:endParaRPr lang="tr-TR" dirty="0">
              <a:solidFill>
                <a:schemeClr val="tx2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00576" y="2219722"/>
            <a:ext cx="61517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0" dirty="0" smtClean="0">
                <a:solidFill>
                  <a:schemeClr val="accent2"/>
                </a:solidFill>
                <a:latin typeface="Titillium" charset="0"/>
                <a:ea typeface="Titillium" charset="0"/>
                <a:cs typeface="Titillium" charset="0"/>
              </a:rPr>
              <a:t>PROJECT - I</a:t>
            </a:r>
            <a:endParaRPr lang="tr-TR" sz="8000" dirty="0">
              <a:solidFill>
                <a:schemeClr val="accent2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5444192" y="3189218"/>
            <a:ext cx="1608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>
                <a:solidFill>
                  <a:srgbClr val="0070C0"/>
                </a:solidFill>
                <a:latin typeface="Titillium" charset="0"/>
                <a:ea typeface="Titillium" charset="0"/>
                <a:cs typeface="Titillium" charset="0"/>
              </a:rPr>
              <a:t>DERE</a:t>
            </a:r>
            <a:endParaRPr lang="tr-TR" sz="4000" dirty="0">
              <a:solidFill>
                <a:srgbClr val="0070C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4320000" y="6300000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 March 2019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3" y="15727"/>
            <a:ext cx="3331754" cy="1332702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694" y="180000"/>
            <a:ext cx="1484036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2451" y="2132291"/>
            <a:ext cx="76538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latin typeface="Titillium Light" charset="0"/>
                <a:ea typeface="Titillium Light" charset="0"/>
                <a:cs typeface="Titillium Light" charset="0"/>
              </a:rPr>
              <a:t>There is no </a:t>
            </a:r>
            <a:r>
              <a:rPr lang="en-US" sz="28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incompleted</a:t>
            </a:r>
            <a:r>
              <a:rPr lang="en-US" sz="2800" dirty="0" smtClean="0">
                <a:latin typeface="Titillium Light" charset="0"/>
                <a:ea typeface="Titillium Light" charset="0"/>
                <a:cs typeface="Titillium Light" charset="0"/>
              </a:rPr>
              <a:t> task.</a:t>
            </a:r>
            <a:endParaRPr lang="en-US" sz="28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630052" y="90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PROGRESS SUMMARY</a:t>
            </a:r>
          </a:p>
        </p:txBody>
      </p:sp>
      <p:cxnSp>
        <p:nvCxnSpPr>
          <p:cNvPr id="10" name="Straight Connector 7"/>
          <p:cNvCxnSpPr/>
          <p:nvPr/>
        </p:nvCxnSpPr>
        <p:spPr>
          <a:xfrm>
            <a:off x="5729112" y="1395708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/>
          <p:nvPr/>
        </p:nvSpPr>
        <p:spPr>
          <a:xfrm>
            <a:off x="4675555" y="1080000"/>
            <a:ext cx="2927659" cy="2022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300" dirty="0" smtClean="0">
                <a:latin typeface="Titillium" charset="0"/>
                <a:ea typeface="Titillium" charset="0"/>
                <a:cs typeface="Titillium" charset="0"/>
              </a:rPr>
              <a:t>In</a:t>
            </a:r>
            <a:r>
              <a:rPr lang="tr-TR" sz="1000" spc="300" dirty="0" smtClean="0">
                <a:latin typeface="Titillium" charset="0"/>
                <a:ea typeface="Titillium" charset="0"/>
                <a:cs typeface="Titillium" charset="0"/>
              </a:rPr>
              <a:t>c</a:t>
            </a:r>
            <a:r>
              <a:rPr lang="en-US" sz="1000" spc="300" dirty="0" smtClean="0">
                <a:latin typeface="Titillium" charset="0"/>
                <a:ea typeface="Titillium" charset="0"/>
                <a:cs typeface="Titillium" charset="0"/>
              </a:rPr>
              <a:t>ompleted </a:t>
            </a:r>
            <a:r>
              <a:rPr lang="en-US" sz="1000" spc="300" dirty="0">
                <a:latin typeface="Titillium" charset="0"/>
                <a:ea typeface="Titillium" charset="0"/>
                <a:cs typeface="Titillium" charset="0"/>
              </a:rPr>
              <a:t>Task</a:t>
            </a:r>
          </a:p>
        </p:txBody>
      </p:sp>
      <p:sp>
        <p:nvSpPr>
          <p:cNvPr id="12" name="Shape 3613"/>
          <p:cNvSpPr>
            <a:spLocks noChangeAspect="1"/>
          </p:cNvSpPr>
          <p:nvPr/>
        </p:nvSpPr>
        <p:spPr>
          <a:xfrm>
            <a:off x="5174733" y="3074346"/>
            <a:ext cx="1800000" cy="180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079490" y="989462"/>
            <a:ext cx="4842543" cy="1086031"/>
            <a:chOff x="7079490" y="989462"/>
            <a:chExt cx="4842543" cy="1086031"/>
          </a:xfrm>
        </p:grpSpPr>
        <p:sp>
          <p:nvSpPr>
            <p:cNvPr id="25" name="TextBox 24"/>
            <p:cNvSpPr txBox="1"/>
            <p:nvPr/>
          </p:nvSpPr>
          <p:spPr>
            <a:xfrm>
              <a:off x="7079490" y="989462"/>
              <a:ext cx="4842543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tr-TR" sz="1200" b="1" spc="200" dirty="0">
                  <a:latin typeface="Titillium" charset="0"/>
                  <a:ea typeface="Titillium" charset="0"/>
                  <a:cs typeface="Titillium" charset="0"/>
                </a:rPr>
                <a:t>WOMEN </a:t>
              </a: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IS WOMEN, </a:t>
              </a:r>
              <a:r>
                <a:rPr lang="tr-TR" sz="1200" b="1" spc="200" dirty="0">
                  <a:latin typeface="Titillium" charset="0"/>
                  <a:ea typeface="Titillium" charset="0"/>
                  <a:cs typeface="Titillium" charset="0"/>
                </a:rPr>
                <a:t>FLOWER </a:t>
              </a: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IS YOUR </a:t>
              </a:r>
              <a:r>
                <a:rPr lang="tr-TR" sz="1200" b="1" spc="200" dirty="0">
                  <a:latin typeface="Titillium" charset="0"/>
                  <a:ea typeface="Titillium" charset="0"/>
                  <a:cs typeface="Titillium" charset="0"/>
                </a:rPr>
                <a:t>F</a:t>
              </a: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ATHER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79491" y="1244496"/>
              <a:ext cx="3321809" cy="83099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Our program respects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women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,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That's why 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it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transforms the word lady as a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woman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, t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his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feature has been added to Turkish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users</a:t>
              </a:r>
              <a:r>
                <a:rPr lang="tr-T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5434" y="2885984"/>
            <a:ext cx="4788591" cy="1086031"/>
            <a:chOff x="5634226" y="989462"/>
            <a:chExt cx="4788591" cy="1086031"/>
          </a:xfrm>
        </p:grpSpPr>
        <p:sp>
          <p:nvSpPr>
            <p:cNvPr id="29" name="TextBox 28"/>
            <p:cNvSpPr txBox="1"/>
            <p:nvPr/>
          </p:nvSpPr>
          <p:spPr>
            <a:xfrm>
              <a:off x="5634226" y="989462"/>
              <a:ext cx="472404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WE MADE COLORING, THIS IS VERY DIFFICULT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07993" y="1244496"/>
              <a:ext cx="3914824" cy="83099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A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ll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creatures on earth like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colors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and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with our developer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team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we love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colors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.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Finally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we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don't live in the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'</a:t>
              </a:r>
              <a:r>
                <a:rPr lang="en-US" sz="1200" dirty="0" err="1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80s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. Just like our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slide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, </a:t>
              </a:r>
              <a:r>
                <a:rPr lang="tr-T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e made a colorful program.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079491" y="4829942"/>
            <a:ext cx="3858475" cy="1086031"/>
            <a:chOff x="7079491" y="989462"/>
            <a:chExt cx="3858475" cy="1086031"/>
          </a:xfrm>
        </p:grpSpPr>
        <p:sp>
          <p:nvSpPr>
            <p:cNvPr id="32" name="TextBox 31"/>
            <p:cNvSpPr txBox="1"/>
            <p:nvPr/>
          </p:nvSpPr>
          <p:spPr>
            <a:xfrm>
              <a:off x="7079492" y="989462"/>
              <a:ext cx="3858474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DO YOU WANT HELP, I AM SUPERMAN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9491" y="1244496"/>
              <a:ext cx="3321809" cy="83099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O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ur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program likes to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help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.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if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you are uncertain about which command to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write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,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offers a few suggestions for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you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</p:grp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3" y="108971"/>
            <a:ext cx="3358604" cy="1343442"/>
          </a:xfrm>
          <a:prstGeom prst="rect">
            <a:avLst/>
          </a:prstGeom>
        </p:spPr>
      </p:pic>
      <p:sp>
        <p:nvSpPr>
          <p:cNvPr id="24" name="TextBox 5"/>
          <p:cNvSpPr txBox="1"/>
          <p:nvPr/>
        </p:nvSpPr>
        <p:spPr>
          <a:xfrm>
            <a:off x="345434" y="555294"/>
            <a:ext cx="3660509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r-TR" sz="1600" b="1" spc="200" dirty="0" smtClean="0">
                <a:latin typeface="Titillium" charset="0"/>
                <a:ea typeface="Titillium" charset="0"/>
                <a:cs typeface="Titillium" charset="0"/>
              </a:rPr>
              <a:t>ADDITIONAL IMPROVEMENTS</a:t>
            </a:r>
            <a:endParaRPr lang="en-US" sz="16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34" name="Straight Connector 7"/>
          <p:cNvCxnSpPr/>
          <p:nvPr/>
        </p:nvCxnSpPr>
        <p:spPr>
          <a:xfrm>
            <a:off x="1444495" y="834058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Resim Yer Tutucusu 45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 bwMode="auto">
          <a:xfrm>
            <a:off x="5343525" y="762000"/>
            <a:ext cx="1403350" cy="140335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</p:pic>
      <p:pic>
        <p:nvPicPr>
          <p:cNvPr id="11" name="Resim Yer Tutucusu 10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727325"/>
            <a:ext cx="1403350" cy="140335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</p:pic>
      <p:pic>
        <p:nvPicPr>
          <p:cNvPr id="12" name="Resim Yer Tutucusu 11"/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694238"/>
            <a:ext cx="1403350" cy="140335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</p:pic>
    </p:spTree>
    <p:extLst>
      <p:ext uri="{BB962C8B-B14F-4D97-AF65-F5344CB8AC3E}">
        <p14:creationId xmlns:p14="http://schemas.microsoft.com/office/powerpoint/2010/main" val="8407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7360" y="1764000"/>
            <a:ext cx="953008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W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e </a:t>
            </a:r>
            <a:r>
              <a:rPr lang="en-US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calculated </a:t>
            </a:r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manually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to find out the accuracy of the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printout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s</a:t>
            </a:r>
          </a:p>
          <a:p>
            <a:pPr algn="ctr"/>
            <a:endParaRPr lang="tr-TR" sz="2400" dirty="0" smtClean="0">
              <a:solidFill>
                <a:schemeClr val="accent2"/>
              </a:solidFill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Enigma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 </a:t>
            </a:r>
            <a:r>
              <a:rPr lang="tr-TR" sz="2400" dirty="0">
                <a:latin typeface="Titillium Light"/>
                <a:ea typeface="Titillium Light" charset="0"/>
                <a:cs typeface="Titillium Light" charset="0"/>
              </a:rPr>
              <a:t>was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 experiencing </a:t>
            </a:r>
            <a:r>
              <a:rPr lang="en-US" sz="2400" dirty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overflow</a:t>
            </a:r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when receiving input and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output</a:t>
            </a:r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The methods were not working </a:t>
            </a:r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in main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if </a:t>
            </a:r>
            <a:r>
              <a:rPr lang="tr-TR" sz="2400" dirty="0">
                <a:latin typeface="Titillium Light"/>
                <a:ea typeface="Titillium Light" charset="0"/>
                <a:cs typeface="Titillium Light" charset="0"/>
              </a:rPr>
              <a:t>it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is not defined</a:t>
            </a:r>
            <a:r>
              <a:rPr lang="tr-TR" sz="2400" dirty="0">
                <a:latin typeface="Titillium Light"/>
                <a:ea typeface="Titillium Light" charset="0"/>
                <a:cs typeface="Titillium Light" charset="0"/>
              </a:rPr>
              <a:t> as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static</a:t>
            </a:r>
            <a:endParaRPr lang="tr-TR" sz="2400" dirty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E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verything that needs to be defined as </a:t>
            </a:r>
            <a:r>
              <a:rPr lang="tr-TR" sz="2400" dirty="0" smtClean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static</a:t>
            </a:r>
            <a:endParaRPr lang="tr-TR" sz="2400" dirty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en-US" sz="2400" dirty="0">
              <a:latin typeface="Titillium Light"/>
              <a:ea typeface="Titillium Light" charset="0"/>
              <a:cs typeface="Titillium Light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1904" y="1080000"/>
            <a:ext cx="3525657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 smtClean="0">
                <a:latin typeface="Titillium" charset="0"/>
                <a:ea typeface="Titillium" charset="0"/>
                <a:cs typeface="Titillium" charset="0"/>
              </a:rPr>
              <a:t>PROBLEMS ENCOUNTERED</a:t>
            </a:r>
            <a:endParaRPr lang="en-US" sz="16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89" y="1764000"/>
            <a:ext cx="9602328" cy="4241181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4311904" y="895277"/>
            <a:ext cx="3525657" cy="393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 smtClean="0">
                <a:latin typeface="Titillium" charset="0"/>
                <a:ea typeface="Titillium" charset="0"/>
                <a:cs typeface="Titillium" charset="0"/>
              </a:rPr>
              <a:t>ALGORITHMS </a:t>
            </a: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AND SOLUTION </a:t>
            </a:r>
            <a:r>
              <a:rPr lang="en-US" sz="1600" b="1" spc="200" dirty="0" smtClean="0">
                <a:latin typeface="Titillium" charset="0"/>
                <a:ea typeface="Titillium" charset="0"/>
                <a:cs typeface="Titillium" charset="0"/>
              </a:rPr>
              <a:t>STRATEGIES</a:t>
            </a:r>
          </a:p>
        </p:txBody>
      </p:sp>
      <p:cxnSp>
        <p:nvCxnSpPr>
          <p:cNvPr id="10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/>
          <p:cNvSpPr txBox="1"/>
          <p:nvPr/>
        </p:nvSpPr>
        <p:spPr>
          <a:xfrm>
            <a:off x="5303520" y="1828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654802" y="31833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868423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009089" y="21035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0534574" y="3368040"/>
            <a:ext cx="22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09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55" y="1764000"/>
            <a:ext cx="9804400" cy="4580493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4311904" y="895277"/>
            <a:ext cx="3525657" cy="393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 smtClean="0">
                <a:latin typeface="Titillium" charset="0"/>
                <a:ea typeface="Titillium" charset="0"/>
                <a:cs typeface="Titillium" charset="0"/>
              </a:rPr>
              <a:t>ALGORITHMS </a:t>
            </a: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AND SOLUTION </a:t>
            </a:r>
            <a:r>
              <a:rPr lang="en-US" sz="1600" b="1" spc="200" dirty="0" smtClean="0">
                <a:latin typeface="Titillium" charset="0"/>
                <a:ea typeface="Titillium" charset="0"/>
                <a:cs typeface="Titillium" charset="0"/>
              </a:rPr>
              <a:t>STRATEGIES</a:t>
            </a:r>
          </a:p>
        </p:txBody>
      </p:sp>
      <p:cxnSp>
        <p:nvCxnSpPr>
          <p:cNvPr id="10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2644609" y="21993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624395" y="361366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532882" y="42109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624395" y="56479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543077" y="18299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9959808" y="4306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7535875" y="31572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1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Yer Tutucusu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r="3799"/>
          <a:stretch>
            <a:fillRect/>
          </a:stretch>
        </p:blipFill>
        <p:spPr>
          <a:xfrm>
            <a:off x="1404938" y="1201738"/>
            <a:ext cx="4324350" cy="4679950"/>
          </a:xfrm>
        </p:spPr>
      </p:pic>
      <p:sp>
        <p:nvSpPr>
          <p:cNvPr id="29" name="AutoShape 2"/>
          <p:cNvSpPr>
            <a:spLocks noChangeAspect="1"/>
          </p:cNvSpPr>
          <p:nvPr/>
        </p:nvSpPr>
        <p:spPr bwMode="auto">
          <a:xfrm>
            <a:off x="1404817" y="1267834"/>
            <a:ext cx="4324293" cy="468000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52400">
            <a:gradFill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Resim Yer Tutucusu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r="3799"/>
          <a:stretch>
            <a:fillRect/>
          </a:stretch>
        </p:blipFill>
        <p:spPr>
          <a:xfrm>
            <a:off x="6419850" y="1201738"/>
            <a:ext cx="4324350" cy="4679950"/>
          </a:xfrm>
        </p:spPr>
      </p:pic>
      <p:sp>
        <p:nvSpPr>
          <p:cNvPr id="31" name="AutoShape 2"/>
          <p:cNvSpPr>
            <a:spLocks noChangeAspect="1"/>
          </p:cNvSpPr>
          <p:nvPr/>
        </p:nvSpPr>
        <p:spPr bwMode="auto">
          <a:xfrm>
            <a:off x="6420355" y="1267834"/>
            <a:ext cx="4324293" cy="468000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52400">
            <a:gradFill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TextBox 5"/>
          <p:cNvSpPr txBox="1"/>
          <p:nvPr/>
        </p:nvSpPr>
        <p:spPr>
          <a:xfrm>
            <a:off x="4630052" y="108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SCREENSHOTS</a:t>
            </a:r>
          </a:p>
        </p:txBody>
      </p:sp>
      <p:cxnSp>
        <p:nvCxnSpPr>
          <p:cNvPr id="36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1793966" y="2291943"/>
            <a:ext cx="37882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Hi Commander! Today is a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wonderful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day, please make us a favor and enter a command! </a:t>
            </a:r>
            <a:endParaRPr lang="tr-TR" sz="16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Do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you want to exit from the program, enter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"exit"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command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endParaRPr lang="tr-TR" sz="16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Do you want to get some help, enter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"help"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command...</a:t>
            </a:r>
            <a:endParaRPr lang="tr-TR" sz="16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B050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6777445" y="2369033"/>
            <a:ext cx="396675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5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load;input.txt</a:t>
            </a:r>
          </a:p>
          <a:p>
            <a:endParaRPr lang="tr-TR" sz="15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-----displayAgencies-----</a:t>
            </a:r>
          </a:p>
          <a:p>
            <a:endParaRPr lang="tr-TR" sz="15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Center </a:t>
            </a:r>
            <a:r>
              <a:rPr lang="tr-TR" sz="1500" dirty="0">
                <a:solidFill>
                  <a:srgbClr val="00B050"/>
                </a:solidFill>
                <a:latin typeface="Consolas" panose="020B0609020204030204" pitchFamily="49" charset="0"/>
              </a:rPr>
              <a:t>Office;21 Sokak </a:t>
            </a:r>
            <a:r>
              <a:rPr lang="tr-TR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No:50;Buca;Izmir;02324449988</a:t>
            </a:r>
          </a:p>
          <a:p>
            <a:endParaRPr lang="tr-TR" sz="15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Istanbul </a:t>
            </a:r>
            <a:r>
              <a:rPr lang="tr-TR" sz="1500" dirty="0">
                <a:solidFill>
                  <a:srgbClr val="00B050"/>
                </a:solidFill>
                <a:latin typeface="Consolas" panose="020B0609020204030204" pitchFamily="49" charset="0"/>
              </a:rPr>
              <a:t>Office;34 Sokak No:109;Sariyer;Istanbul;02123296600</a:t>
            </a:r>
          </a:p>
          <a:p>
            <a:endParaRPr lang="tr-TR" sz="1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" b="1289"/>
          <a:stretch>
            <a:fillRect/>
          </a:stretch>
        </p:blipFill>
        <p:spPr>
          <a:xfrm>
            <a:off x="161925" y="1989138"/>
            <a:ext cx="3695700" cy="3600450"/>
          </a:xfrm>
        </p:spPr>
      </p:pic>
      <p:pic>
        <p:nvPicPr>
          <p:cNvPr id="7" name="Resim Yer Tutucusu 6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" b="1289"/>
          <a:stretch>
            <a:fillRect/>
          </a:stretch>
        </p:blipFill>
        <p:spPr>
          <a:xfrm>
            <a:off x="3857625" y="1628775"/>
            <a:ext cx="4433888" cy="4319588"/>
          </a:xfrm>
        </p:spPr>
      </p:pic>
      <p:pic>
        <p:nvPicPr>
          <p:cNvPr id="8" name="Resim Yer Tutucusu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" b="1247"/>
          <a:stretch>
            <a:fillRect/>
          </a:stretch>
        </p:blipFill>
        <p:spPr>
          <a:xfrm>
            <a:off x="8294688" y="1989138"/>
            <a:ext cx="3692525" cy="3600450"/>
          </a:xfrm>
        </p:spPr>
      </p:pic>
      <p:sp>
        <p:nvSpPr>
          <p:cNvPr id="18" name="TextBox 5"/>
          <p:cNvSpPr txBox="1"/>
          <p:nvPr/>
        </p:nvSpPr>
        <p:spPr>
          <a:xfrm>
            <a:off x="4630052" y="108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SCREENSHOTS</a:t>
            </a:r>
          </a:p>
        </p:txBody>
      </p:sp>
      <p:cxnSp>
        <p:nvCxnSpPr>
          <p:cNvPr id="19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>
            <a:off x="682308" y="2392507"/>
            <a:ext cx="29454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addRealEstate;Flat;For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Rent;Menderes Caddesi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No:20;Buca;Izmir;120;1400;4</a:t>
            </a:r>
            <a:endParaRPr lang="tr-T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Real Estate is Added!</a:t>
            </a:r>
          </a:p>
          <a:p>
            <a:endParaRPr lang="tr-TR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4766850" y="2569648"/>
            <a:ext cx="2795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FF00"/>
                </a:solidFill>
                <a:latin typeface="Consolas" panose="020B0609020204030204" pitchFamily="49" charset="0"/>
              </a:rPr>
              <a:t>search;Flat;For </a:t>
            </a:r>
            <a:r>
              <a:rPr lang="tr-T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Rent;Buca;Izmir;100-200;1000-1600;3-5</a:t>
            </a:r>
          </a:p>
          <a:p>
            <a:endParaRPr lang="tr-TR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225291" y="3889673"/>
            <a:ext cx="38363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Okay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Commander</a:t>
            </a:r>
            <a:r>
              <a:rPr lang="tr-T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 </a:t>
            </a:r>
          </a:p>
          <a:p>
            <a:pPr algn="ctr"/>
            <a:r>
              <a:rPr lang="tr-T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 result found…</a:t>
            </a:r>
          </a:p>
          <a:p>
            <a:pPr algn="ctr"/>
            <a:endParaRPr lang="tr-TR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Flat For Rent Menderes Cad. No:20 Buca İzmir 120 1400.0 4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8865053" y="2557388"/>
            <a:ext cx="2945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deleteAgent;11</a:t>
            </a:r>
          </a:p>
          <a:p>
            <a:endParaRPr lang="tr-T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Agent 11 is deleted!</a:t>
            </a:r>
          </a:p>
          <a:p>
            <a:endParaRPr lang="tr-T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FFFF00"/>
                </a:solidFill>
                <a:latin typeface="Consolas" panose="020B0609020204030204" pitchFamily="49" charset="0"/>
              </a:rPr>
              <a:t>deleteCustomer;2</a:t>
            </a:r>
          </a:p>
          <a:p>
            <a:endParaRPr lang="tr-TR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Agent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11 is deleted!</a:t>
            </a:r>
          </a:p>
          <a:p>
            <a:endParaRPr lang="tr-TR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6000" y="1764000"/>
            <a:ext cx="7740000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The project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is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finished </a:t>
            </a:r>
            <a:r>
              <a:rPr lang="en-US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perfectly</a:t>
            </a:r>
            <a:endParaRPr lang="tr-TR" sz="2400" dirty="0" smtClean="0">
              <a:solidFill>
                <a:schemeClr val="accent2"/>
              </a:solidFill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T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he project has </a:t>
            </a:r>
            <a:r>
              <a:rPr lang="en-US" sz="2400" dirty="0" smtClean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clean codi</a:t>
            </a:r>
            <a:r>
              <a:rPr lang="tr-TR" sz="2400" dirty="0" smtClean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ng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, object oriented structure </a:t>
            </a:r>
            <a:r>
              <a:rPr lang="tr-TR" sz="2400" dirty="0">
                <a:latin typeface="Titillium Light"/>
                <a:ea typeface="Titillium Light" charset="0"/>
                <a:cs typeface="Titillium Light" charset="0"/>
              </a:rPr>
              <a:t>and effective algorithms</a:t>
            </a:r>
          </a:p>
          <a:p>
            <a:pPr algn="ctr"/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It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has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a </a:t>
            </a:r>
            <a:r>
              <a:rPr lang="tr-TR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enigma</a:t>
            </a:r>
            <a:r>
              <a:rPr lang="en-US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interface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and </a:t>
            </a:r>
            <a:r>
              <a:rPr lang="en-US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s</a:t>
            </a:r>
            <a:r>
              <a:rPr lang="tr-TR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ome s</a:t>
            </a:r>
            <a:r>
              <a:rPr lang="en-US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pecial </a:t>
            </a:r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functions</a:t>
            </a:r>
            <a:endParaRPr lang="tr-TR" sz="2400" dirty="0">
              <a:solidFill>
                <a:schemeClr val="accent2"/>
              </a:solidFill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en-US" sz="2400" dirty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A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lso 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it is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respectful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, helpful and colorful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1904" y="1080000"/>
            <a:ext cx="3525657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CONCLUSION</a:t>
            </a:r>
            <a:endParaRPr lang="en-US" sz="16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6000" y="1764000"/>
            <a:ext cx="859004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https</a:t>
            </a:r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://www.javatpoint.com/static-keyword-in-java</a:t>
            </a:r>
          </a:p>
          <a:p>
            <a:pPr algn="ctr"/>
            <a:endParaRPr lang="en-US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https</a:t>
            </a:r>
            <a:r>
              <a:rPr lang="en-US" sz="2400" dirty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://www.geeksforgeeks.org/classes-objects-java/</a:t>
            </a:r>
            <a:endParaRPr lang="en-US" sz="2400" dirty="0" smtClean="0">
              <a:solidFill>
                <a:schemeClr val="accent1"/>
              </a:solidFill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tr-TR" sz="2400" dirty="0" smtClean="0">
              <a:solidFill>
                <a:schemeClr val="accent2"/>
              </a:solidFill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https://www.geeksforgeeks.org/system-exit-in-java/</a:t>
            </a:r>
          </a:p>
          <a:p>
            <a:pPr algn="ctr"/>
            <a:endParaRPr lang="en-US" sz="2400" dirty="0">
              <a:solidFill>
                <a:schemeClr val="accent2"/>
              </a:solidFill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https</a:t>
            </a:r>
            <a:r>
              <a:rPr lang="en-US" sz="2400" dirty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://</a:t>
            </a:r>
            <a:r>
              <a:rPr lang="en-US" sz="2400" dirty="0" smtClean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www.w3schools.com/java/</a:t>
            </a:r>
            <a:r>
              <a:rPr lang="en-US" sz="2400" dirty="0" err="1" smtClean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java_constructors.asp</a:t>
            </a:r>
            <a:endParaRPr lang="tr-TR" sz="2400" dirty="0" smtClean="0">
              <a:solidFill>
                <a:schemeClr val="accent1"/>
              </a:solidFill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tr-TR" sz="2400" dirty="0">
              <a:solidFill>
                <a:schemeClr val="accent1"/>
              </a:solidFill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tr-TR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http</a:t>
            </a:r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://</a:t>
            </a:r>
            <a:r>
              <a:rPr lang="en-US" sz="2400" dirty="0" smtClean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javadevnotes.com/java-string-split-tutorial-and-examples</a:t>
            </a:r>
            <a:endParaRPr lang="en-US" sz="2400" dirty="0">
              <a:solidFill>
                <a:schemeClr val="accent2"/>
              </a:solidFill>
              <a:latin typeface="Titillium Light"/>
              <a:ea typeface="Titillium Light" charset="0"/>
              <a:cs typeface="Titillium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904" y="1080000"/>
            <a:ext cx="3525657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 smtClean="0">
                <a:latin typeface="Titillium" charset="0"/>
                <a:ea typeface="Titillium" charset="0"/>
                <a:cs typeface="Titillium" charset="0"/>
              </a:rPr>
              <a:t>REFERENCES</a:t>
            </a:r>
            <a:endParaRPr lang="en-US" sz="16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Yer Tutucusu 11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r="3804"/>
          <a:stretch>
            <a:fillRect/>
          </a:stretch>
        </p:blipFill>
        <p:spPr>
          <a:xfrm>
            <a:off x="2627313" y="2622831"/>
            <a:ext cx="1600200" cy="1731963"/>
          </a:xfrm>
        </p:spPr>
      </p:pic>
      <p:pic>
        <p:nvPicPr>
          <p:cNvPr id="13" name="Resim Yer Tutucusu 12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r="3804"/>
          <a:stretch>
            <a:fillRect/>
          </a:stretch>
        </p:blipFill>
        <p:spPr>
          <a:xfrm>
            <a:off x="5295900" y="2622831"/>
            <a:ext cx="1600200" cy="1731963"/>
          </a:xfrm>
        </p:spPr>
      </p:pic>
      <p:pic>
        <p:nvPicPr>
          <p:cNvPr id="14" name="Resim Yer Tutucusu 13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r="3804"/>
          <a:stretch>
            <a:fillRect/>
          </a:stretch>
        </p:blipFill>
        <p:spPr>
          <a:xfrm>
            <a:off x="7964488" y="2622831"/>
            <a:ext cx="1600200" cy="1731963"/>
          </a:xfrm>
        </p:spPr>
      </p:pic>
      <p:grpSp>
        <p:nvGrpSpPr>
          <p:cNvPr id="18" name="Group 17"/>
          <p:cNvGrpSpPr/>
          <p:nvPr/>
        </p:nvGrpSpPr>
        <p:grpSpPr>
          <a:xfrm>
            <a:off x="2159726" y="4531877"/>
            <a:ext cx="2455817" cy="1777947"/>
            <a:chOff x="2159726" y="4143956"/>
            <a:chExt cx="2455817" cy="1777947"/>
          </a:xfrm>
        </p:grpSpPr>
        <p:sp>
          <p:nvSpPr>
            <p:cNvPr id="10" name="TextBox 9"/>
            <p:cNvSpPr txBox="1"/>
            <p:nvPr/>
          </p:nvSpPr>
          <p:spPr>
            <a:xfrm>
              <a:off x="2549091" y="4143956"/>
              <a:ext cx="2066451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AYBERK KILIÇASLAN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9092" y="4270172"/>
              <a:ext cx="1754372" cy="24282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Design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er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59726" y="4813907"/>
              <a:ext cx="2455817" cy="1107996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O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ur 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designer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,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he got himself a new 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smart phone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after 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design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the 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program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.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What is this! now he can shoot his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self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ie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with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5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MP.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203121" y="4749588"/>
              <a:ext cx="446314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06735" y="4531877"/>
            <a:ext cx="2378529" cy="1500948"/>
            <a:chOff x="2237014" y="4143956"/>
            <a:chExt cx="2378529" cy="1500948"/>
          </a:xfrm>
        </p:grpSpPr>
        <p:sp>
          <p:nvSpPr>
            <p:cNvPr id="20" name="TextBox 19"/>
            <p:cNvSpPr txBox="1"/>
            <p:nvPr/>
          </p:nvSpPr>
          <p:spPr>
            <a:xfrm>
              <a:off x="2549092" y="4143956"/>
              <a:ext cx="1874714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OKTAY TÜRKDAĞLI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49092" y="4270172"/>
              <a:ext cx="1754372" cy="24282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Project Manager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7014" y="4813907"/>
              <a:ext cx="2378529" cy="83099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Our project manager resigned after the end of the program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.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 Now,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he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is selling 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lemons</a:t>
              </a: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.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203121" y="4749588"/>
              <a:ext cx="446314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575507" y="4531877"/>
            <a:ext cx="2378529" cy="1189773"/>
            <a:chOff x="2237014" y="4143956"/>
            <a:chExt cx="2378529" cy="1189773"/>
          </a:xfrm>
        </p:grpSpPr>
        <p:sp>
          <p:nvSpPr>
            <p:cNvPr id="25" name="TextBox 24"/>
            <p:cNvSpPr txBox="1"/>
            <p:nvPr/>
          </p:nvSpPr>
          <p:spPr>
            <a:xfrm>
              <a:off x="2549092" y="4143956"/>
              <a:ext cx="1995324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EFE KAAN KABAKAŞ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9092" y="4270172"/>
              <a:ext cx="1754372" cy="24282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r-TR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Programmer</a:t>
              </a: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37014" y="4813907"/>
              <a:ext cx="2378529" cy="519822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r-T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O</a:t>
              </a: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ur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programmer became blind after writing the code.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203121" y="4749588"/>
              <a:ext cx="446314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utoShape 2"/>
          <p:cNvSpPr>
            <a:spLocks/>
          </p:cNvSpPr>
          <p:nvPr/>
        </p:nvSpPr>
        <p:spPr bwMode="auto">
          <a:xfrm>
            <a:off x="2702281" y="2688831"/>
            <a:ext cx="1466900" cy="1587564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52400">
            <a:gradFill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AutoShape 2"/>
          <p:cNvSpPr>
            <a:spLocks/>
          </p:cNvSpPr>
          <p:nvPr/>
        </p:nvSpPr>
        <p:spPr bwMode="auto">
          <a:xfrm>
            <a:off x="5362550" y="2688831"/>
            <a:ext cx="1466900" cy="1587564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52400">
            <a:gradFill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AutoShape 2"/>
          <p:cNvSpPr>
            <a:spLocks/>
          </p:cNvSpPr>
          <p:nvPr/>
        </p:nvSpPr>
        <p:spPr bwMode="auto">
          <a:xfrm>
            <a:off x="8035429" y="2688831"/>
            <a:ext cx="1466900" cy="1587564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52400">
            <a:gradFill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TextBox 5"/>
          <p:cNvSpPr txBox="1"/>
          <p:nvPr/>
        </p:nvSpPr>
        <p:spPr>
          <a:xfrm>
            <a:off x="4630052" y="108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ANY QUESTION?</a:t>
            </a:r>
          </a:p>
        </p:txBody>
      </p:sp>
      <p:cxnSp>
        <p:nvCxnSpPr>
          <p:cNvPr id="33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"/>
          <p:cNvSpPr txBox="1"/>
          <p:nvPr/>
        </p:nvSpPr>
        <p:spPr>
          <a:xfrm>
            <a:off x="2269067" y="1755147"/>
            <a:ext cx="765386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atin typeface="Titillium Light" charset="0"/>
                <a:ea typeface="Titillium Light" charset="0"/>
                <a:cs typeface="Titillium Light" charset="0"/>
              </a:rPr>
              <a:t>If you’re not having fun with what</a:t>
            </a:r>
          </a:p>
          <a:p>
            <a:pPr algn="ctr"/>
            <a:r>
              <a:rPr lang="en-US" sz="2000" dirty="0" smtClean="0">
                <a:latin typeface="Titillium Light" charset="0"/>
                <a:ea typeface="Titillium Light" charset="0"/>
                <a:cs typeface="Titillium Light" charset="0"/>
              </a:rPr>
              <a:t>you’re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tillium Light" charset="0"/>
                <a:ea typeface="Titillium Light" charset="0"/>
                <a:cs typeface="Titillium Light" charset="0"/>
              </a:rPr>
              <a:t>doing then you’re</a:t>
            </a:r>
            <a:r>
              <a:rPr lang="en-US" sz="2000" dirty="0" smtClean="0">
                <a:latin typeface="Titillium Light" charset="0"/>
                <a:ea typeface="Titillium Light" charset="0"/>
                <a:cs typeface="Titillium Light" charset="0"/>
              </a:rPr>
              <a:t> doing it wrong.</a:t>
            </a:r>
            <a:endParaRPr lang="en-US" sz="20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790700" y="1764000"/>
            <a:ext cx="393171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tillium Light"/>
                <a:ea typeface="Titillium" charset="0"/>
                <a:cs typeface="Titillium" charset="0"/>
              </a:rPr>
              <a:t>INTRODUCTION</a:t>
            </a:r>
            <a:endParaRPr lang="tr-TR" sz="1400" dirty="0" smtClean="0">
              <a:latin typeface="Titillium Light"/>
              <a:ea typeface="Titillium" charset="0"/>
              <a:cs typeface="Titillium" charset="0"/>
            </a:endParaRPr>
          </a:p>
          <a:p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PROGRESS SUMMARY</a:t>
            </a:r>
            <a:endParaRPr lang="tr-TR" sz="1400" dirty="0">
              <a:latin typeface="Titillium" charset="0"/>
              <a:ea typeface="Titillium" charset="0"/>
              <a:cs typeface="Titillium" charset="0"/>
            </a:endParaRPr>
          </a:p>
          <a:p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pPr lvl="1"/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Task Sharing And </a:t>
            </a:r>
            <a:r>
              <a:rPr lang="en-US" sz="1400" dirty="0" smtClean="0">
                <a:latin typeface="Titillium Light"/>
                <a:ea typeface="Titillium" charset="0"/>
                <a:cs typeface="Titillium" charset="0"/>
              </a:rPr>
              <a:t>Scheduling</a:t>
            </a:r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pPr lvl="1"/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Changes In </a:t>
            </a:r>
            <a:r>
              <a:rPr lang="en-US" sz="1400" dirty="0" smtClean="0">
                <a:latin typeface="Titillium Light"/>
                <a:ea typeface="Titillium" charset="0"/>
                <a:cs typeface="Titillium" charset="0"/>
              </a:rPr>
              <a:t>Requirements</a:t>
            </a:r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pPr lvl="1"/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Completed Task</a:t>
            </a:r>
          </a:p>
          <a:p>
            <a:pPr lvl="1"/>
            <a:r>
              <a:rPr lang="en-US" sz="1400" dirty="0" smtClean="0">
                <a:latin typeface="Titillium Light"/>
                <a:ea typeface="Titillium" charset="0"/>
                <a:cs typeface="Titillium" charset="0"/>
              </a:rPr>
              <a:t>Incomplete </a:t>
            </a:r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Task</a:t>
            </a:r>
            <a:endParaRPr lang="tr-TR" sz="1400" dirty="0">
              <a:latin typeface="Titillium" charset="0"/>
              <a:ea typeface="Titillium" charset="0"/>
              <a:cs typeface="Titillium" charset="0"/>
            </a:endParaRPr>
          </a:p>
          <a:p>
            <a:pPr lvl="1"/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r>
              <a:rPr lang="tr-TR" sz="1400" dirty="0">
                <a:latin typeface="Titillium Light"/>
                <a:ea typeface="Titillium" charset="0"/>
                <a:cs typeface="Titillium" charset="0"/>
              </a:rPr>
              <a:t>ADDITIONAL IMPROVEMENTS</a:t>
            </a:r>
          </a:p>
          <a:p>
            <a:endParaRPr lang="tr-TR" sz="1400" dirty="0" smtClean="0">
              <a:latin typeface="Titillium Light"/>
              <a:ea typeface="Titillium" charset="0"/>
              <a:cs typeface="Titillium" charset="0"/>
            </a:endParaRPr>
          </a:p>
          <a:p>
            <a:r>
              <a:rPr lang="en-US" sz="1400" dirty="0" smtClean="0">
                <a:latin typeface="Titillium Light"/>
                <a:ea typeface="Titillium" charset="0"/>
                <a:cs typeface="Titillium" charset="0"/>
              </a:rPr>
              <a:t>PROBLEMS </a:t>
            </a:r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ENCOUNTERED</a:t>
            </a:r>
            <a:endParaRPr lang="tr-TR" sz="1400" dirty="0">
              <a:latin typeface="Titillium" charset="0"/>
              <a:ea typeface="Titillium" charset="0"/>
              <a:cs typeface="Titillium" charset="0"/>
            </a:endParaRPr>
          </a:p>
          <a:p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SCREENSHOTS</a:t>
            </a:r>
            <a:endParaRPr lang="tr-TR" sz="1400" dirty="0">
              <a:latin typeface="Titillium" charset="0"/>
              <a:ea typeface="Titillium" charset="0"/>
              <a:cs typeface="Titillium" charset="0"/>
            </a:endParaRPr>
          </a:p>
          <a:p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ALGORITHMS AND SOLUTION STRATEGIES</a:t>
            </a:r>
            <a:endParaRPr lang="tr-TR" sz="1400" dirty="0">
              <a:latin typeface="Titillium" charset="0"/>
              <a:ea typeface="Titillium" charset="0"/>
              <a:cs typeface="Titillium" charset="0"/>
            </a:endParaRPr>
          </a:p>
          <a:p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CONCLUSION</a:t>
            </a:r>
            <a:endParaRPr lang="tr-TR" sz="1400" dirty="0">
              <a:latin typeface="Titillium" charset="0"/>
              <a:ea typeface="Titillium" charset="0"/>
              <a:cs typeface="Titillium" charset="0"/>
            </a:endParaRPr>
          </a:p>
          <a:p>
            <a:endParaRPr lang="en-US" sz="1400" dirty="0">
              <a:latin typeface="Titillium Light"/>
              <a:ea typeface="Titillium" charset="0"/>
              <a:cs typeface="Titillium" charset="0"/>
            </a:endParaRPr>
          </a:p>
          <a:p>
            <a:r>
              <a:rPr lang="en-US" sz="1400" dirty="0">
                <a:latin typeface="Titillium Light"/>
                <a:ea typeface="Titillium" charset="0"/>
                <a:cs typeface="Titillium" charset="0"/>
              </a:rPr>
              <a:t>REFERENCES</a:t>
            </a:r>
          </a:p>
          <a:p>
            <a:endParaRPr lang="tr-TR" sz="12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4630052" y="108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tr-TR" sz="1600" b="1" spc="200" dirty="0" smtClean="0">
                <a:latin typeface="Titillium" charset="0"/>
                <a:ea typeface="Titillium" charset="0"/>
                <a:cs typeface="Titillium" charset="0"/>
              </a:rPr>
              <a:t>OUTLINE</a:t>
            </a:r>
            <a:endParaRPr lang="en-US" sz="16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34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6000" y="1833669"/>
            <a:ext cx="7740000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The subject of the project is to develop a real estate management software for the </a:t>
            </a:r>
            <a:r>
              <a:rPr lang="en-US" sz="2400" dirty="0">
                <a:solidFill>
                  <a:schemeClr val="accent2"/>
                </a:solidFill>
                <a:latin typeface="Titillium Light"/>
                <a:ea typeface="Titillium Light" charset="0"/>
                <a:cs typeface="Titillium Light" charset="0"/>
              </a:rPr>
              <a:t>Dokuz Eylul Real Estate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company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.</a:t>
            </a:r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tr-TR" sz="2400" dirty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The software has to include some entities to handle the records of </a:t>
            </a:r>
            <a:r>
              <a:rPr lang="en-US" sz="2400" dirty="0">
                <a:solidFill>
                  <a:schemeClr val="accent5"/>
                </a:solidFill>
                <a:latin typeface="Titillium Light"/>
                <a:ea typeface="Titillium Light" charset="0"/>
                <a:cs typeface="Titillium Light" charset="0"/>
              </a:rPr>
              <a:t>agencies, real estates, customers, employees, contracts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 etc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.</a:t>
            </a:r>
            <a:endParaRPr lang="tr-TR" sz="2400" dirty="0" smtClean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endParaRPr lang="en-US" sz="2400" dirty="0">
              <a:latin typeface="Titillium Light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0052" y="108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INTRODUCTION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29112" y="1358764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30944"/>
              </p:ext>
            </p:extLst>
          </p:nvPr>
        </p:nvGraphicFramePr>
        <p:xfrm>
          <a:off x="1790701" y="1764000"/>
          <a:ext cx="8978899" cy="4156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9147">
                  <a:extLst>
                    <a:ext uri="{9D8B030D-6E8A-4147-A177-3AD203B41FA5}">
                      <a16:colId xmlns:a16="http://schemas.microsoft.com/office/drawing/2014/main" val="1918856695"/>
                    </a:ext>
                  </a:extLst>
                </a:gridCol>
              </a:tblGrid>
              <a:tr h="747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spc="300" dirty="0" smtClean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WEEK</a:t>
                      </a:r>
                      <a:endParaRPr lang="en-US" sz="1800" spc="300" dirty="0" smtClean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spc="300" dirty="0" smtClean="0">
                          <a:solidFill>
                            <a:schemeClr val="tx1"/>
                          </a:solidFill>
                          <a:latin typeface="Titillium" charset="0"/>
                          <a:ea typeface="Titillium" charset="0"/>
                          <a:cs typeface="Titillium" charset="0"/>
                        </a:rPr>
                        <a:t>PROGRESS</a:t>
                      </a:r>
                      <a:endParaRPr lang="en-US" sz="1800" spc="300" dirty="0" smtClean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i="0" dirty="0" smtClean="0">
                          <a:latin typeface="Titillium" charset="0"/>
                          <a:ea typeface="Titillium" charset="0"/>
                          <a:cs typeface="Titillium" charset="0"/>
                        </a:rPr>
                        <a:t>WEEK</a:t>
                      </a:r>
                      <a:r>
                        <a:rPr lang="tr-TR" sz="1200" b="0" i="0" baseline="0" dirty="0" smtClean="0">
                          <a:latin typeface="Titillium" charset="0"/>
                          <a:ea typeface="Titillium" charset="0"/>
                          <a:cs typeface="Titillium" charset="0"/>
                        </a:rPr>
                        <a:t> I</a:t>
                      </a:r>
                      <a:endParaRPr lang="en-US" sz="1200" b="0" i="0" dirty="0" smtClean="0">
                        <a:latin typeface="Titillium Light"/>
                        <a:ea typeface="Titillium" charset="0"/>
                        <a:cs typeface="Titillium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accent3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Discussed the problem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, designed the solutions</a:t>
                      </a:r>
                      <a:endParaRPr lang="tr-TR" sz="1600" b="0" i="0" dirty="0" smtClean="0">
                        <a:solidFill>
                          <a:schemeClr val="tx1"/>
                        </a:solidFill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Created necessary variables/structures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i="0" dirty="0" smtClean="0">
                          <a:latin typeface="Titillium" charset="0"/>
                          <a:ea typeface="Titillium" charset="0"/>
                          <a:cs typeface="Titillium" charset="0"/>
                        </a:rPr>
                        <a:t>WEEK</a:t>
                      </a:r>
                      <a:r>
                        <a:rPr lang="tr-TR" sz="1200" b="0" i="0" baseline="0" dirty="0" smtClean="0">
                          <a:latin typeface="Titillium" charset="0"/>
                          <a:ea typeface="Titillium" charset="0"/>
                          <a:cs typeface="Titillium" charset="0"/>
                        </a:rPr>
                        <a:t> II</a:t>
                      </a:r>
                      <a:endParaRPr lang="en-US" sz="1200" b="0" i="0" dirty="0" smtClean="0">
                        <a:latin typeface="Titillium Light"/>
                        <a:ea typeface="Titillium" charset="0"/>
                        <a:cs typeface="Titillium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Taken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tillium Light"/>
                          <a:ea typeface="Titillium Light" charset="0"/>
                          <a:cs typeface="Titillium Light" charset="0"/>
                        </a:rPr>
                        <a:t>datas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 from </a:t>
                      </a:r>
                      <a:r>
                        <a:rPr lang="en-US" sz="1600" b="0" i="0" kern="1200" baseline="0" dirty="0" smtClean="0">
                          <a:solidFill>
                            <a:schemeClr val="accent3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files</a:t>
                      </a:r>
                      <a:endParaRPr lang="tr-TR" sz="1600" b="0" i="0" kern="1200" baseline="0" dirty="0" smtClean="0">
                        <a:solidFill>
                          <a:schemeClr val="accent3"/>
                        </a:solidFill>
                        <a:latin typeface="Titillium Light"/>
                        <a:ea typeface="Titillium" charset="0"/>
                        <a:cs typeface="Titillium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Parsing commands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Design</a:t>
                      </a:r>
                      <a:r>
                        <a:rPr lang="tr-TR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ed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chemeClr val="accent2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classes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 and creat</a:t>
                      </a:r>
                      <a:r>
                        <a:rPr lang="tr-TR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ed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 the necessary </a:t>
                      </a:r>
                      <a:r>
                        <a:rPr lang="en-US" sz="1600" b="0" i="0" dirty="0" smtClean="0">
                          <a:solidFill>
                            <a:schemeClr val="accent2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data structures</a:t>
                      </a:r>
                      <a:endParaRPr lang="tr-TR" sz="1600" b="0" i="0" dirty="0" smtClean="0">
                        <a:solidFill>
                          <a:schemeClr val="accent2"/>
                        </a:solidFill>
                        <a:latin typeface="Titillium Light"/>
                        <a:ea typeface="Titillium" charset="0"/>
                        <a:cs typeface="Titillium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i="0" dirty="0" smtClean="0">
                          <a:latin typeface="Titillium" charset="0"/>
                          <a:ea typeface="Titillium" charset="0"/>
                          <a:cs typeface="Titillium" charset="0"/>
                        </a:rPr>
                        <a:t>WEEK</a:t>
                      </a:r>
                      <a:r>
                        <a:rPr lang="tr-TR" sz="1200" b="0" i="0" baseline="0" dirty="0" smtClean="0">
                          <a:latin typeface="Titillium" charset="0"/>
                          <a:ea typeface="Titillium" charset="0"/>
                          <a:cs typeface="Titillium" charset="0"/>
                        </a:rPr>
                        <a:t> III</a:t>
                      </a:r>
                      <a:endParaRPr lang="en-US" sz="1200" b="0" i="0" dirty="0" smtClean="0"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Execut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ed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 add, delete and display commands</a:t>
                      </a:r>
                      <a:endParaRPr lang="tr-TR" sz="1600" b="0" i="0" kern="1200" dirty="0" smtClean="0">
                        <a:solidFill>
                          <a:schemeClr val="tx1"/>
                        </a:solidFill>
                        <a:latin typeface="Titillium Light"/>
                        <a:ea typeface="Titillium" charset="0"/>
                        <a:cs typeface="Titillium" charset="0"/>
                      </a:endParaRPr>
                    </a:p>
                    <a:p>
                      <a:pPr algn="ctr"/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Created</a:t>
                      </a:r>
                      <a:r>
                        <a:rPr lang="tr-TR" sz="1600" b="0" i="0" kern="1200" baseline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 phone, date and address classes</a:t>
                      </a:r>
                    </a:p>
                    <a:p>
                      <a:pPr algn="ctr"/>
                      <a:r>
                        <a:rPr lang="tr-TR" sz="1600" b="0" i="0" kern="1200" baseline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Completed </a:t>
                      </a:r>
                      <a:r>
                        <a:rPr lang="tr-TR" sz="1600" b="0" i="0" kern="1200" baseline="0" dirty="0" smtClean="0">
                          <a:solidFill>
                            <a:schemeClr val="accent3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s</a:t>
                      </a:r>
                      <a:r>
                        <a:rPr lang="en-US" sz="1600" b="0" i="0" kern="1200" baseline="0" dirty="0" smtClean="0">
                          <a:solidFill>
                            <a:schemeClr val="accent3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earch operation, statistics, and remaining parts 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of the project.</a:t>
                      </a:r>
                      <a:endParaRPr lang="tr-TR" sz="1600" b="0" i="0" kern="1200" baseline="0" dirty="0" smtClean="0">
                        <a:solidFill>
                          <a:schemeClr val="tx1"/>
                        </a:solidFill>
                        <a:latin typeface="Titillium Light"/>
                        <a:ea typeface="Titillium" charset="0"/>
                        <a:cs typeface="Titillium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i="0" dirty="0" smtClean="0">
                          <a:latin typeface="Titillium" charset="0"/>
                          <a:ea typeface="Titillium" charset="0"/>
                          <a:cs typeface="Titillium" charset="0"/>
                        </a:rPr>
                        <a:t>WEEK</a:t>
                      </a:r>
                      <a:r>
                        <a:rPr lang="tr-TR" sz="1200" b="0" i="0" baseline="0" dirty="0" smtClean="0">
                          <a:latin typeface="Titillium" charset="0"/>
                          <a:ea typeface="Titillium" charset="0"/>
                          <a:cs typeface="Titillium" charset="0"/>
                        </a:rPr>
                        <a:t> IV</a:t>
                      </a:r>
                      <a:endParaRPr lang="en-US" sz="1200" b="0" i="0" dirty="0" smtClean="0">
                        <a:latin typeface="Titillium" charset="0"/>
                        <a:ea typeface="Titillium" charset="0"/>
                        <a:cs typeface="Titillium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Taken datas from console</a:t>
                      </a:r>
                    </a:p>
                    <a:p>
                      <a:pPr algn="ctr"/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Made some additional</a:t>
                      </a:r>
                      <a:r>
                        <a:rPr lang="tr-TR" sz="1600" b="0" i="0" kern="1200" baseline="0" dirty="0" smtClean="0">
                          <a:solidFill>
                            <a:schemeClr val="tx1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 improvements</a:t>
                      </a:r>
                      <a:endParaRPr lang="tr-TR" sz="1600" b="0" i="0" kern="1200" dirty="0" smtClean="0">
                        <a:solidFill>
                          <a:schemeClr val="tx1"/>
                        </a:solidFill>
                        <a:latin typeface="Titillium Light"/>
                        <a:ea typeface="Titillium" charset="0"/>
                        <a:cs typeface="Titillium" charset="0"/>
                      </a:endParaRPr>
                    </a:p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accent2"/>
                          </a:solidFill>
                          <a:latin typeface="Titillium Light"/>
                          <a:ea typeface="Titillium" charset="0"/>
                          <a:cs typeface="Titillium" charset="0"/>
                        </a:rPr>
                        <a:t>Slides, Report, Poster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5"/>
          <p:cNvSpPr txBox="1"/>
          <p:nvPr/>
        </p:nvSpPr>
        <p:spPr>
          <a:xfrm>
            <a:off x="4630052" y="90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PROGRESS SUMMARY</a:t>
            </a:r>
          </a:p>
        </p:txBody>
      </p:sp>
      <p:cxnSp>
        <p:nvCxnSpPr>
          <p:cNvPr id="19" name="Straight Connector 7"/>
          <p:cNvCxnSpPr/>
          <p:nvPr/>
        </p:nvCxnSpPr>
        <p:spPr>
          <a:xfrm>
            <a:off x="5729112" y="1395708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/>
          <p:cNvSpPr txBox="1"/>
          <p:nvPr/>
        </p:nvSpPr>
        <p:spPr>
          <a:xfrm>
            <a:off x="4675555" y="1080000"/>
            <a:ext cx="2927659" cy="2022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300" dirty="0" smtClean="0">
                <a:latin typeface="Titillium" charset="0"/>
                <a:ea typeface="Titillium" charset="0"/>
                <a:cs typeface="Titillium" charset="0"/>
              </a:rPr>
              <a:t>Task </a:t>
            </a:r>
            <a:r>
              <a:rPr lang="en-US" sz="1000" spc="300" dirty="0">
                <a:latin typeface="Titillium" charset="0"/>
                <a:ea typeface="Titillium" charset="0"/>
                <a:cs typeface="Titillium" charset="0"/>
              </a:rPr>
              <a:t>Sharing And </a:t>
            </a:r>
            <a:r>
              <a:rPr lang="en-US" sz="1000" spc="300" dirty="0" smtClean="0">
                <a:latin typeface="Titillium" charset="0"/>
                <a:ea typeface="Titillium" charset="0"/>
                <a:cs typeface="Titillium" charset="0"/>
              </a:rPr>
              <a:t>Scheduling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6000" y="1764000"/>
            <a:ext cx="774000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Firstly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, to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underst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and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the game better, all of us drew simple flowcharts 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individually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and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we came together at school to consist </a:t>
            </a:r>
            <a:r>
              <a:rPr lang="en-US" sz="2400" dirty="0">
                <a:solidFill>
                  <a:schemeClr val="accent1"/>
                </a:solidFill>
                <a:latin typeface="Titillium Light"/>
                <a:ea typeface="Titillium" charset="0"/>
                <a:cs typeface="Titillium" charset="0"/>
              </a:rPr>
              <a:t>the best </a:t>
            </a:r>
            <a:r>
              <a:rPr lang="en-US" sz="2400" dirty="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flowchart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. </a:t>
            </a:r>
            <a:endParaRPr lang="tr-TR" sz="2400" dirty="0" smtClean="0">
              <a:latin typeface="Titillium Light" charset="0"/>
              <a:ea typeface="Titillium Light" charset="0"/>
              <a:cs typeface="Titillium Light" charset="0"/>
            </a:endParaRPr>
          </a:p>
          <a:p>
            <a:pPr algn="ctr"/>
            <a:endParaRPr lang="tr-TR" sz="2400" dirty="0">
              <a:latin typeface="Titillium Light" charset="0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Generally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, when we tried to solve the problems in our individual tasks 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when we come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together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we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made 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progress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 by </a:t>
            </a:r>
            <a:r>
              <a:rPr lang="tr-TR" sz="2400" dirty="0" smtClean="0">
                <a:solidFill>
                  <a:schemeClr val="accent4"/>
                </a:solidFill>
                <a:latin typeface="Titillium Light"/>
                <a:ea typeface="Titillium Light" charset="0"/>
                <a:cs typeface="Titillium Light" charset="0"/>
              </a:rPr>
              <a:t>combining our ideas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.</a:t>
            </a:r>
          </a:p>
          <a:p>
            <a:pPr algn="ctr"/>
            <a:endParaRPr lang="tr-TR" sz="2400" dirty="0">
              <a:latin typeface="Titillium Light" charset="0"/>
              <a:ea typeface="Titillium Light" charset="0"/>
              <a:cs typeface="Titillium Light" charset="0"/>
            </a:endParaRPr>
          </a:p>
          <a:p>
            <a:pPr algn="ctr"/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After we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finished the coding of the </a:t>
            </a:r>
            <a:r>
              <a:rPr lang="tr-TR" sz="2400" dirty="0" smtClean="0">
                <a:latin typeface="Titillium Light"/>
                <a:ea typeface="Titillium Light" charset="0"/>
                <a:cs typeface="Titillium Light" charset="0"/>
              </a:rPr>
              <a:t>program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, 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we did task sharing for the presentation</a:t>
            </a:r>
            <a:r>
              <a:rPr lang="en-US" sz="2400" dirty="0" smtClean="0">
                <a:latin typeface="Titillium Light"/>
                <a:ea typeface="Titillium Light" charset="0"/>
                <a:cs typeface="Titillium Light" charset="0"/>
              </a:rPr>
              <a:t>.</a:t>
            </a:r>
            <a:endParaRPr lang="en-US" sz="2400" dirty="0">
              <a:latin typeface="Titillium Light"/>
              <a:ea typeface="Titillium Light" charset="0"/>
              <a:cs typeface="Titillium Light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630052" y="90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PROGRESS SUMMARY</a:t>
            </a:r>
          </a:p>
        </p:txBody>
      </p:sp>
      <p:cxnSp>
        <p:nvCxnSpPr>
          <p:cNvPr id="9" name="Straight Connector 7"/>
          <p:cNvCxnSpPr/>
          <p:nvPr/>
        </p:nvCxnSpPr>
        <p:spPr>
          <a:xfrm>
            <a:off x="5729112" y="1395708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"/>
          <p:cNvSpPr txBox="1"/>
          <p:nvPr/>
        </p:nvSpPr>
        <p:spPr>
          <a:xfrm>
            <a:off x="4675555" y="1080000"/>
            <a:ext cx="2927659" cy="2022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300" dirty="0" smtClean="0">
                <a:latin typeface="Titillium" charset="0"/>
                <a:ea typeface="Titillium" charset="0"/>
                <a:cs typeface="Titillium" charset="0"/>
              </a:rPr>
              <a:t>Task </a:t>
            </a:r>
            <a:r>
              <a:rPr lang="en-US" sz="1000" spc="300" dirty="0">
                <a:latin typeface="Titillium" charset="0"/>
                <a:ea typeface="Titillium" charset="0"/>
                <a:cs typeface="Titillium" charset="0"/>
              </a:rPr>
              <a:t>Sharing And </a:t>
            </a:r>
            <a:r>
              <a:rPr lang="en-US" sz="1000" spc="300" dirty="0" smtClean="0">
                <a:latin typeface="Titillium" charset="0"/>
                <a:ea typeface="Titillium" charset="0"/>
                <a:cs typeface="Titillium" charset="0"/>
              </a:rPr>
              <a:t>Scheduling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5"/>
          <p:cNvSpPr txBox="1"/>
          <p:nvPr/>
        </p:nvSpPr>
        <p:spPr>
          <a:xfrm>
            <a:off x="4630052" y="90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PROGRESS SUMMARY</a:t>
            </a:r>
          </a:p>
        </p:txBody>
      </p:sp>
      <p:cxnSp>
        <p:nvCxnSpPr>
          <p:cNvPr id="19" name="Straight Connector 7"/>
          <p:cNvCxnSpPr/>
          <p:nvPr/>
        </p:nvCxnSpPr>
        <p:spPr>
          <a:xfrm>
            <a:off x="5729112" y="1395708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/>
          <p:cNvSpPr txBox="1"/>
          <p:nvPr/>
        </p:nvSpPr>
        <p:spPr>
          <a:xfrm>
            <a:off x="4675555" y="1080000"/>
            <a:ext cx="2927659" cy="2022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300" dirty="0">
                <a:latin typeface="Titillium" charset="0"/>
                <a:ea typeface="Titillium" charset="0"/>
                <a:cs typeface="Titillium" charset="0"/>
              </a:rPr>
              <a:t>Changes In Requirements</a:t>
            </a:r>
          </a:p>
        </p:txBody>
      </p:sp>
      <p:pic>
        <p:nvPicPr>
          <p:cNvPr id="24" name="Resim Yer Tutucusu 5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1228"/>
          <a:stretch>
            <a:fillRect/>
          </a:stretch>
        </p:blipFill>
        <p:spPr>
          <a:xfrm>
            <a:off x="3681140" y="1570078"/>
            <a:ext cx="4916488" cy="5040313"/>
          </a:xfr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28" y="2863423"/>
            <a:ext cx="2944586" cy="1516987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 flipH="1">
            <a:off x="720000" y="3060000"/>
            <a:ext cx="262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tillium"/>
              </a:rPr>
              <a:t>Each class member has «0» id unless you use </a:t>
            </a:r>
            <a:r>
              <a:rPr lang="en-US" sz="2000" dirty="0">
                <a:solidFill>
                  <a:schemeClr val="accent2"/>
                </a:solidFill>
                <a:latin typeface="Titillium"/>
              </a:rPr>
              <a:t>static</a:t>
            </a:r>
            <a:r>
              <a:rPr lang="en-US" sz="2000" dirty="0">
                <a:latin typeface="Titillium"/>
              </a:rPr>
              <a:t> id.</a:t>
            </a:r>
            <a:endParaRPr lang="en-US" sz="2000" dirty="0" smtClean="0">
              <a:latin typeface="Titillium"/>
            </a:endParaRPr>
          </a:p>
        </p:txBody>
      </p:sp>
      <p:sp>
        <p:nvSpPr>
          <p:cNvPr id="10" name="Metin kutusu 9"/>
          <p:cNvSpPr txBox="1"/>
          <p:nvPr/>
        </p:nvSpPr>
        <p:spPr>
          <a:xfrm flipH="1">
            <a:off x="9000000" y="3060000"/>
            <a:ext cx="262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tillium"/>
              </a:rPr>
              <a:t>We tried to count the id </a:t>
            </a:r>
            <a:r>
              <a:rPr lang="en-US" sz="2000" dirty="0">
                <a:solidFill>
                  <a:schemeClr val="accent1"/>
                </a:solidFill>
                <a:latin typeface="Titillium"/>
              </a:rPr>
              <a:t>in main </a:t>
            </a:r>
            <a:r>
              <a:rPr lang="en-US" sz="2000" dirty="0">
                <a:latin typeface="Titillium"/>
              </a:rPr>
              <a:t>but it did not work either.</a:t>
            </a:r>
          </a:p>
        </p:txBody>
      </p:sp>
    </p:spTree>
    <p:extLst>
      <p:ext uri="{BB962C8B-B14F-4D97-AF65-F5344CB8AC3E}">
        <p14:creationId xmlns:p14="http://schemas.microsoft.com/office/powerpoint/2010/main" val="3487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Yer Tutucusu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2725" y="933450"/>
            <a:ext cx="5400675" cy="5400675"/>
          </a:xfrm>
        </p:spPr>
      </p:pic>
      <p:sp>
        <p:nvSpPr>
          <p:cNvPr id="5" name="Shape 3598"/>
          <p:cNvSpPr/>
          <p:nvPr/>
        </p:nvSpPr>
        <p:spPr>
          <a:xfrm>
            <a:off x="5890602" y="3429000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8" name="TextBox 4"/>
          <p:cNvSpPr txBox="1"/>
          <p:nvPr/>
        </p:nvSpPr>
        <p:spPr>
          <a:xfrm>
            <a:off x="910024" y="2864345"/>
            <a:ext cx="551033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Titillium Light"/>
              </a:rPr>
              <a:t>We created display methods </a:t>
            </a:r>
            <a:r>
              <a:rPr lang="en-US" sz="2000" dirty="0">
                <a:solidFill>
                  <a:schemeClr val="accent1"/>
                </a:solidFill>
                <a:latin typeface="Titillium Light"/>
              </a:rPr>
              <a:t>in classes</a:t>
            </a:r>
            <a:r>
              <a:rPr lang="en-US" sz="2000" dirty="0">
                <a:latin typeface="Titillium Light"/>
              </a:rPr>
              <a:t>. </a:t>
            </a:r>
          </a:p>
          <a:p>
            <a:endParaRPr lang="en-US" sz="2000" dirty="0">
              <a:latin typeface="Titillium Light"/>
            </a:endParaRPr>
          </a:p>
          <a:p>
            <a:r>
              <a:rPr lang="en-US" sz="2000" dirty="0">
                <a:latin typeface="Titillium Light"/>
              </a:rPr>
              <a:t>By this way, we just </a:t>
            </a:r>
            <a:r>
              <a:rPr lang="en-US" sz="2000" dirty="0">
                <a:solidFill>
                  <a:schemeClr val="accent2"/>
                </a:solidFill>
                <a:latin typeface="Titillium Light"/>
              </a:rPr>
              <a:t>call the display</a:t>
            </a:r>
            <a:r>
              <a:rPr lang="en-US" sz="2000" dirty="0">
                <a:latin typeface="Titillium Light"/>
              </a:rPr>
              <a:t> method of the class when we need.</a:t>
            </a:r>
          </a:p>
          <a:p>
            <a:endParaRPr lang="en-US" sz="2000" dirty="0">
              <a:latin typeface="Titillium Light"/>
              <a:cs typeface="Calibri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4630052" y="90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PROGRESS SUMMARY</a:t>
            </a:r>
          </a:p>
        </p:txBody>
      </p:sp>
      <p:cxnSp>
        <p:nvCxnSpPr>
          <p:cNvPr id="13" name="Straight Connector 7"/>
          <p:cNvCxnSpPr/>
          <p:nvPr/>
        </p:nvCxnSpPr>
        <p:spPr>
          <a:xfrm>
            <a:off x="5729112" y="1395708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/>
        </p:nvSpPr>
        <p:spPr>
          <a:xfrm>
            <a:off x="4675555" y="1080000"/>
            <a:ext cx="2927659" cy="2022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300" dirty="0">
                <a:latin typeface="Titillium" charset="0"/>
                <a:ea typeface="Titillium" charset="0"/>
                <a:cs typeface="Titillium" charset="0"/>
              </a:rPr>
              <a:t>Changes In Requirements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26" y="2677774"/>
            <a:ext cx="4458595" cy="15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1228"/>
          <a:stretch>
            <a:fillRect/>
          </a:stretch>
        </p:blipFill>
        <p:spPr>
          <a:xfrm>
            <a:off x="6480175" y="1181100"/>
            <a:ext cx="4916488" cy="5040313"/>
          </a:xfrm>
        </p:spPr>
      </p:pic>
      <p:sp>
        <p:nvSpPr>
          <p:cNvPr id="10" name="TextBox 5"/>
          <p:cNvSpPr txBox="1"/>
          <p:nvPr/>
        </p:nvSpPr>
        <p:spPr>
          <a:xfrm>
            <a:off x="4630052" y="90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PROGRESS SUMMARY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5729112" y="1395708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/>
          <p:cNvSpPr txBox="1"/>
          <p:nvPr/>
        </p:nvSpPr>
        <p:spPr>
          <a:xfrm>
            <a:off x="4675555" y="1080000"/>
            <a:ext cx="2927659" cy="2022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300" dirty="0">
                <a:latin typeface="Titillium" charset="0"/>
                <a:ea typeface="Titillium" charset="0"/>
                <a:cs typeface="Titillium" charset="0"/>
              </a:rPr>
              <a:t>Changes In Requirements</a:t>
            </a: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87" y="2795371"/>
            <a:ext cx="4110812" cy="506614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34" y="3732912"/>
            <a:ext cx="4010165" cy="685858"/>
          </a:xfrm>
          <a:prstGeom prst="rect">
            <a:avLst/>
          </a:prstGeom>
        </p:spPr>
      </p:pic>
      <p:sp>
        <p:nvSpPr>
          <p:cNvPr id="14" name="Metin kutusu 13"/>
          <p:cNvSpPr txBox="1"/>
          <p:nvPr/>
        </p:nvSpPr>
        <p:spPr>
          <a:xfrm flipH="1">
            <a:off x="1872000" y="2985940"/>
            <a:ext cx="4052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tillium"/>
              </a:rPr>
              <a:t>We added </a:t>
            </a:r>
            <a:r>
              <a:rPr lang="en-US" sz="2000" dirty="0">
                <a:solidFill>
                  <a:schemeClr val="accent2"/>
                </a:solidFill>
                <a:latin typeface="Titillium"/>
              </a:rPr>
              <a:t>–1</a:t>
            </a:r>
            <a:r>
              <a:rPr lang="en-US" sz="2000" dirty="0">
                <a:latin typeface="Titillium"/>
              </a:rPr>
              <a:t> value to split method when seperating the lines for easy use.</a:t>
            </a:r>
          </a:p>
        </p:txBody>
      </p:sp>
    </p:spTree>
    <p:extLst>
      <p:ext uri="{BB962C8B-B14F-4D97-AF65-F5344CB8AC3E}">
        <p14:creationId xmlns:p14="http://schemas.microsoft.com/office/powerpoint/2010/main" val="37096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00" y="2509169"/>
            <a:ext cx="2678334" cy="919831"/>
            <a:chOff x="1790700" y="2395895"/>
            <a:chExt cx="2678334" cy="919831"/>
          </a:xfrm>
        </p:grpSpPr>
        <p:sp>
          <p:nvSpPr>
            <p:cNvPr id="3" name="TextBox 2"/>
            <p:cNvSpPr txBox="1"/>
            <p:nvPr/>
          </p:nvSpPr>
          <p:spPr>
            <a:xfrm>
              <a:off x="2714662" y="23958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STRATEGY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14662" y="2650929"/>
              <a:ext cx="1754372" cy="66479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Discussing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the problem.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Making flowchart.</a:t>
              </a:r>
            </a:p>
            <a:p>
              <a:pPr>
                <a:lnSpc>
                  <a:spcPct val="120000"/>
                </a:lnSpc>
              </a:pP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smtClean="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756833" y="2509169"/>
            <a:ext cx="2678334" cy="698232"/>
            <a:chOff x="1790700" y="2395895"/>
            <a:chExt cx="2678334" cy="698232"/>
          </a:xfrm>
        </p:grpSpPr>
        <p:sp>
          <p:nvSpPr>
            <p:cNvPr id="33" name="TextBox 32"/>
            <p:cNvSpPr txBox="1"/>
            <p:nvPr/>
          </p:nvSpPr>
          <p:spPr>
            <a:xfrm>
              <a:off x="2714662" y="23958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FIRST STEP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62" y="2650929"/>
              <a:ext cx="1754372" cy="443198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Reading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txt file and 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parsing commands.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22966" y="2509169"/>
            <a:ext cx="2678334" cy="677907"/>
            <a:chOff x="1790700" y="2395895"/>
            <a:chExt cx="2678334" cy="677907"/>
          </a:xfrm>
        </p:grpSpPr>
        <p:sp>
          <p:nvSpPr>
            <p:cNvPr id="38" name="TextBox 37"/>
            <p:cNvSpPr txBox="1"/>
            <p:nvPr/>
          </p:nvSpPr>
          <p:spPr>
            <a:xfrm>
              <a:off x="2714662" y="23958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NECCESSARIES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662" y="2650929"/>
              <a:ext cx="1754372" cy="42287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Creating variables, methods and classes.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03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790700" y="4196454"/>
            <a:ext cx="2678334" cy="677907"/>
            <a:chOff x="1790700" y="2395895"/>
            <a:chExt cx="2678334" cy="677907"/>
          </a:xfrm>
        </p:grpSpPr>
        <p:sp>
          <p:nvSpPr>
            <p:cNvPr id="43" name="TextBox 42"/>
            <p:cNvSpPr txBox="1"/>
            <p:nvPr/>
          </p:nvSpPr>
          <p:spPr>
            <a:xfrm>
              <a:off x="2714662" y="23958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FUNCTIONS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14662" y="2650929"/>
              <a:ext cx="1754372" cy="42287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Search </a:t>
              </a: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operation and calculating salaries.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04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56833" y="4196454"/>
            <a:ext cx="2678334" cy="677907"/>
            <a:chOff x="1790700" y="2395895"/>
            <a:chExt cx="2678334" cy="677907"/>
          </a:xfrm>
        </p:grpSpPr>
        <p:sp>
          <p:nvSpPr>
            <p:cNvPr id="48" name="TextBox 47"/>
            <p:cNvSpPr txBox="1"/>
            <p:nvPr/>
          </p:nvSpPr>
          <p:spPr>
            <a:xfrm>
              <a:off x="2714662" y="23958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FINAL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4662" y="2650929"/>
              <a:ext cx="1754372" cy="42287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Adding the user's manual input option.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05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722966" y="4196454"/>
            <a:ext cx="2678334" cy="677907"/>
            <a:chOff x="1790700" y="2395895"/>
            <a:chExt cx="2678334" cy="677907"/>
          </a:xfrm>
        </p:grpSpPr>
        <p:sp>
          <p:nvSpPr>
            <p:cNvPr id="53" name="TextBox 52"/>
            <p:cNvSpPr txBox="1"/>
            <p:nvPr/>
          </p:nvSpPr>
          <p:spPr>
            <a:xfrm>
              <a:off x="2714662" y="23958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tr-TR" sz="1200" b="1" spc="200" dirty="0" smtClean="0">
                  <a:latin typeface="Titillium" charset="0"/>
                  <a:ea typeface="Titillium" charset="0"/>
                  <a:cs typeface="Titillium" charset="0"/>
                </a:rPr>
                <a:t>EXTRA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14662" y="2650929"/>
              <a:ext cx="1754372" cy="42287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Adding some new features for user.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06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"/>
          <p:cNvSpPr txBox="1"/>
          <p:nvPr/>
        </p:nvSpPr>
        <p:spPr>
          <a:xfrm>
            <a:off x="4630052" y="900000"/>
            <a:ext cx="293189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PROGRESS SUMMARY</a:t>
            </a:r>
          </a:p>
        </p:txBody>
      </p:sp>
      <p:cxnSp>
        <p:nvCxnSpPr>
          <p:cNvPr id="58" name="Straight Connector 7"/>
          <p:cNvCxnSpPr/>
          <p:nvPr/>
        </p:nvCxnSpPr>
        <p:spPr>
          <a:xfrm>
            <a:off x="5729112" y="1395708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/>
          <p:cNvSpPr txBox="1"/>
          <p:nvPr/>
        </p:nvSpPr>
        <p:spPr>
          <a:xfrm>
            <a:off x="4675555" y="1080000"/>
            <a:ext cx="2927659" cy="2022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300" dirty="0" smtClean="0">
                <a:latin typeface="Titillium" charset="0"/>
                <a:ea typeface="Titillium" charset="0"/>
                <a:cs typeface="Titillium" charset="0"/>
              </a:rPr>
              <a:t>Completed Task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826</Words>
  <Application>Microsoft Office PowerPoint</Application>
  <PresentationFormat>Geniş ekran</PresentationFormat>
  <Paragraphs>188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Source Sans Pro</vt:lpstr>
      <vt:lpstr>Titillium</vt:lpstr>
      <vt:lpstr>Titillium Bd</vt:lpstr>
      <vt:lpstr>Titillium Light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Oktay Türkdağlı</cp:lastModifiedBy>
  <cp:revision>230</cp:revision>
  <dcterms:created xsi:type="dcterms:W3CDTF">2016-09-29T04:17:56Z</dcterms:created>
  <dcterms:modified xsi:type="dcterms:W3CDTF">2019-03-15T06:57:07Z</dcterms:modified>
</cp:coreProperties>
</file>