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8" r:id="rId7"/>
    <p:sldId id="267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0" autoAdjust="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972C-032D-4472-877E-035E1095A5A1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07165-1929-43BD-8F25-D8378EE931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714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2955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86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924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5758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532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044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59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43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89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89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26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11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949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76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07165-1929-43BD-8F25-D8378EE9311E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3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4D02-E011-474E-BDD8-88BFEE41AB3F}" type="datetime1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Network &amp; Security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6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06F3-FAAA-4BA3-B919-AC0AF18AA4BC}" type="datetime1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Network &amp; Security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1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4E4-A7DE-4F31-8E9C-7B7A1FA78E1F}" type="datetime1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Network &amp; Security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6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7BA-14C2-4B56-B700-29885D4D87D0}" type="datetime1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Network &amp; Security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926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924A-ED30-45C9-8E07-17615D2A7A30}" type="datetime1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Network &amp; Security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7CE6-76A1-4314-AAD6-B6623C943A1B}" type="datetime1">
              <a:rPr lang="tr-TR" smtClean="0"/>
              <a:t>17.08.2022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Network &amp; Security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6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D09C-BA2B-4C8F-9F56-DEBFBEE1DC80}" type="datetime1">
              <a:rPr lang="tr-TR" smtClean="0"/>
              <a:t>17.08.2022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Network &amp; Security Bootcamp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58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AF8-D546-4770-A839-6280209273FA}" type="datetime1">
              <a:rPr lang="tr-TR" smtClean="0"/>
              <a:t>17.08.2022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Network &amp; Security Bootcamp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B9E5-904D-4B2E-9015-1B61EA04A496}" type="datetime1">
              <a:rPr lang="tr-TR" smtClean="0"/>
              <a:t>17.08.2022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/>
              <a:t>Network &amp; Security Bootcamp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04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97C0A7-81A5-48CC-AEC8-385040E79F34}" type="datetime1">
              <a:rPr lang="tr-TR" smtClean="0"/>
              <a:t>17.08.2022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Network &amp; Security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19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DCF-4349-4C63-96B2-A3EE2E1F9B9B}" type="datetime1">
              <a:rPr lang="tr-TR" smtClean="0"/>
              <a:t>17.08.2022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Network &amp; Security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6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6D1503-FF9C-4FE1-A5A3-54A745F42D13}" type="datetime1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Network &amp; Security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92C87C-A446-4642-AA0F-914F0F1A584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3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18" name="Başlık 17">
            <a:extLst>
              <a:ext uri="{FF2B5EF4-FFF2-40B4-BE49-F238E27FC236}">
                <a16:creationId xmlns:a16="http://schemas.microsoft.com/office/drawing/2014/main" id="{7D11D44F-DFCE-AFD2-DA1C-02FDC2368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200" y="1656432"/>
            <a:ext cx="6550429" cy="888942"/>
          </a:xfrm>
        </p:spPr>
        <p:txBody>
          <a:bodyPr>
            <a:normAutofit/>
          </a:bodyPr>
          <a:lstStyle/>
          <a:p>
            <a:pPr algn="ctr"/>
            <a:r>
              <a:rPr lang="tr-TR" sz="29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Network &amp; Security </a:t>
            </a:r>
            <a:r>
              <a:rPr lang="tr-TR" sz="29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Bootcamp</a:t>
            </a:r>
            <a:r>
              <a:rPr lang="tr-TR" sz="29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br>
              <a:rPr lang="tr-TR" sz="29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tr-TR" sz="29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Proje Sunumu</a:t>
            </a:r>
          </a:p>
        </p:txBody>
      </p:sp>
      <p:sp>
        <p:nvSpPr>
          <p:cNvPr id="19" name="Alt Başlık 18">
            <a:extLst>
              <a:ext uri="{FF2B5EF4-FFF2-40B4-BE49-F238E27FC236}">
                <a16:creationId xmlns:a16="http://schemas.microsoft.com/office/drawing/2014/main" id="{D3720914-5F99-DC48-6A38-AEF75286B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351" y="3188796"/>
            <a:ext cx="10058400" cy="1143000"/>
          </a:xfrm>
        </p:spPr>
        <p:txBody>
          <a:bodyPr/>
          <a:lstStyle/>
          <a:p>
            <a:pPr algn="ctr"/>
            <a:r>
              <a:rPr lang="tr-TR" dirty="0">
                <a:latin typeface="Century Gothic" panose="020B0502020202020204" pitchFamily="34" charset="0"/>
              </a:rPr>
              <a:t>KENAN AYBERK ÖZKAN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Elektrik – elektronik mühendisi</a:t>
            </a: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065520"/>
            <a:ext cx="4822804" cy="792479"/>
          </a:xfrm>
        </p:spPr>
        <p:txBody>
          <a:bodyPr/>
          <a:lstStyle/>
          <a:p>
            <a:r>
              <a:rPr lang="tr-TR" dirty="0"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latin typeface="Century Gothic" panose="020B0502020202020204" pitchFamily="34" charset="0"/>
              </a:rPr>
              <a:t>Bootcamp</a:t>
            </a: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fld>
            <a:endParaRPr lang="tr-TR" dirty="0">
              <a:latin typeface="Century Gothic" panose="020B050202020202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6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065520"/>
            <a:ext cx="4822804" cy="792479"/>
          </a:xfrm>
        </p:spPr>
        <p:txBody>
          <a:bodyPr/>
          <a:lstStyle/>
          <a:p>
            <a:r>
              <a:rPr lang="tr-TR" dirty="0"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latin typeface="Century Gothic" panose="020B0502020202020204" pitchFamily="34" charset="0"/>
              </a:rPr>
              <a:t>Bootcamp</a:t>
            </a: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pPr/>
              <a:t>10</a:t>
            </a:fld>
            <a:endParaRPr lang="tr-TR" dirty="0"/>
          </a:p>
        </p:txBody>
      </p:sp>
      <p:pic>
        <p:nvPicPr>
          <p:cNvPr id="39" name="Resim 38">
            <a:extLst>
              <a:ext uri="{FF2B5EF4-FFF2-40B4-BE49-F238E27FC236}">
                <a16:creationId xmlns:a16="http://schemas.microsoft.com/office/drawing/2014/main" id="{645E8E9C-B1AA-7B09-1D91-FB927AC5A8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" y="1040447"/>
            <a:ext cx="11973490" cy="50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9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pPr/>
              <a:t>11</a:t>
            </a:fld>
            <a:endParaRPr lang="tr-TR" dirty="0"/>
          </a:p>
        </p:txBody>
      </p:sp>
      <p:pic>
        <p:nvPicPr>
          <p:cNvPr id="39" name="Resim 38">
            <a:extLst>
              <a:ext uri="{FF2B5EF4-FFF2-40B4-BE49-F238E27FC236}">
                <a16:creationId xmlns:a16="http://schemas.microsoft.com/office/drawing/2014/main" id="{645E8E9C-B1AA-7B09-1D91-FB927AC5A8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/>
          <a:stretch/>
        </p:blipFill>
        <p:spPr>
          <a:xfrm>
            <a:off x="609600" y="1052922"/>
            <a:ext cx="10972800" cy="5012598"/>
          </a:xfrm>
          <a:prstGeom prst="rect">
            <a:avLst/>
          </a:prstGeom>
        </p:spPr>
      </p:pic>
      <p:sp>
        <p:nvSpPr>
          <p:cNvPr id="10" name="Alt Bilgi Yer Tutucusu 20">
            <a:extLst>
              <a:ext uri="{FF2B5EF4-FFF2-40B4-BE49-F238E27FC236}">
                <a16:creationId xmlns:a16="http://schemas.microsoft.com/office/drawing/2014/main" id="{2CAF96D2-0A84-F16B-9ED7-E4AAD6F9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49FB6EA-8C6E-F6DB-8132-E905E149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9784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EB23A96-B9DA-2B76-526F-BFDB47B0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304288"/>
            <a:ext cx="3200400" cy="3776400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network trafiği için kullanılan kurallar kümesidir. 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Kendi oluşturduğumuz kurallar ile hangi ağ trafiğinin neye izin verileceğini veya verilmeyeceğinin kontrolünü sağlar.</a:t>
            </a: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solidFill>
                  <a:schemeClr val="bg1"/>
                </a:solidFill>
                <a:latin typeface="Century Gothic" panose="020B0502020202020204" pitchFamily="34" charset="0"/>
              </a:rPr>
              <a:t>12</a:t>
            </a:fld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İçerik Yer Tutucusu 16">
            <a:extLst>
              <a:ext uri="{FF2B5EF4-FFF2-40B4-BE49-F238E27FC236}">
                <a16:creationId xmlns:a16="http://schemas.microsoft.com/office/drawing/2014/main" id="{9CF85CCA-4FB1-364A-C085-38D00C5DC66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192721"/>
            <a:ext cx="8334000" cy="3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46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pPr/>
              <a:t>13</a:t>
            </a:fld>
            <a:endParaRPr lang="tr-TR" dirty="0"/>
          </a:p>
        </p:txBody>
      </p:sp>
      <p:pic>
        <p:nvPicPr>
          <p:cNvPr id="39" name="Resim 38">
            <a:extLst>
              <a:ext uri="{FF2B5EF4-FFF2-40B4-BE49-F238E27FC236}">
                <a16:creationId xmlns:a16="http://schemas.microsoft.com/office/drawing/2014/main" id="{645E8E9C-B1AA-7B09-1D91-FB927AC5A8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r="11670" b="5389"/>
          <a:stretch/>
        </p:blipFill>
        <p:spPr>
          <a:xfrm>
            <a:off x="752856" y="1057774"/>
            <a:ext cx="10533888" cy="4742451"/>
          </a:xfrm>
          <a:prstGeom prst="rect">
            <a:avLst/>
          </a:prstGeom>
        </p:spPr>
      </p:pic>
      <p:sp>
        <p:nvSpPr>
          <p:cNvPr id="10" name="Alt Bilgi Yer Tutucusu 20">
            <a:extLst>
              <a:ext uri="{FF2B5EF4-FFF2-40B4-BE49-F238E27FC236}">
                <a16:creationId xmlns:a16="http://schemas.microsoft.com/office/drawing/2014/main" id="{6B5481AA-2D57-A05D-9A4A-1393D4CE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0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49FB6EA-8C6E-F6DB-8132-E905E149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637345"/>
          </a:xfrm>
        </p:spPr>
        <p:txBody>
          <a:bodyPr>
            <a:norm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Security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EB23A96-B9DA-2B76-526F-BFDB47B0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31639"/>
            <a:ext cx="3200400" cy="4658849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ağ cihazının bulunduğu networklerde Layer-2'de MAC adresi ile sağlanan port güvenliğidir.</a:t>
            </a:r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endParaRPr lang="tr-TR" dirty="0"/>
          </a:p>
          <a:p>
            <a:endParaRPr lang="tr-TR" dirty="0">
              <a:effectLst/>
            </a:endParaRPr>
          </a:p>
          <a:p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fa0/2</a:t>
            </a:r>
            <a:br>
              <a:rPr lang="tr-TR" dirty="0">
                <a:effectLst/>
              </a:rPr>
            </a:b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mode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access</a:t>
            </a:r>
            <a:br>
              <a:rPr lang="tr-TR" dirty="0"/>
            </a:b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br>
              <a:rPr lang="tr-TR" dirty="0"/>
            </a:b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max</a:t>
            </a:r>
            <a:r>
              <a:rPr lang="tr-TR" dirty="0">
                <a:effectLst/>
              </a:rPr>
              <a:t> 1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violation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restrict</a:t>
            </a:r>
            <a:br>
              <a:rPr lang="tr-TR" dirty="0"/>
            </a:b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mac-adress</a:t>
            </a:r>
            <a:r>
              <a:rPr lang="tr-TR" dirty="0">
                <a:effectLst/>
              </a:rPr>
              <a:t> 00E0.8F57.8B96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solidFill>
                  <a:schemeClr val="bg1"/>
                </a:solidFill>
                <a:latin typeface="Century Gothic" panose="020B0502020202020204" pitchFamily="34" charset="0"/>
              </a:rPr>
              <a:t>14</a:t>
            </a:fld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İçerik Yer Tutucusu 16">
            <a:extLst>
              <a:ext uri="{FF2B5EF4-FFF2-40B4-BE49-F238E27FC236}">
                <a16:creationId xmlns:a16="http://schemas.microsoft.com/office/drawing/2014/main" id="{9CF85CCA-4FB1-364A-C085-38D00C5DC66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216535"/>
            <a:ext cx="8334000" cy="3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957A332-B132-C31B-9B1B-B66B7488F3E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t="49350" r="30385" b="4073"/>
          <a:stretch/>
        </p:blipFill>
        <p:spPr>
          <a:xfrm>
            <a:off x="7571232" y="2375460"/>
            <a:ext cx="4420368" cy="26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9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/>
              <a:pPr/>
              <a:t>15</a:t>
            </a:fld>
            <a:endParaRPr lang="tr-TR" dirty="0"/>
          </a:p>
        </p:txBody>
      </p:sp>
      <p:pic>
        <p:nvPicPr>
          <p:cNvPr id="39" name="Resim 38">
            <a:extLst>
              <a:ext uri="{FF2B5EF4-FFF2-40B4-BE49-F238E27FC236}">
                <a16:creationId xmlns:a16="http://schemas.microsoft.com/office/drawing/2014/main" id="{645E8E9C-B1AA-7B09-1D91-FB927AC5A8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3" b="8813"/>
          <a:stretch/>
        </p:blipFill>
        <p:spPr>
          <a:xfrm>
            <a:off x="752856" y="1057774"/>
            <a:ext cx="10533888" cy="4742451"/>
          </a:xfrm>
          <a:prstGeom prst="rect">
            <a:avLst/>
          </a:prstGeom>
        </p:spPr>
      </p:pic>
      <p:sp>
        <p:nvSpPr>
          <p:cNvPr id="8" name="Alt Bilgi Yer Tutucusu 20">
            <a:extLst>
              <a:ext uri="{FF2B5EF4-FFF2-40B4-BE49-F238E27FC236}">
                <a16:creationId xmlns:a16="http://schemas.microsoft.com/office/drawing/2014/main" id="{ED22A0CF-2DEA-1C27-B596-4DA756F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9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49FB6EA-8C6E-F6DB-8132-E905E149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885465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EB23A96-B9DA-2B76-526F-BFDB47B0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31639"/>
            <a:ext cx="3200400" cy="4533881"/>
          </a:xfrm>
        </p:spPr>
        <p:txBody>
          <a:bodyPr>
            <a:normAutofit/>
          </a:bodyPr>
          <a:lstStyle/>
          <a:p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br>
              <a:rPr lang="tr-TR" dirty="0"/>
            </a:br>
            <a:endParaRPr lang="tr-TR" dirty="0">
              <a:effectLst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range fa0/3-24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range g0/1-2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</a:rPr>
              <a:t>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solidFill>
                  <a:schemeClr val="bg1"/>
                </a:solidFill>
                <a:latin typeface="Century Gothic" panose="020B0502020202020204" pitchFamily="34" charset="0"/>
              </a:rPr>
              <a:t>16</a:t>
            </a:fld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İçerik Yer Tutucusu 16">
            <a:extLst>
              <a:ext uri="{FF2B5EF4-FFF2-40B4-BE49-F238E27FC236}">
                <a16:creationId xmlns:a16="http://schemas.microsoft.com/office/drawing/2014/main" id="{9CF85CCA-4FB1-364A-C085-38D00C5DC66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212634"/>
            <a:ext cx="8334000" cy="3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27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17</a:t>
            </a:fld>
            <a:endParaRPr lang="tr-TR" dirty="0">
              <a:latin typeface="Century Gothic" panose="020B050202020202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2" name="Alt Başlık 18">
            <a:extLst>
              <a:ext uri="{FF2B5EF4-FFF2-40B4-BE49-F238E27FC236}">
                <a16:creationId xmlns:a16="http://schemas.microsoft.com/office/drawing/2014/main" id="{BFCA202F-76BC-D0CA-EADB-E00CD19276F6}"/>
              </a:ext>
            </a:extLst>
          </p:cNvPr>
          <p:cNvSpPr txBox="1">
            <a:spLocks/>
          </p:cNvSpPr>
          <p:nvPr/>
        </p:nvSpPr>
        <p:spPr>
          <a:xfrm>
            <a:off x="1066800" y="2009825"/>
            <a:ext cx="10058400" cy="52785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2"/>
                </a:solidFill>
                <a:latin typeface="Century Gothic" panose="020B0502020202020204" pitchFamily="34" charset="0"/>
              </a:rPr>
              <a:t>BENİ DİNLEDİĞİNİZ İÇİN TEŞEKKÜR EDERİM</a:t>
            </a:r>
          </a:p>
        </p:txBody>
      </p:sp>
      <p:sp>
        <p:nvSpPr>
          <p:cNvPr id="2" name="Alt Bilgi Yer Tutucusu 20">
            <a:extLst>
              <a:ext uri="{FF2B5EF4-FFF2-40B4-BE49-F238E27FC236}">
                <a16:creationId xmlns:a16="http://schemas.microsoft.com/office/drawing/2014/main" id="{16E98EF2-99EE-946B-751B-FEBAEEF6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065520"/>
            <a:ext cx="4822804" cy="792479"/>
          </a:xfrm>
        </p:spPr>
        <p:txBody>
          <a:bodyPr/>
          <a:lstStyle/>
          <a:p>
            <a:r>
              <a:rPr lang="tr-TR" dirty="0"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latin typeface="Century Gothic" panose="020B0502020202020204" pitchFamily="34" charset="0"/>
              </a:rPr>
              <a:t>Bootcamp</a:t>
            </a:r>
            <a:endParaRPr lang="tr-TR" dirty="0">
              <a:latin typeface="Century Gothic" panose="020B0502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D3F816-CF75-2697-16B5-12D2ECB8D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0292" y="3632717"/>
            <a:ext cx="687600" cy="687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D236F74-032A-5536-B04D-846DDD00A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0292" y="2727127"/>
            <a:ext cx="685800" cy="6858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1D0C1182-9160-E79F-7507-955F10403640}"/>
              </a:ext>
            </a:extLst>
          </p:cNvPr>
          <p:cNvSpPr txBox="1"/>
          <p:nvPr/>
        </p:nvSpPr>
        <p:spPr>
          <a:xfrm>
            <a:off x="5596092" y="2885361"/>
            <a:ext cx="1504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i="0" dirty="0">
                <a:solidFill>
                  <a:schemeClr val="tx2"/>
                </a:solidFill>
                <a:effectLst/>
                <a:latin typeface="Century Gothic" panose="020B0502020202020204" pitchFamily="34" charset="0"/>
              </a:rPr>
              <a:t>AyberkOzkan</a:t>
            </a:r>
            <a:endParaRPr lang="tr-TR" sz="14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DBB1E5D-7027-B1BD-9666-050870CF7A44}"/>
              </a:ext>
            </a:extLst>
          </p:cNvPr>
          <p:cNvSpPr txBox="1"/>
          <p:nvPr/>
        </p:nvSpPr>
        <p:spPr>
          <a:xfrm>
            <a:off x="5596092" y="3824813"/>
            <a:ext cx="1504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i="0" dirty="0">
                <a:solidFill>
                  <a:schemeClr val="tx2"/>
                </a:solidFill>
                <a:effectLst/>
                <a:latin typeface="Century Gothic" panose="020B0502020202020204" pitchFamily="34" charset="0"/>
              </a:rPr>
              <a:t>-ayberk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414DA19-E946-D0A9-24F2-7EDA11430F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0292" y="4540107"/>
            <a:ext cx="687600" cy="687600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203E33E7-DE27-EC77-3BD6-F5A9EFFF7474}"/>
              </a:ext>
            </a:extLst>
          </p:cNvPr>
          <p:cNvSpPr txBox="1"/>
          <p:nvPr/>
        </p:nvSpPr>
        <p:spPr>
          <a:xfrm>
            <a:off x="5596092" y="4731894"/>
            <a:ext cx="2623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i="0" dirty="0">
                <a:solidFill>
                  <a:schemeClr val="tx2"/>
                </a:solidFill>
                <a:effectLst/>
                <a:latin typeface="Century Gothic" panose="020B0502020202020204" pitchFamily="34" charset="0"/>
              </a:rPr>
              <a:t>kenan.ayberk@hotmail.com</a:t>
            </a:r>
            <a:endParaRPr lang="tr-TR" sz="14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latin typeface="Century Gothic" panose="020B0502020202020204" pitchFamily="34" charset="0"/>
              </a:rPr>
              <a:pPr/>
              <a:t>2</a:t>
            </a:fld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32" name="Başlık 1">
            <a:extLst>
              <a:ext uri="{FF2B5EF4-FFF2-40B4-BE49-F238E27FC236}">
                <a16:creationId xmlns:a16="http://schemas.microsoft.com/office/drawing/2014/main" id="{99CA34EB-E315-6E55-9D11-6088A60D1939}"/>
              </a:ext>
            </a:extLst>
          </p:cNvPr>
          <p:cNvSpPr txBox="1">
            <a:spLocks/>
          </p:cNvSpPr>
          <p:nvPr/>
        </p:nvSpPr>
        <p:spPr>
          <a:xfrm>
            <a:off x="1154083" y="1457671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3"/>
                </a:solidFill>
                <a:latin typeface="Century Gothic" panose="020B0502020202020204" pitchFamily="34" charset="0"/>
              </a:rPr>
              <a:t>Ben Kimim?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D8BDD1C2-58C2-1BF5-8E9C-CBD2FF7AA77A}"/>
              </a:ext>
            </a:extLst>
          </p:cNvPr>
          <p:cNvSpPr txBox="1"/>
          <p:nvPr/>
        </p:nvSpPr>
        <p:spPr>
          <a:xfrm>
            <a:off x="1171241" y="2183050"/>
            <a:ext cx="1004124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600" dirty="0">
                <a:solidFill>
                  <a:schemeClr val="accent3"/>
                </a:solidFill>
                <a:latin typeface="Century Gothic" panose="020B0502020202020204" pitchFamily="34" charset="0"/>
              </a:rPr>
              <a:t>	</a:t>
            </a:r>
            <a:r>
              <a:rPr lang="tr-TR" sz="2600" dirty="0" err="1">
                <a:solidFill>
                  <a:schemeClr val="accent3"/>
                </a:solidFill>
                <a:latin typeface="Century Gothic" panose="020B0502020202020204" pitchFamily="34" charset="0"/>
              </a:rPr>
              <a:t>Bootcamp’e</a:t>
            </a:r>
            <a:r>
              <a:rPr lang="tr-TR" sz="2600" dirty="0">
                <a:solidFill>
                  <a:schemeClr val="accent3"/>
                </a:solidFill>
                <a:latin typeface="Century Gothic" panose="020B0502020202020204" pitchFamily="34" charset="0"/>
              </a:rPr>
              <a:t> Neden Katıldım?</a:t>
            </a:r>
          </a:p>
          <a:p>
            <a:endParaRPr lang="tr-TR" dirty="0">
              <a:solidFill>
                <a:schemeClr val="accent3"/>
              </a:solidFill>
              <a:latin typeface="Century Gothic" panose="020B0502020202020204" pitchFamily="34" charset="0"/>
            </a:endParaRPr>
          </a:p>
          <a:p>
            <a:r>
              <a:rPr lang="tr-TR" dirty="0">
                <a:solidFill>
                  <a:schemeClr val="accent3"/>
                </a:solidFill>
                <a:latin typeface="Century Gothic" panose="020B0502020202020204" pitchFamily="34" charset="0"/>
              </a:rPr>
              <a:t>			</a:t>
            </a:r>
            <a:r>
              <a:rPr lang="tr-TR" sz="2000" dirty="0">
                <a:solidFill>
                  <a:schemeClr val="accent3"/>
                </a:solidFill>
                <a:latin typeface="Century Gothic" panose="020B0502020202020204" pitchFamily="34" charset="0"/>
              </a:rPr>
              <a:t>Neler yaptım? </a:t>
            </a:r>
          </a:p>
          <a:p>
            <a:endParaRPr lang="tr-TR" dirty="0">
              <a:solidFill>
                <a:schemeClr val="accent3"/>
              </a:solidFill>
              <a:latin typeface="Century Gothic" panose="020B0502020202020204" pitchFamily="34" charset="0"/>
            </a:endParaRPr>
          </a:p>
          <a:p>
            <a:r>
              <a:rPr lang="tr-TR" dirty="0">
                <a:solidFill>
                  <a:schemeClr val="accent3"/>
                </a:solidFill>
                <a:latin typeface="Century Gothic" panose="020B0502020202020204" pitchFamily="34" charset="0"/>
              </a:rPr>
              <a:t>					Ne yapıyorum?</a:t>
            </a:r>
          </a:p>
          <a:p>
            <a:r>
              <a:rPr lang="tr-TR" dirty="0">
                <a:solidFill>
                  <a:schemeClr val="accent3"/>
                </a:solidFill>
                <a:latin typeface="Century Gothic" panose="020B0502020202020204" pitchFamily="34" charset="0"/>
              </a:rPr>
              <a:t>					</a:t>
            </a:r>
          </a:p>
          <a:p>
            <a:r>
              <a:rPr lang="tr-TR" dirty="0">
                <a:solidFill>
                  <a:schemeClr val="accent3"/>
                </a:solidFill>
                <a:latin typeface="Century Gothic" panose="020B0502020202020204" pitchFamily="34" charset="0"/>
              </a:rPr>
              <a:t>							</a:t>
            </a:r>
            <a:endParaRPr lang="tr-TR" dirty="0"/>
          </a:p>
        </p:txBody>
      </p:sp>
      <p:sp>
        <p:nvSpPr>
          <p:cNvPr id="2" name="Alt Bilgi Yer Tutucusu 20">
            <a:extLst>
              <a:ext uri="{FF2B5EF4-FFF2-40B4-BE49-F238E27FC236}">
                <a16:creationId xmlns:a16="http://schemas.microsoft.com/office/drawing/2014/main" id="{93265445-10C6-BE41-160B-478CB82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065520"/>
            <a:ext cx="4822804" cy="792479"/>
          </a:xfrm>
        </p:spPr>
        <p:txBody>
          <a:bodyPr/>
          <a:lstStyle/>
          <a:p>
            <a:r>
              <a:rPr lang="tr-TR" dirty="0"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latin typeface="Century Gothic" panose="020B0502020202020204" pitchFamily="34" charset="0"/>
              </a:rPr>
              <a:t>Bootcamp</a:t>
            </a:r>
            <a:endParaRPr lang="tr-T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065520"/>
            <a:ext cx="4822804" cy="792479"/>
          </a:xfrm>
        </p:spPr>
        <p:txBody>
          <a:bodyPr/>
          <a:lstStyle/>
          <a:p>
            <a:r>
              <a:rPr lang="tr-TR" dirty="0"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latin typeface="Century Gothic" panose="020B0502020202020204" pitchFamily="34" charset="0"/>
              </a:rPr>
              <a:t>Bootcamp</a:t>
            </a: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fld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Başlık 13">
            <a:extLst>
              <a:ext uri="{FF2B5EF4-FFF2-40B4-BE49-F238E27FC236}">
                <a16:creationId xmlns:a16="http://schemas.microsoft.com/office/drawing/2014/main" id="{BCB6A47D-4546-D090-422E-88659E3E3C69}"/>
              </a:ext>
            </a:extLst>
          </p:cNvPr>
          <p:cNvSpPr txBox="1">
            <a:spLocks/>
          </p:cNvSpPr>
          <p:nvPr/>
        </p:nvSpPr>
        <p:spPr>
          <a:xfrm>
            <a:off x="1097280" y="1310864"/>
            <a:ext cx="10058400" cy="4264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 İsterleri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9C18D50-D1B2-A578-A0E2-65B7A3340F27}"/>
              </a:ext>
            </a:extLst>
          </p:cNvPr>
          <p:cNvSpPr txBox="1"/>
          <p:nvPr/>
        </p:nvSpPr>
        <p:spPr>
          <a:xfrm>
            <a:off x="2900172" y="1991418"/>
            <a:ext cx="6391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Century Gothic" panose="020B0502020202020204" pitchFamily="34" charset="0"/>
              </a:rPr>
              <a:t>Proje 1: </a:t>
            </a:r>
            <a:r>
              <a:rPr lang="tr-TR" dirty="0">
                <a:latin typeface="Century Gothic" panose="020B0502020202020204" pitchFamily="34" charset="0"/>
              </a:rPr>
              <a:t>IPv4 omurga ve IPv6 omurga kendi içlerinde </a:t>
            </a:r>
            <a:r>
              <a:rPr lang="tr-TR" i="1" dirty="0">
                <a:latin typeface="Century Gothic" panose="020B0502020202020204" pitchFamily="34" charset="0"/>
              </a:rPr>
              <a:t>Statik Routing </a:t>
            </a:r>
            <a:r>
              <a:rPr lang="tr-TR" dirty="0">
                <a:latin typeface="Century Gothic" panose="020B0502020202020204" pitchFamily="34" charset="0"/>
              </a:rPr>
              <a:t>ile haberleşebilmeli.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b="1" dirty="0">
                <a:latin typeface="Century Gothic" panose="020B0502020202020204" pitchFamily="34" charset="0"/>
              </a:rPr>
              <a:t>Proje 2: </a:t>
            </a:r>
            <a:r>
              <a:rPr lang="tr-TR" dirty="0">
                <a:latin typeface="Century Gothic" panose="020B0502020202020204" pitchFamily="34" charset="0"/>
              </a:rPr>
              <a:t>IPv4 omurga ve IPv6 omurga kendi içlerinde </a:t>
            </a:r>
            <a:r>
              <a:rPr lang="tr-TR" i="1" dirty="0">
                <a:latin typeface="Century Gothic" panose="020B0502020202020204" pitchFamily="34" charset="0"/>
              </a:rPr>
              <a:t>OSPF</a:t>
            </a:r>
            <a:r>
              <a:rPr lang="tr-TR" dirty="0">
                <a:latin typeface="Century Gothic" panose="020B0502020202020204" pitchFamily="34" charset="0"/>
              </a:rPr>
              <a:t> ile haberleşebilmeli. </a:t>
            </a:r>
          </a:p>
          <a:p>
            <a:r>
              <a:rPr lang="tr-TR" dirty="0">
                <a:latin typeface="Century Gothic" panose="020B0502020202020204" pitchFamily="34" charset="0"/>
              </a:rPr>
              <a:t> </a:t>
            </a:r>
          </a:p>
          <a:p>
            <a:r>
              <a:rPr lang="tr-TR" dirty="0">
                <a:latin typeface="Century Gothic" panose="020B0502020202020204" pitchFamily="34" charset="0"/>
              </a:rPr>
              <a:t>Her iki proje içinde;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latin typeface="Century Gothic" panose="020B0502020202020204" pitchFamily="34" charset="0"/>
              </a:rPr>
              <a:t>ISTANBUL lokasyonunda gerekli L2 düzenlemeler sağlanmalı.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latin typeface="Century Gothic" panose="020B0502020202020204" pitchFamily="34" charset="0"/>
              </a:rPr>
              <a:t>Serverlara sadece verilen servis portundan ulaşılmalı </a:t>
            </a:r>
          </a:p>
        </p:txBody>
      </p:sp>
    </p:spTree>
    <p:extLst>
      <p:ext uri="{BB962C8B-B14F-4D97-AF65-F5344CB8AC3E}">
        <p14:creationId xmlns:p14="http://schemas.microsoft.com/office/powerpoint/2010/main" val="100651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49FB6EA-8C6E-F6DB-8132-E905E149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72516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EB23A96-B9DA-2B76-526F-BFDB47B0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247252"/>
            <a:ext cx="3200400" cy="4057952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adım olarak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Routerların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Switchlerin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erişimlerini güvence altına aldım, gizli bir parola ve konsol (CLI) için parola oluşturdum.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IZMIR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guclusifre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cokgizli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password-encryption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fld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İçerik Yer Tutucusu 16">
            <a:extLst>
              <a:ext uri="{FF2B5EF4-FFF2-40B4-BE49-F238E27FC236}">
                <a16:creationId xmlns:a16="http://schemas.microsoft.com/office/drawing/2014/main" id="{9CF85CCA-4FB1-364A-C085-38D00C5DC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74736"/>
            <a:ext cx="8332778" cy="377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50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49FB6EA-8C6E-F6DB-8132-E905E149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400" cy="978408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EB23A96-B9DA-2B76-526F-BFDB47B0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27131"/>
            <a:ext cx="3200400" cy="4378073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-routing 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s0/0/0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1ef0:abc:bc:c::2/126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fa0/0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1ef0:333:33:3::1/64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 için;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«ip-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«mask»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için;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»/«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prefix_length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fld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İçerik Yer Tutucusu 16">
            <a:extLst>
              <a:ext uri="{FF2B5EF4-FFF2-40B4-BE49-F238E27FC236}">
                <a16:creationId xmlns:a16="http://schemas.microsoft.com/office/drawing/2014/main" id="{9CF85CCA-4FB1-364A-C085-38D00C5DC66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176855"/>
            <a:ext cx="8334000" cy="3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583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49FB6EA-8C6E-F6DB-8132-E905E149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1536"/>
          </a:xfrm>
        </p:spPr>
        <p:txBody>
          <a:bodyPr>
            <a:norm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EB23A96-B9DA-2B76-526F-BFDB47B0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702153"/>
            <a:ext cx="3200400" cy="4603051"/>
          </a:xfrm>
        </p:spPr>
        <p:txBody>
          <a:bodyPr>
            <a:norm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VLAN’lar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üzerindeki portların kümelenmesini sağlar. Bu portlar sadece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VLAN’ın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üyesi olabilir. 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VLAN trafikleri farklı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VLAN’lardan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geçmez.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4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IPv4_Servers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6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IPv6_Servers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fa0/1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fa0/4)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switchport mode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ccess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switchport access vlan 4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fa0/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fa0/6)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switchport mode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ccess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switchport access vlan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g0/1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switchport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trunk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fld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İçerik Yer Tutucusu 16">
            <a:extLst>
              <a:ext uri="{FF2B5EF4-FFF2-40B4-BE49-F238E27FC236}">
                <a16:creationId xmlns:a16="http://schemas.microsoft.com/office/drawing/2014/main" id="{9CF85CCA-4FB1-364A-C085-38D00C5DC663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37"/>
          <a:stretch/>
        </p:blipFill>
        <p:spPr>
          <a:xfrm>
            <a:off x="3662172" y="1130617"/>
            <a:ext cx="3878590" cy="3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15D5744-5976-2C51-8366-3B5EA5477D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62" y="1111301"/>
            <a:ext cx="4189612" cy="3795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62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49FB6EA-8C6E-F6DB-8132-E905E149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81271"/>
          </a:xfrm>
        </p:spPr>
        <p:txBody>
          <a:bodyPr>
            <a:normAutofit/>
          </a:bodyPr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EB23A96-B9DA-2B76-526F-BFDB47B0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756901"/>
            <a:ext cx="3200400" cy="4548303"/>
          </a:xfrm>
        </p:spPr>
        <p:txBody>
          <a:bodyPr>
            <a:norm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(alt arayüz), bir fiziksel arayüzü birden çok mantıksal arayüze bölerek oluşturulan sanal bir arayüzdür.</a:t>
            </a:r>
          </a:p>
          <a:p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fa0/0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fa0/0.4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dot1Q 4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192.168.1.1 255.255.255.0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fa0/0.6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dot1Q 6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add 1ef0:111:11:1::1/64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fld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İçerik Yer Tutucusu 16">
            <a:extLst>
              <a:ext uri="{FF2B5EF4-FFF2-40B4-BE49-F238E27FC236}">
                <a16:creationId xmlns:a16="http://schemas.microsoft.com/office/drawing/2014/main" id="{9CF85CCA-4FB1-364A-C085-38D00C5DC66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175630"/>
            <a:ext cx="8334000" cy="3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36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49FB6EA-8C6E-F6DB-8132-E905E149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83960"/>
          </a:xfrm>
        </p:spPr>
        <p:txBody>
          <a:bodyPr>
            <a:normAutofit/>
          </a:bodyPr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EB23A96-B9DA-2B76-526F-BFDB47B0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58068"/>
            <a:ext cx="3200400" cy="4647136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Statik yönlendirme, direk bağlı olmayan uzak networklerin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Routerlara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 tek öğretme işlemidir.</a:t>
            </a:r>
          </a:p>
          <a:p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 için;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destination_network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subnet_mask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next_hop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için;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route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prefix_length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next-hop-address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fld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İçerik Yer Tutucusu 16">
            <a:extLst>
              <a:ext uri="{FF2B5EF4-FFF2-40B4-BE49-F238E27FC236}">
                <a16:creationId xmlns:a16="http://schemas.microsoft.com/office/drawing/2014/main" id="{9CF85CCA-4FB1-364A-C085-38D00C5DC66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178319"/>
            <a:ext cx="8334000" cy="3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9ECA96B9-C981-8D3F-E2AC-3E279526586A}"/>
              </a:ext>
            </a:extLst>
          </p:cNvPr>
          <p:cNvSpPr txBox="1"/>
          <p:nvPr/>
        </p:nvSpPr>
        <p:spPr>
          <a:xfrm>
            <a:off x="7568901" y="5216439"/>
            <a:ext cx="3561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Karşı Network için Karşı Kapı *</a:t>
            </a:r>
          </a:p>
        </p:txBody>
      </p:sp>
    </p:spTree>
    <p:extLst>
      <p:ext uri="{BB962C8B-B14F-4D97-AF65-F5344CB8AC3E}">
        <p14:creationId xmlns:p14="http://schemas.microsoft.com/office/powerpoint/2010/main" val="209193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CBEA47-0FEA-615C-D7B0-1B2FFBBE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26"/>
          <a:stretch/>
        </p:blipFill>
        <p:spPr>
          <a:xfrm>
            <a:off x="0" y="6065520"/>
            <a:ext cx="12192000" cy="79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88E2B4-D0CA-0E36-A9FE-BE8EA149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117336"/>
            <a:ext cx="688848" cy="688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6A1E78-8AD6-4E6D-CDAE-FD2785CD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95" y="662541"/>
            <a:ext cx="2413550" cy="2540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49FB6EA-8C6E-F6DB-8132-E905E149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00044"/>
          </a:xfrm>
        </p:spPr>
        <p:txBody>
          <a:bodyPr>
            <a:norm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EB23A96-B9DA-2B76-526F-BFDB47B0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91640"/>
            <a:ext cx="3200400" cy="449884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 protokolünde bulunan bazı eksik yanları geliştirmek ve düzeltmek için IETF (Internet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Force) tarafından geliştirilmiş bir protokoldür.</a:t>
            </a:r>
          </a:p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 için;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192.168.1.0 0.0.0.255 </a:t>
            </a: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11.0.0.0 0.0.0.3 </a:t>
            </a: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için;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-id 1.1.1.1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fa0/0.6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s0/0/1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tr-TR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EC53480B-4066-23D0-F9BE-F64F01F8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900" y="6065520"/>
            <a:ext cx="4648200" cy="79247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Network &amp; Security </a:t>
            </a:r>
            <a:r>
              <a:rPr lang="tr-T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Bootcamp</a:t>
            </a:r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6B1EC05A-EBD3-404A-03F0-AEC3F825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87C-A446-4642-AA0F-914F0F1A5849}" type="slidenum">
              <a:rPr lang="tr-TR" smtClean="0">
                <a:solidFill>
                  <a:schemeClr val="bg1"/>
                </a:solidFill>
                <a:latin typeface="Century Gothic" panose="020B0502020202020204" pitchFamily="34" charset="0"/>
              </a:rPr>
              <a:t>9</a:t>
            </a:fld>
            <a:endParaRPr lang="tr-T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İçerik Yer Tutucusu 16">
            <a:extLst>
              <a:ext uri="{FF2B5EF4-FFF2-40B4-BE49-F238E27FC236}">
                <a16:creationId xmlns:a16="http://schemas.microsoft.com/office/drawing/2014/main" id="{9CF85CCA-4FB1-364A-C085-38D00C5DC66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194403"/>
            <a:ext cx="8334000" cy="3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B503C0E-F319-70BB-9A10-4655FA1480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36" b="17725"/>
          <a:stretch/>
        </p:blipFill>
        <p:spPr>
          <a:xfrm>
            <a:off x="8889774" y="2233285"/>
            <a:ext cx="3101826" cy="27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4952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Özel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37A76F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1594</TotalTime>
  <Words>679</Words>
  <Application>Microsoft Office PowerPoint</Application>
  <PresentationFormat>Geniş ekran</PresentationFormat>
  <Paragraphs>123</Paragraphs>
  <Slides>17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Times New Roman</vt:lpstr>
      <vt:lpstr>Geçmişe bakış</vt:lpstr>
      <vt:lpstr>Network &amp; Security Bootcamp  Proje Sunumu</vt:lpstr>
      <vt:lpstr>PowerPoint Sunusu</vt:lpstr>
      <vt:lpstr>PowerPoint Sunusu</vt:lpstr>
      <vt:lpstr>Basic Configuration</vt:lpstr>
      <vt:lpstr>Router Interfaces Configuration</vt:lpstr>
      <vt:lpstr>VLAN</vt:lpstr>
      <vt:lpstr>Sub interface</vt:lpstr>
      <vt:lpstr>Static Routes</vt:lpstr>
      <vt:lpstr>OSPF</vt:lpstr>
      <vt:lpstr>PowerPoint Sunusu</vt:lpstr>
      <vt:lpstr>PowerPoint Sunusu</vt:lpstr>
      <vt:lpstr>Access Control List for Servers </vt:lpstr>
      <vt:lpstr>PowerPoint Sunusu</vt:lpstr>
      <vt:lpstr>Port Security</vt:lpstr>
      <vt:lpstr>PowerPoint Sunusu</vt:lpstr>
      <vt:lpstr>Closing Switch Ports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&amp; Security Bootcamp  Proje Sunumu</dc:title>
  <dc:creator>Ayberk Özkan</dc:creator>
  <cp:lastModifiedBy>Ayberk Özkan</cp:lastModifiedBy>
  <cp:revision>41</cp:revision>
  <dcterms:created xsi:type="dcterms:W3CDTF">2022-08-07T12:30:16Z</dcterms:created>
  <dcterms:modified xsi:type="dcterms:W3CDTF">2022-08-16T21:04:53Z</dcterms:modified>
</cp:coreProperties>
</file>