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45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65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0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18FE-03F1-4505-AE7C-E5178DD83AC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CCF47A-16B3-4425-8FEA-EE5651FB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C247-D720-49C4-9BF7-C4660BF21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7F05D-FD02-479B-A2EE-E79F0B945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360374"/>
          </a:xfrm>
        </p:spPr>
        <p:txBody>
          <a:bodyPr>
            <a:noAutofit/>
          </a:bodyPr>
          <a:lstStyle/>
          <a:p>
            <a:r>
              <a:rPr lang="en-US" sz="2800" dirty="0"/>
              <a:t>Algorithms – Binary search, Selection sort, Newton Raphson and other successive approximation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0862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8790-E0D6-47BB-80BD-2A888218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741048" cy="56541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DA3D06-A9CA-4FCF-8D04-0D35C5870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763" y="2163349"/>
            <a:ext cx="615749" cy="6157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DE0D08-468C-4B80-BCE5-C5F2A30E45BD}"/>
              </a:ext>
            </a:extLst>
          </p:cNvPr>
          <p:cNvSpPr/>
          <p:nvPr/>
        </p:nvSpPr>
        <p:spPr>
          <a:xfrm>
            <a:off x="3368515" y="2163349"/>
            <a:ext cx="601249" cy="60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0968E-9B2A-4F7D-9A0C-58BBE8D2CA4B}"/>
              </a:ext>
            </a:extLst>
          </p:cNvPr>
          <p:cNvSpPr/>
          <p:nvPr/>
        </p:nvSpPr>
        <p:spPr>
          <a:xfrm>
            <a:off x="3977014" y="2170598"/>
            <a:ext cx="601249" cy="60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3A1F4-3EC1-4E04-92A1-6B964425FA6E}"/>
              </a:ext>
            </a:extLst>
          </p:cNvPr>
          <p:cNvSpPr/>
          <p:nvPr/>
        </p:nvSpPr>
        <p:spPr>
          <a:xfrm>
            <a:off x="5780761" y="2163349"/>
            <a:ext cx="601249" cy="60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6F47AF-92A3-45A3-BF41-BC3BB8002F30}"/>
              </a:ext>
            </a:extLst>
          </p:cNvPr>
          <p:cNvSpPr/>
          <p:nvPr/>
        </p:nvSpPr>
        <p:spPr>
          <a:xfrm>
            <a:off x="5179512" y="2163349"/>
            <a:ext cx="601249" cy="60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9B0B2-CCE4-4059-B5B0-A9AE6983FAE5}"/>
              </a:ext>
            </a:extLst>
          </p:cNvPr>
          <p:cNvSpPr/>
          <p:nvPr/>
        </p:nvSpPr>
        <p:spPr>
          <a:xfrm>
            <a:off x="4871637" y="3429000"/>
            <a:ext cx="601249" cy="60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6645F-542D-4B3F-A2EF-A2753A9C7984}"/>
              </a:ext>
            </a:extLst>
          </p:cNvPr>
          <p:cNvSpPr/>
          <p:nvPr/>
        </p:nvSpPr>
        <p:spPr>
          <a:xfrm>
            <a:off x="5472886" y="3429000"/>
            <a:ext cx="601249" cy="60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3612E-9FDA-4B31-9EE8-484B3E6DBECE}"/>
              </a:ext>
            </a:extLst>
          </p:cNvPr>
          <p:cNvSpPr/>
          <p:nvPr/>
        </p:nvSpPr>
        <p:spPr>
          <a:xfrm>
            <a:off x="6074135" y="3435669"/>
            <a:ext cx="601249" cy="60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D1C26-6577-4CC7-B87E-CE8746D553FF}"/>
              </a:ext>
            </a:extLst>
          </p:cNvPr>
          <p:cNvSpPr txBox="1"/>
          <p:nvPr/>
        </p:nvSpPr>
        <p:spPr>
          <a:xfrm>
            <a:off x="3539147" y="1779518"/>
            <a:ext cx="30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0      1        2        3        4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B9EDA-C3E8-4024-99C7-0DFF077E627D}"/>
              </a:ext>
            </a:extLst>
          </p:cNvPr>
          <p:cNvSpPr txBox="1"/>
          <p:nvPr/>
        </p:nvSpPr>
        <p:spPr>
          <a:xfrm>
            <a:off x="3456195" y="2280204"/>
            <a:ext cx="29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23      31     58     100   212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0234BA-4182-49FE-9F91-7EAB980CA40E}"/>
              </a:ext>
            </a:extLst>
          </p:cNvPr>
          <p:cNvSpPr txBox="1"/>
          <p:nvPr/>
        </p:nvSpPr>
        <p:spPr>
          <a:xfrm>
            <a:off x="4871637" y="3043825"/>
            <a:ext cx="180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0        1       2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1F2FF-4A62-4A7D-A019-8E1B4C988ECB}"/>
              </a:ext>
            </a:extLst>
          </p:cNvPr>
          <p:cNvSpPr txBox="1"/>
          <p:nvPr/>
        </p:nvSpPr>
        <p:spPr>
          <a:xfrm>
            <a:off x="4915477" y="3534092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23      31      58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D8D4D0-6ABC-4D1D-98CE-8F2BCBA259F7}"/>
              </a:ext>
            </a:extLst>
          </p:cNvPr>
          <p:cNvSpPr/>
          <p:nvPr/>
        </p:nvSpPr>
        <p:spPr>
          <a:xfrm>
            <a:off x="6096000" y="4741624"/>
            <a:ext cx="601249" cy="601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88082-57A3-45B6-97C7-7F8D328C86D8}"/>
              </a:ext>
            </a:extLst>
          </p:cNvPr>
          <p:cNvSpPr txBox="1"/>
          <p:nvPr/>
        </p:nvSpPr>
        <p:spPr>
          <a:xfrm>
            <a:off x="6193865" y="4308132"/>
            <a:ext cx="148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31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23BD130-F0C8-4464-8A90-95104B4D2DBB}"/>
              </a:ext>
            </a:extLst>
          </p:cNvPr>
          <p:cNvCxnSpPr/>
          <p:nvPr/>
        </p:nvCxnSpPr>
        <p:spPr>
          <a:xfrm>
            <a:off x="6675384" y="5044116"/>
            <a:ext cx="742168" cy="7322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084395-626E-472D-8231-FE55CDA9B856}"/>
              </a:ext>
            </a:extLst>
          </p:cNvPr>
          <p:cNvSpPr txBox="1"/>
          <p:nvPr/>
        </p:nvSpPr>
        <p:spPr>
          <a:xfrm>
            <a:off x="7417552" y="5654773"/>
            <a:ext cx="130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19BAE7-44C2-4EC9-BBCB-ED0DD5A12F18}"/>
              </a:ext>
            </a:extLst>
          </p:cNvPr>
          <p:cNvCxnSpPr>
            <a:cxnSpLocks/>
          </p:cNvCxnSpPr>
          <p:nvPr/>
        </p:nvCxnSpPr>
        <p:spPr>
          <a:xfrm>
            <a:off x="6540673" y="2480276"/>
            <a:ext cx="178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F6F7BD-3840-4FCF-9C52-D4E6114CD555}"/>
              </a:ext>
            </a:extLst>
          </p:cNvPr>
          <p:cNvSpPr txBox="1"/>
          <p:nvPr/>
        </p:nvSpPr>
        <p:spPr>
          <a:xfrm>
            <a:off x="8229600" y="2305682"/>
            <a:ext cx="19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to 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991B1-E649-4004-A746-767281A3E78C}"/>
              </a:ext>
            </a:extLst>
          </p:cNvPr>
          <p:cNvSpPr/>
          <p:nvPr/>
        </p:nvSpPr>
        <p:spPr>
          <a:xfrm>
            <a:off x="7107532" y="1384259"/>
            <a:ext cx="601249" cy="569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31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549641-66AD-4CE7-9F52-30268F9CB2BA}"/>
              </a:ext>
            </a:extLst>
          </p:cNvPr>
          <p:cNvCxnSpPr/>
          <p:nvPr/>
        </p:nvCxnSpPr>
        <p:spPr>
          <a:xfrm>
            <a:off x="7841293" y="1779518"/>
            <a:ext cx="118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85FE84-2DF4-4D72-9722-AB36CA92A7AD}"/>
              </a:ext>
            </a:extLst>
          </p:cNvPr>
          <p:cNvSpPr txBox="1"/>
          <p:nvPr/>
        </p:nvSpPr>
        <p:spPr>
          <a:xfrm>
            <a:off x="8971593" y="1560503"/>
            <a:ext cx="293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to search</a:t>
            </a:r>
          </a:p>
        </p:txBody>
      </p:sp>
    </p:spTree>
    <p:extLst>
      <p:ext uri="{BB962C8B-B14F-4D97-AF65-F5344CB8AC3E}">
        <p14:creationId xmlns:p14="http://schemas.microsoft.com/office/powerpoint/2010/main" val="231856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8790-E0D6-47BB-80BD-2A888218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741048" cy="56541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22" name="Table 42">
            <a:extLst>
              <a:ext uri="{FF2B5EF4-FFF2-40B4-BE49-F238E27FC236}">
                <a16:creationId xmlns:a16="http://schemas.microsoft.com/office/drawing/2014/main" id="{6BC7EB8F-3DEA-4CC5-99E8-DAA2D30B4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0378"/>
              </p:ext>
            </p:extLst>
          </p:nvPr>
        </p:nvGraphicFramePr>
        <p:xfrm>
          <a:off x="2592926" y="2774168"/>
          <a:ext cx="5637792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9180">
                  <a:extLst>
                    <a:ext uri="{9D8B030D-6E8A-4147-A177-3AD203B41FA5}">
                      <a16:colId xmlns:a16="http://schemas.microsoft.com/office/drawing/2014/main" val="1967085961"/>
                    </a:ext>
                  </a:extLst>
                </a:gridCol>
                <a:gridCol w="746300">
                  <a:extLst>
                    <a:ext uri="{9D8B030D-6E8A-4147-A177-3AD203B41FA5}">
                      <a16:colId xmlns:a16="http://schemas.microsoft.com/office/drawing/2014/main" val="492004421"/>
                    </a:ext>
                  </a:extLst>
                </a:gridCol>
                <a:gridCol w="765194">
                  <a:extLst>
                    <a:ext uri="{9D8B030D-6E8A-4147-A177-3AD203B41FA5}">
                      <a16:colId xmlns:a16="http://schemas.microsoft.com/office/drawing/2014/main" val="3709244363"/>
                    </a:ext>
                  </a:extLst>
                </a:gridCol>
                <a:gridCol w="692323">
                  <a:extLst>
                    <a:ext uri="{9D8B030D-6E8A-4147-A177-3AD203B41FA5}">
                      <a16:colId xmlns:a16="http://schemas.microsoft.com/office/drawing/2014/main" val="1999226141"/>
                    </a:ext>
                  </a:extLst>
                </a:gridCol>
                <a:gridCol w="929802">
                  <a:extLst>
                    <a:ext uri="{9D8B030D-6E8A-4147-A177-3AD203B41FA5}">
                      <a16:colId xmlns:a16="http://schemas.microsoft.com/office/drawing/2014/main" val="4137935521"/>
                    </a:ext>
                  </a:extLst>
                </a:gridCol>
                <a:gridCol w="1844993">
                  <a:extLst>
                    <a:ext uri="{9D8B030D-6E8A-4147-A177-3AD203B41FA5}">
                      <a16:colId xmlns:a16="http://schemas.microsoft.com/office/drawing/2014/main" val="239381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56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and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3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swaps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0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and 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8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and 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7165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0D08DD4-1326-48FA-BBCA-442F1668F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67786"/>
              </p:ext>
            </p:extLst>
          </p:nvPr>
        </p:nvGraphicFramePr>
        <p:xfrm>
          <a:off x="2517732" y="1528175"/>
          <a:ext cx="5461347" cy="701458"/>
        </p:xfrm>
        <a:graphic>
          <a:graphicData uri="http://schemas.openxmlformats.org/drawingml/2006/table">
            <a:tbl>
              <a:tblPr firstRow="1" lastRow="1"/>
              <a:tblGrid>
                <a:gridCol w="1092269">
                  <a:extLst>
                    <a:ext uri="{9D8B030D-6E8A-4147-A177-3AD203B41FA5}">
                      <a16:colId xmlns:a16="http://schemas.microsoft.com/office/drawing/2014/main" val="1930713374"/>
                    </a:ext>
                  </a:extLst>
                </a:gridCol>
                <a:gridCol w="1092270">
                  <a:extLst>
                    <a:ext uri="{9D8B030D-6E8A-4147-A177-3AD203B41FA5}">
                      <a16:colId xmlns:a16="http://schemas.microsoft.com/office/drawing/2014/main" val="3577264092"/>
                    </a:ext>
                  </a:extLst>
                </a:gridCol>
                <a:gridCol w="1092269">
                  <a:extLst>
                    <a:ext uri="{9D8B030D-6E8A-4147-A177-3AD203B41FA5}">
                      <a16:colId xmlns:a16="http://schemas.microsoft.com/office/drawing/2014/main" val="2673654634"/>
                    </a:ext>
                  </a:extLst>
                </a:gridCol>
                <a:gridCol w="1092270">
                  <a:extLst>
                    <a:ext uri="{9D8B030D-6E8A-4147-A177-3AD203B41FA5}">
                      <a16:colId xmlns:a16="http://schemas.microsoft.com/office/drawing/2014/main" val="2366333816"/>
                    </a:ext>
                  </a:extLst>
                </a:gridCol>
                <a:gridCol w="1092269">
                  <a:extLst>
                    <a:ext uri="{9D8B030D-6E8A-4147-A177-3AD203B41FA5}">
                      <a16:colId xmlns:a16="http://schemas.microsoft.com/office/drawing/2014/main" val="4062983925"/>
                    </a:ext>
                  </a:extLst>
                </a:gridCol>
              </a:tblGrid>
              <a:tr h="701458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  <a:p>
                      <a:r>
                        <a:rPr lang="en-US" dirty="0"/>
                        <a:t>    23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962139"/>
                  </a:ext>
                </a:extLst>
              </a:tr>
            </a:tbl>
          </a:graphicData>
        </a:graphic>
      </p:graphicFrame>
      <p:sp>
        <p:nvSpPr>
          <p:cNvPr id="46" name="Callout: Line with Accent Bar 45">
            <a:extLst>
              <a:ext uri="{FF2B5EF4-FFF2-40B4-BE49-F238E27FC236}">
                <a16:creationId xmlns:a16="http://schemas.microsoft.com/office/drawing/2014/main" id="{75C4B4A9-3517-4EB1-BE9A-366969EBE803}"/>
              </a:ext>
            </a:extLst>
          </p:cNvPr>
          <p:cNvSpPr/>
          <p:nvPr/>
        </p:nvSpPr>
        <p:spPr>
          <a:xfrm>
            <a:off x="8906006" y="3056124"/>
            <a:ext cx="1678488" cy="1290287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List is now sorted</a:t>
            </a:r>
          </a:p>
        </p:txBody>
      </p:sp>
    </p:spTree>
    <p:extLst>
      <p:ext uri="{BB962C8B-B14F-4D97-AF65-F5344CB8AC3E}">
        <p14:creationId xmlns:p14="http://schemas.microsoft.com/office/powerpoint/2010/main" val="64105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EDB4-E6DE-481E-A943-4D34D31F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approximation techniques for finding roots of an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D788-D684-4126-8E79-9216F300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Newton Raphson Method</a:t>
            </a:r>
          </a:p>
          <a:p>
            <a:r>
              <a:rPr lang="en-US" sz="3200" dirty="0"/>
              <a:t>Chebyshev method </a:t>
            </a:r>
          </a:p>
          <a:p>
            <a:r>
              <a:rPr lang="en-US" sz="3200" dirty="0"/>
              <a:t>Secant method</a:t>
            </a:r>
          </a:p>
          <a:p>
            <a:r>
              <a:rPr lang="en-US" sz="3200" dirty="0"/>
              <a:t>False position</a:t>
            </a:r>
          </a:p>
          <a:p>
            <a:r>
              <a:rPr lang="en-US" sz="3200" dirty="0"/>
              <a:t>Fixed point iteration </a:t>
            </a:r>
            <a:r>
              <a:rPr lang="en-US" sz="3200" dirty="0" err="1"/>
              <a:t>etc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873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0A73-AA89-4890-B297-862A40F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Raphson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0FB0BF-F351-4AA5-A1E1-32A1FAD27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0" t="38280" r="9000" b="38431"/>
          <a:stretch/>
        </p:blipFill>
        <p:spPr>
          <a:xfrm>
            <a:off x="2661594" y="2612571"/>
            <a:ext cx="6596706" cy="30044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CD61C-CC06-4270-9B45-7A32CDBEE425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0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0A73-AA89-4890-B297-862A40F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method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E416C2-7CC5-46C1-88C6-ADAB6C81C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30877" r="5391" b="15566"/>
          <a:stretch/>
        </p:blipFill>
        <p:spPr>
          <a:xfrm>
            <a:off x="1964835" y="1905000"/>
            <a:ext cx="7953354" cy="382357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CD61C-CC06-4270-9B45-7A32CDBEE425}"/>
              </a:ext>
            </a:extLst>
          </p:cNvPr>
          <p:cNvSpPr txBox="1"/>
          <p:nvPr/>
        </p:nvSpPr>
        <p:spPr>
          <a:xfrm>
            <a:off x="5636712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0B18-6D85-4134-A582-06B7C9175DCA}"/>
              </a:ext>
            </a:extLst>
          </p:cNvPr>
          <p:cNvSpPr txBox="1"/>
          <p:nvPr/>
        </p:nvSpPr>
        <p:spPr>
          <a:xfrm>
            <a:off x="2918564" y="2743199"/>
            <a:ext cx="5436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	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6DCF08-73B2-4B09-8F66-8850DEBEFC17}"/>
              </a:ext>
            </a:extLst>
          </p:cNvPr>
          <p:cNvCxnSpPr>
            <a:cxnSpLocks/>
          </p:cNvCxnSpPr>
          <p:nvPr/>
        </p:nvCxnSpPr>
        <p:spPr>
          <a:xfrm>
            <a:off x="5787025" y="3388290"/>
            <a:ext cx="308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1AC811-B1D4-4DE8-B20C-7F21424C99BD}"/>
              </a:ext>
            </a:extLst>
          </p:cNvPr>
          <p:cNvCxnSpPr>
            <a:cxnSpLocks/>
          </p:cNvCxnSpPr>
          <p:nvPr/>
        </p:nvCxnSpPr>
        <p:spPr>
          <a:xfrm>
            <a:off x="6826684" y="3388290"/>
            <a:ext cx="308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8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8643-ECE1-48DF-84FE-2332C5F0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1940-26C2-438C-9C68-79DF43F4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957" y="1632857"/>
            <a:ext cx="10711543" cy="4278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Find the positive root of the equation f(x) = x</a:t>
            </a:r>
            <a:r>
              <a:rPr lang="en-US" sz="4400" baseline="30000" dirty="0"/>
              <a:t>3 –  </a:t>
            </a:r>
            <a:r>
              <a:rPr lang="en-US" sz="4400" dirty="0"/>
              <a:t>5x + 1, take initial approximation X</a:t>
            </a:r>
            <a:r>
              <a:rPr lang="en-US" sz="4400" baseline="-25000" dirty="0"/>
              <a:t>0  </a:t>
            </a:r>
            <a:r>
              <a:rPr lang="en-US" sz="4400" dirty="0"/>
              <a:t>= 0.5</a:t>
            </a:r>
          </a:p>
          <a:p>
            <a:pPr marL="0" indent="0">
              <a:buNone/>
            </a:pPr>
            <a:r>
              <a:rPr lang="en-US" sz="4400" dirty="0"/>
              <a:t>Use newton Raphson and Chebyshev method</a:t>
            </a:r>
          </a:p>
        </p:txBody>
      </p:sp>
    </p:spTree>
    <p:extLst>
      <p:ext uri="{BB962C8B-B14F-4D97-AF65-F5344CB8AC3E}">
        <p14:creationId xmlns:p14="http://schemas.microsoft.com/office/powerpoint/2010/main" val="235312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8643-ECE1-48DF-84FE-2332C5F0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1940-26C2-438C-9C68-79DF43F4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957" y="1632857"/>
            <a:ext cx="10711543" cy="4278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Find the square root of 16. The equation is given as f(x) = x</a:t>
            </a:r>
            <a:r>
              <a:rPr lang="en-US" sz="4400" baseline="30000" dirty="0"/>
              <a:t>2 </a:t>
            </a:r>
            <a:r>
              <a:rPr lang="en-US" sz="4400" dirty="0"/>
              <a:t>– n.</a:t>
            </a:r>
          </a:p>
          <a:p>
            <a:pPr marL="0" indent="0">
              <a:buNone/>
            </a:pPr>
            <a:r>
              <a:rPr lang="en-US" sz="4400" dirty="0"/>
              <a:t>N/B = n is the number you are looking for the square root.</a:t>
            </a:r>
          </a:p>
          <a:p>
            <a:pPr marL="0" indent="0">
              <a:buNone/>
            </a:pPr>
            <a:r>
              <a:rPr lang="en-US" sz="4400" dirty="0"/>
              <a:t>Use newton Raphson and Chebyshev method</a:t>
            </a:r>
          </a:p>
        </p:txBody>
      </p:sp>
    </p:spTree>
    <p:extLst>
      <p:ext uri="{BB962C8B-B14F-4D97-AF65-F5344CB8AC3E}">
        <p14:creationId xmlns:p14="http://schemas.microsoft.com/office/powerpoint/2010/main" val="6489553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997</TotalTime>
  <Words>207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Lecture 1</vt:lpstr>
      <vt:lpstr>Binary Search</vt:lpstr>
      <vt:lpstr>Selection Sort</vt:lpstr>
      <vt:lpstr>Successive approximation techniques for finding roots of an equation</vt:lpstr>
      <vt:lpstr>Newton Raphson method</vt:lpstr>
      <vt:lpstr>Chebyshev method </vt:lpstr>
      <vt:lpstr>Problem 1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OWNER</dc:creator>
  <cp:lastModifiedBy>Ayomide elijah Lawal</cp:lastModifiedBy>
  <cp:revision>15</cp:revision>
  <dcterms:created xsi:type="dcterms:W3CDTF">2024-02-23T13:18:41Z</dcterms:created>
  <dcterms:modified xsi:type="dcterms:W3CDTF">2024-04-11T10:37:50Z</dcterms:modified>
</cp:coreProperties>
</file>