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8" r:id="rId3"/>
    <p:sldId id="257" r:id="rId4"/>
    <p:sldId id="269" r:id="rId5"/>
    <p:sldId id="271" r:id="rId6"/>
    <p:sldId id="272" r:id="rId7"/>
    <p:sldId id="273" r:id="rId8"/>
    <p:sldId id="274" r:id="rId9"/>
    <p:sldId id="275" r:id="rId10"/>
    <p:sldId id="277"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23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4F1DB8-A0C8-45B0-8ACA-0BEF7D68583B}" type="datetimeFigureOut">
              <a:rPr lang="en-US" smtClean="0"/>
              <a:t>12/7/2023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77A11F-9673-4A27-BFBA-20EA2F814079}" type="slidenum">
              <a:rPr lang="en-US" smtClean="0"/>
              <a:t>‹#›</a:t>
            </a:fld>
            <a:endParaRPr lang="en-US"/>
          </a:p>
        </p:txBody>
      </p:sp>
    </p:spTree>
    <p:extLst>
      <p:ext uri="{BB962C8B-B14F-4D97-AF65-F5344CB8AC3E}">
        <p14:creationId xmlns:p14="http://schemas.microsoft.com/office/powerpoint/2010/main" val="384090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77A11F-9673-4A27-BFBA-20EA2F814079}" type="slidenum">
              <a:rPr lang="en-US" smtClean="0"/>
              <a:t>9</a:t>
            </a:fld>
            <a:endParaRPr lang="en-US"/>
          </a:p>
        </p:txBody>
      </p:sp>
    </p:spTree>
    <p:extLst>
      <p:ext uri="{BB962C8B-B14F-4D97-AF65-F5344CB8AC3E}">
        <p14:creationId xmlns:p14="http://schemas.microsoft.com/office/powerpoint/2010/main" val="1888986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77A11F-9673-4A27-BFBA-20EA2F814079}" type="slidenum">
              <a:rPr lang="en-US" smtClean="0"/>
              <a:t>10</a:t>
            </a:fld>
            <a:endParaRPr lang="en-US"/>
          </a:p>
        </p:txBody>
      </p:sp>
    </p:spTree>
    <p:extLst>
      <p:ext uri="{BB962C8B-B14F-4D97-AF65-F5344CB8AC3E}">
        <p14:creationId xmlns:p14="http://schemas.microsoft.com/office/powerpoint/2010/main" val="1888986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77A11F-9673-4A27-BFBA-20EA2F814079}" type="slidenum">
              <a:rPr lang="en-US" smtClean="0"/>
              <a:t>11</a:t>
            </a:fld>
            <a:endParaRPr lang="en-US"/>
          </a:p>
        </p:txBody>
      </p:sp>
    </p:spTree>
    <p:extLst>
      <p:ext uri="{BB962C8B-B14F-4D97-AF65-F5344CB8AC3E}">
        <p14:creationId xmlns:p14="http://schemas.microsoft.com/office/powerpoint/2010/main" val="4061018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7900864-0CDD-4521-A3D9-C5C6FBDBC219}" type="datetimeFigureOut">
              <a:rPr lang="en-US" smtClean="0"/>
              <a:t>12/7/2023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5A0CEEF-9DA9-4F53-9805-6EEA989B8EF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900864-0CDD-4521-A3D9-C5C6FBDBC21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0CEEF-9DA9-4F53-9805-6EEA989B8E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900864-0CDD-4521-A3D9-C5C6FBDBC21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0CEEF-9DA9-4F53-9805-6EEA989B8E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900864-0CDD-4521-A3D9-C5C6FBDBC21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0CEEF-9DA9-4F53-9805-6EEA989B8E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900864-0CDD-4521-A3D9-C5C6FBDBC219}" type="datetimeFigureOut">
              <a:rPr lang="en-US" smtClean="0"/>
              <a:t>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0CEEF-9DA9-4F53-9805-6EEA989B8EF9}"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900864-0CDD-4521-A3D9-C5C6FBDBC219}"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0CEEF-9DA9-4F53-9805-6EEA989B8E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900864-0CDD-4521-A3D9-C5C6FBDBC219}" type="datetimeFigureOut">
              <a:rPr lang="en-US" smtClean="0"/>
              <a:t>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0CEEF-9DA9-4F53-9805-6EEA989B8E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900864-0CDD-4521-A3D9-C5C6FBDBC219}" type="datetimeFigureOut">
              <a:rPr lang="en-US" smtClean="0"/>
              <a:t>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0CEEF-9DA9-4F53-9805-6EEA989B8E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00864-0CDD-4521-A3D9-C5C6FBDBC219}" type="datetimeFigureOut">
              <a:rPr lang="en-US" smtClean="0"/>
              <a:t>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0CEEF-9DA9-4F53-9805-6EEA989B8E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900864-0CDD-4521-A3D9-C5C6FBDBC219}"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0CEEF-9DA9-4F53-9805-6EEA989B8E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7900864-0CDD-4521-A3D9-C5C6FBDBC219}" type="datetimeFigureOut">
              <a:rPr lang="en-US" smtClean="0"/>
              <a:t>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5A0CEEF-9DA9-4F53-9805-6EEA989B8EF9}"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7900864-0CDD-4521-A3D9-C5C6FBDBC219}" type="datetimeFigureOut">
              <a:rPr lang="en-US" smtClean="0"/>
              <a:t>12/7/2023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5A0CEEF-9DA9-4F53-9805-6EEA989B8EF9}"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C and Python For Newbies</a:t>
            </a:r>
            <a:endParaRPr lang="en-US" dirty="0"/>
          </a:p>
        </p:txBody>
      </p:sp>
      <p:sp>
        <p:nvSpPr>
          <p:cNvPr id="3" name="Subtitle 2"/>
          <p:cNvSpPr>
            <a:spLocks noGrp="1"/>
          </p:cNvSpPr>
          <p:nvPr>
            <p:ph type="subTitle" idx="1"/>
          </p:nvPr>
        </p:nvSpPr>
        <p:spPr/>
        <p:txBody>
          <a:bodyPr/>
          <a:lstStyle/>
          <a:p>
            <a:r>
              <a:rPr lang="en-US" dirty="0" smtClean="0"/>
              <a:t>Day 12: Course </a:t>
            </a:r>
            <a:r>
              <a:rPr lang="en-US" dirty="0" err="1" smtClean="0"/>
              <a:t>summary,Fina</a:t>
            </a:r>
            <a:r>
              <a:rPr lang="en-US" dirty="0" err="1" smtClean="0"/>
              <a:t>l</a:t>
            </a:r>
            <a:r>
              <a:rPr lang="en-US" dirty="0" smtClean="0"/>
              <a:t> projects</a:t>
            </a:r>
            <a:r>
              <a:rPr lang="en-US" dirty="0" smtClean="0"/>
              <a:t> </a:t>
            </a:r>
            <a:r>
              <a:rPr lang="en-US" dirty="0" smtClean="0"/>
              <a:t>and Application areas of programming in the real world</a:t>
            </a:r>
            <a:endParaRPr lang="en-US" dirty="0"/>
          </a:p>
        </p:txBody>
      </p:sp>
    </p:spTree>
    <p:extLst>
      <p:ext uri="{BB962C8B-B14F-4D97-AF65-F5344CB8AC3E}">
        <p14:creationId xmlns:p14="http://schemas.microsoft.com/office/powerpoint/2010/main" val="40741341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696200" cy="1162050"/>
          </a:xfrm>
        </p:spPr>
        <p:txBody>
          <a:bodyPr/>
          <a:lstStyle/>
          <a:p>
            <a:r>
              <a:rPr lang="en-US" sz="4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   Cloud Computing</a:t>
            </a:r>
            <a:endParaRPr lang="en-US" sz="4400" b="1"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5" name="Content Placeholder 4"/>
          <p:cNvPicPr>
            <a:picLocks noGrp="1" noChangeAspect="1"/>
          </p:cNvPicPr>
          <p:nvPr>
            <p:ph sz="half" idx="1"/>
          </p:nvPr>
        </p:nvPicPr>
        <p:blipFill>
          <a:blip r:embed="rId3" cstate="print">
            <a:extLst>
              <a:ext uri="{28A0092B-C50C-407E-A947-70E740481C1C}">
                <a14:useLocalDpi xmlns:a14="http://schemas.microsoft.com/office/drawing/2010/main" val="0"/>
              </a:ext>
            </a:extLst>
          </a:blip>
          <a:stretch>
            <a:fillRect/>
          </a:stretch>
        </p:blipFill>
        <p:spPr>
          <a:xfrm>
            <a:off x="3727450" y="1524000"/>
            <a:ext cx="5416550" cy="4648200"/>
          </a:xfrm>
        </p:spPr>
      </p:pic>
      <p:sp>
        <p:nvSpPr>
          <p:cNvPr id="3" name="Text Placeholder 2"/>
          <p:cNvSpPr>
            <a:spLocks noGrp="1"/>
          </p:cNvSpPr>
          <p:nvPr>
            <p:ph type="body" idx="2"/>
          </p:nvPr>
        </p:nvSpPr>
        <p:spPr>
          <a:xfrm>
            <a:off x="152400" y="1371600"/>
            <a:ext cx="4648200" cy="5486400"/>
          </a:xfr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a:normAutofit lnSpcReduction="10000"/>
          </a:bodyPr>
          <a:lstStyle/>
          <a:p>
            <a:pPr algn="ctr"/>
            <a:r>
              <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rPr>
              <a:t>Cloud computing is the delivery of computing services—including servers, storage, databases, networking, software, analytics, and intelligence—over the Internet ("the cloud") to offer faster innovation, flexible resources, and economies of scale.</a:t>
            </a:r>
          </a:p>
          <a:p>
            <a:pPr algn="ctr"/>
            <a:endPar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endParaRPr>
          </a:p>
          <a:p>
            <a:pPr algn="ct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Average Salary: $124,528</a:t>
            </a:r>
          </a:p>
          <a:p>
            <a:pPr algn="ctr"/>
            <a:endPar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endParaRPr>
          </a:p>
          <a:p>
            <a:pPr algn="ct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Skills:  </a:t>
            </a:r>
            <a:r>
              <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rPr>
              <a:t>Python, Machine </a:t>
            </a:r>
            <a:r>
              <a:rPr lang="en-US" sz="2400" dirty="0" err="1">
                <a:ln w="18415" cmpd="sng">
                  <a:solidFill>
                    <a:schemeClr val="tx1"/>
                  </a:solidFill>
                  <a:prstDash val="solid"/>
                </a:ln>
                <a:solidFill>
                  <a:schemeClr val="tx1"/>
                </a:solidFill>
                <a:effectLst>
                  <a:outerShdw blurRad="63500" dir="3600000" algn="tl" rotWithShape="0">
                    <a:srgbClr val="000000">
                      <a:alpha val="70000"/>
                    </a:srgbClr>
                  </a:outerShdw>
                </a:effectLst>
              </a:rPr>
              <a:t>learning,computer</a:t>
            </a:r>
            <a:r>
              <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rPr>
              <a:t> architecture, network management </a:t>
            </a:r>
            <a:r>
              <a:rPr lang="en-US" sz="2400" dirty="0" err="1">
                <a:ln w="18415" cmpd="sng">
                  <a:solidFill>
                    <a:schemeClr val="tx1"/>
                  </a:solidFill>
                  <a:prstDash val="solid"/>
                </a:ln>
                <a:solidFill>
                  <a:schemeClr val="tx1"/>
                </a:solidFill>
                <a:effectLst>
                  <a:outerShdw blurRad="63500" dir="3600000" algn="tl" rotWithShape="0">
                    <a:srgbClr val="000000">
                      <a:alpha val="70000"/>
                    </a:srgbClr>
                  </a:outerShdw>
                </a:effectLst>
              </a:rPr>
              <a:t>etc</a:t>
            </a:r>
            <a:endPar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endParaRPr>
          </a:p>
          <a:p>
            <a:pPr algn="ctr"/>
            <a:endPar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9240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fields that requires programming:</a:t>
            </a:r>
            <a:endParaRPr lang="en-US"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5916" t="32104" r="26619" b="18919"/>
          <a:stretch/>
        </p:blipFill>
        <p:spPr>
          <a:xfrm>
            <a:off x="4114800" y="1295400"/>
            <a:ext cx="5181600" cy="4953000"/>
          </a:xfrm>
          <a:prstGeom prst="rect">
            <a:avLst/>
          </a:prstGeom>
        </p:spPr>
      </p:pic>
      <p:sp>
        <p:nvSpPr>
          <p:cNvPr id="3" name="Content Placeholder 2"/>
          <p:cNvSpPr>
            <a:spLocks noGrp="1"/>
          </p:cNvSpPr>
          <p:nvPr>
            <p:ph idx="1"/>
          </p:nvPr>
        </p:nvSpPr>
        <p:spPr/>
        <p:txBody>
          <a:bodyPr/>
          <a:lstStyle/>
          <a:p>
            <a:r>
              <a:rPr lang="en-US" dirty="0" smtClean="0"/>
              <a:t>Full stack developer</a:t>
            </a:r>
          </a:p>
          <a:p>
            <a:r>
              <a:rPr lang="en-US" dirty="0" smtClean="0"/>
              <a:t>Machine learning </a:t>
            </a:r>
          </a:p>
          <a:p>
            <a:pPr marL="0" indent="0">
              <a:buNone/>
            </a:pPr>
            <a:r>
              <a:rPr lang="en-US" dirty="0" smtClean="0"/>
              <a:t>and Artificial intelligence</a:t>
            </a:r>
          </a:p>
          <a:p>
            <a:r>
              <a:rPr lang="en-US" dirty="0" smtClean="0"/>
              <a:t>Video game development</a:t>
            </a:r>
          </a:p>
          <a:p>
            <a:r>
              <a:rPr lang="en-US" dirty="0" smtClean="0"/>
              <a:t>Ethical hacking</a:t>
            </a:r>
          </a:p>
          <a:p>
            <a:r>
              <a:rPr lang="en-US" dirty="0" smtClean="0"/>
              <a:t>Python programmer</a:t>
            </a:r>
          </a:p>
          <a:p>
            <a:r>
              <a:rPr lang="en-US" dirty="0" smtClean="0"/>
              <a:t>Programming Tutor</a:t>
            </a:r>
          </a:p>
          <a:p>
            <a:endParaRPr lang="en-US" dirty="0"/>
          </a:p>
        </p:txBody>
      </p:sp>
    </p:spTree>
    <p:extLst>
      <p:ext uri="{BB962C8B-B14F-4D97-AF65-F5344CB8AC3E}">
        <p14:creationId xmlns:p14="http://schemas.microsoft.com/office/powerpoint/2010/main" val="1903618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Tech fields that do not require coding:</a:t>
            </a:r>
            <a:endParaRPr lang="en-US" dirty="0"/>
          </a:p>
        </p:txBody>
      </p:sp>
      <p:sp>
        <p:nvSpPr>
          <p:cNvPr id="3" name="Content Placeholder 2"/>
          <p:cNvSpPr>
            <a:spLocks noGrp="1"/>
          </p:cNvSpPr>
          <p:nvPr>
            <p:ph idx="1"/>
          </p:nvPr>
        </p:nvSpPr>
        <p:spPr/>
        <p:txBody>
          <a:bodyPr/>
          <a:lstStyle/>
          <a:p>
            <a:r>
              <a:rPr lang="en-US" dirty="0" smtClean="0"/>
              <a:t>UI/UX design</a:t>
            </a:r>
          </a:p>
          <a:p>
            <a:r>
              <a:rPr lang="en-US" dirty="0" smtClean="0"/>
              <a:t>Technical writing</a:t>
            </a:r>
          </a:p>
          <a:p>
            <a:r>
              <a:rPr lang="en-US" dirty="0" smtClean="0"/>
              <a:t>Product manager</a:t>
            </a:r>
          </a:p>
          <a:p>
            <a:r>
              <a:rPr lang="en-US" dirty="0" smtClean="0"/>
              <a:t>Content manager</a:t>
            </a:r>
          </a:p>
          <a:p>
            <a:r>
              <a:rPr lang="en-US" dirty="0" smtClean="0"/>
              <a:t>IT </a:t>
            </a:r>
            <a:r>
              <a:rPr lang="en-US" smtClean="0"/>
              <a:t>support specialist</a:t>
            </a:r>
            <a:endParaRPr lang="en-US"/>
          </a:p>
        </p:txBody>
      </p:sp>
    </p:spTree>
    <p:extLst>
      <p:ext uri="{BB962C8B-B14F-4D97-AF65-F5344CB8AC3E}">
        <p14:creationId xmlns:p14="http://schemas.microsoft.com/office/powerpoint/2010/main" val="13493032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37435" b="19633"/>
          <a:stretch/>
        </p:blipFill>
        <p:spPr>
          <a:xfrm>
            <a:off x="-38099" y="12701"/>
            <a:ext cx="4000500" cy="1226322"/>
          </a:xfrm>
          <a:prstGeom prst="rect">
            <a:avLst/>
          </a:prstGeom>
        </p:spPr>
      </p:pic>
      <p:sp>
        <p:nvSpPr>
          <p:cNvPr id="2" name="Title 1"/>
          <p:cNvSpPr>
            <a:spLocks noGrp="1"/>
          </p:cNvSpPr>
          <p:nvPr>
            <p:ph type="title"/>
          </p:nvPr>
        </p:nvSpPr>
        <p:spPr/>
        <p:txBody>
          <a:bodyPr/>
          <a:lstStyle/>
          <a:p>
            <a:r>
              <a:rPr lang="en-US" dirty="0" smtClean="0"/>
              <a:t>Final Projects</a:t>
            </a:r>
            <a:endParaRPr lang="en-US" dirty="0"/>
          </a:p>
        </p:txBody>
      </p:sp>
      <p:sp>
        <p:nvSpPr>
          <p:cNvPr id="3" name="Content Placeholder 2"/>
          <p:cNvSpPr>
            <a:spLocks noGrp="1"/>
          </p:cNvSpPr>
          <p:nvPr>
            <p:ph idx="1"/>
          </p:nvPr>
        </p:nvSpPr>
        <p:spPr/>
        <p:txBody>
          <a:bodyPr/>
          <a:lstStyle/>
          <a:p>
            <a:r>
              <a:rPr lang="en-US" dirty="0" smtClean="0"/>
              <a:t>A simple calculator</a:t>
            </a:r>
          </a:p>
          <a:p>
            <a:endParaRPr lang="en-US" dirty="0"/>
          </a:p>
          <a:p>
            <a:r>
              <a:rPr lang="en-US" dirty="0" smtClean="0"/>
              <a:t>A simple to-do list</a:t>
            </a:r>
          </a:p>
          <a:p>
            <a:endParaRPr lang="en-US" dirty="0"/>
          </a:p>
          <a:p>
            <a:endParaRPr lang="en-US" dirty="0" smtClean="0"/>
          </a:p>
          <a:p>
            <a:r>
              <a:rPr lang="en-US" smtClean="0"/>
              <a:t>Weight Converter</a:t>
            </a:r>
            <a:endParaRPr lang="en-US" dirty="0"/>
          </a:p>
        </p:txBody>
      </p:sp>
    </p:spTree>
    <p:extLst>
      <p:ext uri="{BB962C8B-B14F-4D97-AF65-F5344CB8AC3E}">
        <p14:creationId xmlns:p14="http://schemas.microsoft.com/office/powerpoint/2010/main" val="28076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381305"/>
            <a:ext cx="5105400" cy="6095390"/>
          </a:xfrm>
          <a:prstGeom prst="rect">
            <a:avLst/>
          </a:prstGeom>
        </p:spPr>
      </p:pic>
      <p:sp>
        <p:nvSpPr>
          <p:cNvPr id="2" name="Title 1"/>
          <p:cNvSpPr>
            <a:spLocks noGrp="1"/>
          </p:cNvSpPr>
          <p:nvPr>
            <p:ph type="title"/>
          </p:nvPr>
        </p:nvSpPr>
        <p:spPr/>
        <p:txBody>
          <a:bodyPr>
            <a:normAutofit/>
          </a:bodyPr>
          <a:lstStyle/>
          <a:p>
            <a:r>
              <a:rPr lang="en-US" sz="4000" dirty="0" smtClean="0"/>
              <a:t>Application areas of Programming(Jobs)</a:t>
            </a:r>
            <a:endParaRPr lang="en-US" sz="4000" dirty="0"/>
          </a:p>
        </p:txBody>
      </p:sp>
      <p:sp>
        <p:nvSpPr>
          <p:cNvPr id="3" name="Content Placeholder 2"/>
          <p:cNvSpPr>
            <a:spLocks noGrp="1"/>
          </p:cNvSpPr>
          <p:nvPr>
            <p:ph idx="1"/>
          </p:nvPr>
        </p:nvSpPr>
        <p:spPr/>
        <p:txBody>
          <a:bodyPr>
            <a:normAutofit lnSpcReduction="10000"/>
          </a:bodyPr>
          <a:lstStyle/>
          <a:p>
            <a:pPr marL="0" indent="0">
              <a:buNone/>
            </a:pPr>
            <a:r>
              <a:rPr lang="en-US" dirty="0"/>
              <a:t>Technology and software are infiltrating nearly every industry. That’s why the demand for tech professionals is only increasing. In fact, there was an 18% increase in software engineer job postings from August to October of last year alone, according to Indeed. With so many companies investing in technology and software, it’s never been a better time to become a tech professional. </a:t>
            </a:r>
            <a:endParaRPr lang="en-US" dirty="0" smtClean="0"/>
          </a:p>
          <a:p>
            <a:pPr marL="0" indent="0">
              <a:buNone/>
            </a:pPr>
            <a:endParaRPr lang="en-US" dirty="0"/>
          </a:p>
          <a:p>
            <a:pPr marL="0" indent="0">
              <a:buNone/>
            </a:pPr>
            <a:r>
              <a:rPr lang="en-US" dirty="0" smtClean="0"/>
              <a:t>Here </a:t>
            </a:r>
            <a:r>
              <a:rPr lang="en-US" dirty="0"/>
              <a:t>are the most in-demand skills you should consider if you want to enter this field. </a:t>
            </a:r>
            <a:endParaRPr lang="en-US" dirty="0" smtClean="0"/>
          </a:p>
          <a:p>
            <a:pPr marL="0" indent="0">
              <a:buNone/>
            </a:pPr>
            <a:r>
              <a:rPr lang="en-US" dirty="0"/>
              <a:t>	</a:t>
            </a:r>
            <a:r>
              <a:rPr lang="en-US" dirty="0" smtClean="0"/>
              <a:t>					</a:t>
            </a:r>
            <a:endParaRPr lang="en-US" dirty="0"/>
          </a:p>
        </p:txBody>
      </p:sp>
    </p:spTree>
    <p:extLst>
      <p:ext uri="{BB962C8B-B14F-4D97-AF65-F5344CB8AC3E}">
        <p14:creationId xmlns:p14="http://schemas.microsoft.com/office/powerpoint/2010/main" val="29313770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3200400" cy="1162050"/>
          </a:xfrm>
        </p:spPr>
        <p:txBody>
          <a:bodyPr/>
          <a:lstStyle/>
          <a:p>
            <a:r>
              <a:rPr lang="en-US" sz="4400" b="1" dirty="0" smtClean="0">
                <a:ln w="900" cmpd="sng">
                  <a:solidFill>
                    <a:schemeClr val="accent1">
                      <a:satMod val="190000"/>
                      <a:alpha val="55000"/>
                    </a:schemeClr>
                  </a:solidFill>
                  <a:prstDash val="solid"/>
                </a:ln>
                <a:solidFill>
                  <a:schemeClr val="bg2">
                    <a:lumMod val="25000"/>
                  </a:schemeClr>
                </a:solidFill>
                <a:effectLst>
                  <a:innerShdw blurRad="101600" dist="76200" dir="5400000">
                    <a:schemeClr val="accent1">
                      <a:satMod val="190000"/>
                      <a:tint val="100000"/>
                      <a:alpha val="74000"/>
                    </a:schemeClr>
                  </a:innerShdw>
                </a:effectLst>
              </a:rPr>
              <a:t>Data Science</a:t>
            </a:r>
            <a:endParaRPr lang="en-US" sz="4400" b="1" dirty="0">
              <a:ln w="900" cmpd="sng">
                <a:solidFill>
                  <a:schemeClr val="accent1">
                    <a:satMod val="190000"/>
                    <a:alpha val="55000"/>
                  </a:schemeClr>
                </a:solidFill>
                <a:prstDash val="solid"/>
              </a:ln>
              <a:solidFill>
                <a:schemeClr val="bg2">
                  <a:lumMod val="25000"/>
                </a:schemeClr>
              </a:solidFill>
              <a:effectLst>
                <a:innerShdw blurRad="101600" dist="76200" dir="5400000">
                  <a:schemeClr val="accent1">
                    <a:satMod val="190000"/>
                    <a:tint val="100000"/>
                    <a:alpha val="74000"/>
                  </a:schemeClr>
                </a:innerShdw>
              </a:effectLst>
            </a:endParaRPr>
          </a:p>
        </p:txBody>
      </p:sp>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24835" t="14085" r="26559" b="5931"/>
          <a:stretch/>
        </p:blipFill>
        <p:spPr>
          <a:xfrm>
            <a:off x="4038600" y="1828800"/>
            <a:ext cx="5105399" cy="4327301"/>
          </a:xfrm>
        </p:spPr>
      </p:pic>
      <p:sp>
        <p:nvSpPr>
          <p:cNvPr id="3" name="Text Placeholder 2"/>
          <p:cNvSpPr>
            <a:spLocks noGrp="1"/>
          </p:cNvSpPr>
          <p:nvPr>
            <p:ph type="body" idx="2"/>
          </p:nvPr>
        </p:nvSpPr>
        <p:spPr>
          <a:xfrm>
            <a:off x="685800" y="1676400"/>
            <a:ext cx="3429000" cy="4572000"/>
          </a:xfrm>
          <a:solidFill>
            <a:schemeClr val="bg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6"/>
          </a:lnRef>
          <a:fillRef idx="1">
            <a:schemeClr val="lt1"/>
          </a:fillRef>
          <a:effectRef idx="0">
            <a:schemeClr val="accent6"/>
          </a:effectRef>
          <a:fontRef idx="minor">
            <a:schemeClr val="dk1"/>
          </a:fontRef>
        </p:style>
        <p:txBody>
          <a:bodyPr/>
          <a:lstStyle/>
          <a:p>
            <a:pPr algn="ctr"/>
            <a:endPar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a:p>
            <a:pPr algn="ctr"/>
            <a:r>
              <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Data </a:t>
            </a:r>
            <a:r>
              <a:rPr lang="en-US" sz="1800" dirty="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scientists use statistics and algorithms to find insights into data and to help companies make better decisions based on data analysis</a:t>
            </a:r>
            <a:r>
              <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a:t>
            </a:r>
          </a:p>
          <a:p>
            <a:pPr algn="ctr"/>
            <a:endPar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a:p>
            <a:pPr algn="ctr"/>
            <a:endPar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a:p>
            <a:pPr algn="ctr"/>
            <a:r>
              <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Average </a:t>
            </a:r>
            <a:r>
              <a:rPr lang="en-US" sz="1800" dirty="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Salary: $250,000</a:t>
            </a:r>
          </a:p>
          <a:p>
            <a:pPr algn="ctr"/>
            <a:r>
              <a:rPr lang="en-US" sz="1800" dirty="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Skills: Python</a:t>
            </a:r>
            <a:r>
              <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 R, Machine </a:t>
            </a:r>
            <a:r>
              <a:rPr lang="en-US" sz="1800" dirty="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learning algorithms</a:t>
            </a:r>
            <a:r>
              <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a:t>
            </a:r>
          </a:p>
          <a:p>
            <a:pPr algn="ctr"/>
            <a:r>
              <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Good </a:t>
            </a:r>
            <a:r>
              <a:rPr lang="en-US" sz="1800" dirty="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in </a:t>
            </a:r>
            <a:r>
              <a:rPr lang="en-US" sz="1800" dirty="0" err="1">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maths</a:t>
            </a:r>
            <a:r>
              <a:rPr lang="en-US" sz="1800" dirty="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 and </a:t>
            </a:r>
            <a:r>
              <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statistics,</a:t>
            </a:r>
          </a:p>
          <a:p>
            <a:pPr algn="ctr"/>
            <a:r>
              <a:rPr lang="en-US" sz="1800" dirty="0" err="1"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Tensorflow</a:t>
            </a:r>
            <a:r>
              <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 </a:t>
            </a:r>
            <a:r>
              <a:rPr lang="en-US" sz="1800" dirty="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and </a:t>
            </a:r>
            <a:r>
              <a:rPr lang="en-US" sz="1800" dirty="0" err="1">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scikit</a:t>
            </a:r>
            <a:r>
              <a:rPr lang="en-US" sz="1800" dirty="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rPr>
              <a:t> libraries</a:t>
            </a:r>
          </a:p>
          <a:p>
            <a:endParaRPr lang="en-US" sz="1800" dirty="0">
              <a:ln w="18415" cmpd="sng">
                <a:solidFill>
                  <a:schemeClr val="bg2"/>
                </a:solidFill>
                <a:prstDash val="solid"/>
              </a:ln>
              <a:solidFill>
                <a:srgbClr val="FFFFFF"/>
              </a:solidFill>
              <a:effectLst>
                <a:outerShdw blurRad="63500" dir="3600000" algn="tl" rotWithShape="0">
                  <a:srgbClr val="000000">
                    <a:alpha val="70000"/>
                  </a:srgbClr>
                </a:outerShdw>
              </a:effectLst>
            </a:endParaRPr>
          </a:p>
          <a:p>
            <a:endParaRPr lang="en-US" dirty="0"/>
          </a:p>
        </p:txBody>
      </p:sp>
    </p:spTree>
    <p:extLst>
      <p:ext uri="{BB962C8B-B14F-4D97-AF65-F5344CB8AC3E}">
        <p14:creationId xmlns:p14="http://schemas.microsoft.com/office/powerpoint/2010/main" val="1026469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62586" t="19598" b="45806"/>
          <a:stretch/>
        </p:blipFill>
        <p:spPr>
          <a:xfrm>
            <a:off x="3200400" y="1600200"/>
            <a:ext cx="5943600" cy="4648200"/>
          </a:xfrm>
        </p:spPr>
      </p:pic>
      <p:sp>
        <p:nvSpPr>
          <p:cNvPr id="2" name="Title 1"/>
          <p:cNvSpPr>
            <a:spLocks noGrp="1"/>
          </p:cNvSpPr>
          <p:nvPr>
            <p:ph type="title"/>
          </p:nvPr>
        </p:nvSpPr>
        <p:spPr>
          <a:xfrm>
            <a:off x="685800" y="514352"/>
            <a:ext cx="3200400" cy="1162050"/>
          </a:xfrm>
        </p:spPr>
        <p:txBody>
          <a:bodyPr/>
          <a:lstStyle/>
          <a:p>
            <a:r>
              <a:rPr lang="en-US" sz="4400" b="1" dirty="0">
                <a:ln w="18000">
                  <a:solidFill>
                    <a:schemeClr val="accent2">
                      <a:satMod val="140000"/>
                    </a:schemeClr>
                  </a:solidFill>
                  <a:prstDash val="solid"/>
                  <a:miter lim="800000"/>
                </a:ln>
                <a:effectLst>
                  <a:outerShdw blurRad="25500" dist="23000" dir="7020000" algn="tl">
                    <a:srgbClr val="000000">
                      <a:alpha val="50000"/>
                    </a:srgbClr>
                  </a:outerShdw>
                </a:effectLst>
              </a:rPr>
              <a:t>Data Analysis</a:t>
            </a:r>
          </a:p>
        </p:txBody>
      </p:sp>
      <p:sp>
        <p:nvSpPr>
          <p:cNvPr id="3" name="Text Placeholder 2"/>
          <p:cNvSpPr>
            <a:spLocks noGrp="1"/>
          </p:cNvSpPr>
          <p:nvPr>
            <p:ph type="body" idx="2"/>
          </p:nvPr>
        </p:nvSpPr>
        <p:spPr>
          <a:xfrm>
            <a:off x="152400" y="1676400"/>
            <a:ext cx="3810000" cy="4572000"/>
          </a:xfr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a:normAutofit/>
          </a:bodyPr>
          <a:lstStyle/>
          <a:p>
            <a:pPr algn="ctr"/>
            <a:endPar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a:p>
            <a:pPr algn="ctr"/>
            <a:r>
              <a:rPr lang="en-US" sz="18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A </a:t>
            </a:r>
            <a:r>
              <a:rPr lang="en-US" sz="1800" dirty="0">
                <a:ln w="18415" cmpd="sng">
                  <a:solidFill>
                    <a:schemeClr val="tx1"/>
                  </a:solidFill>
                  <a:prstDash val="solid"/>
                </a:ln>
                <a:solidFill>
                  <a:schemeClr val="tx1"/>
                </a:solidFill>
                <a:effectLst>
                  <a:outerShdw blurRad="63500" dir="3600000" algn="tl" rotWithShape="0">
                    <a:srgbClr val="000000">
                      <a:alpha val="70000"/>
                    </a:srgbClr>
                  </a:outerShdw>
                </a:effectLst>
              </a:rPr>
              <a:t>data analyst analyses data sets to find ways to solve problems relating to a business's customers. A data analyst also communicates this information to management and other stakeholders</a:t>
            </a:r>
            <a:r>
              <a:rPr lang="en-US" sz="1800" dirty="0"/>
              <a:t>.</a:t>
            </a:r>
          </a:p>
          <a:p>
            <a:pPr algn="ctr"/>
            <a:endPar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a:p>
            <a:pPr algn="ctr"/>
            <a:endParaRPr lang="en-US" sz="1800" dirty="0" smtClean="0">
              <a:ln w="18415" cmpd="sng">
                <a:solidFill>
                  <a:schemeClr val="bg2">
                    <a:lumMod val="10000"/>
                  </a:schemeClr>
                </a:solidFill>
                <a:prstDash val="solid"/>
              </a:ln>
              <a:solidFill>
                <a:schemeClr val="tx1">
                  <a:lumMod val="95000"/>
                  <a:lumOff val="5000"/>
                </a:schemeClr>
              </a:solidFill>
              <a:effectLst>
                <a:outerShdw blurRad="63500" dir="3600000" algn="tl" rotWithShape="0">
                  <a:srgbClr val="000000">
                    <a:alpha val="70000"/>
                  </a:srgbClr>
                </a:outerShdw>
              </a:effectLst>
            </a:endParaRPr>
          </a:p>
          <a:p>
            <a:pPr algn="ctr"/>
            <a:r>
              <a:rPr lang="en-US" sz="1800" dirty="0">
                <a:ln w="18415" cmpd="sng">
                  <a:solidFill>
                    <a:schemeClr val="tx1"/>
                  </a:solidFill>
                  <a:prstDash val="solid"/>
                </a:ln>
                <a:solidFill>
                  <a:schemeClr val="tx1"/>
                </a:solidFill>
                <a:effectLst>
                  <a:outerShdw blurRad="63500" dir="3600000" algn="tl" rotWithShape="0">
                    <a:srgbClr val="000000">
                      <a:alpha val="70000"/>
                    </a:srgbClr>
                  </a:outerShdw>
                </a:effectLst>
              </a:rPr>
              <a:t>Average Salary: $157500</a:t>
            </a:r>
          </a:p>
          <a:p>
            <a:pPr algn="ctr"/>
            <a:endParaRPr lang="en-US" sz="1800" dirty="0" smtClean="0">
              <a:ln w="18415" cmpd="sng">
                <a:solidFill>
                  <a:schemeClr val="tx1"/>
                </a:solidFill>
                <a:prstDash val="solid"/>
              </a:ln>
              <a:solidFill>
                <a:schemeClr val="tx1"/>
              </a:solidFill>
              <a:effectLst>
                <a:outerShdw blurRad="63500" dir="3600000" algn="tl" rotWithShape="0">
                  <a:srgbClr val="000000">
                    <a:alpha val="70000"/>
                  </a:srgbClr>
                </a:outerShdw>
              </a:effectLst>
            </a:endParaRPr>
          </a:p>
          <a:p>
            <a:pPr algn="ctr"/>
            <a:r>
              <a:rPr lang="en-US" sz="18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Skills: Python, Tableau, </a:t>
            </a:r>
            <a:r>
              <a:rPr lang="en-US" sz="1800" dirty="0" err="1" smtClean="0">
                <a:ln w="18415" cmpd="sng">
                  <a:solidFill>
                    <a:schemeClr val="tx1"/>
                  </a:solidFill>
                  <a:prstDash val="solid"/>
                </a:ln>
                <a:solidFill>
                  <a:schemeClr val="tx1"/>
                </a:solidFill>
                <a:effectLst>
                  <a:outerShdw blurRad="63500" dir="3600000" algn="tl" rotWithShape="0">
                    <a:srgbClr val="000000">
                      <a:alpha val="70000"/>
                    </a:srgbClr>
                  </a:outerShdw>
                </a:effectLst>
              </a:rPr>
              <a:t>PowerBI</a:t>
            </a:r>
            <a:r>
              <a:rPr lang="en-US" sz="18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Good </a:t>
            </a:r>
            <a:r>
              <a:rPr lang="en-US" sz="1800" dirty="0">
                <a:ln w="18415" cmpd="sng">
                  <a:solidFill>
                    <a:schemeClr val="tx1"/>
                  </a:solidFill>
                  <a:prstDash val="solid"/>
                </a:ln>
                <a:solidFill>
                  <a:schemeClr val="tx1"/>
                </a:solidFill>
                <a:effectLst>
                  <a:outerShdw blurRad="63500" dir="3600000" algn="tl" rotWithShape="0">
                    <a:srgbClr val="000000">
                      <a:alpha val="70000"/>
                    </a:srgbClr>
                  </a:outerShdw>
                </a:effectLst>
              </a:rPr>
              <a:t>in </a:t>
            </a:r>
            <a:r>
              <a:rPr lang="en-US" sz="1800" dirty="0" err="1">
                <a:ln w="18415" cmpd="sng">
                  <a:solidFill>
                    <a:schemeClr val="tx1"/>
                  </a:solidFill>
                  <a:prstDash val="solid"/>
                </a:ln>
                <a:solidFill>
                  <a:schemeClr val="tx1"/>
                </a:solidFill>
                <a:effectLst>
                  <a:outerShdw blurRad="63500" dir="3600000" algn="tl" rotWithShape="0">
                    <a:srgbClr val="000000">
                      <a:alpha val="70000"/>
                    </a:srgbClr>
                  </a:outerShdw>
                </a:effectLst>
              </a:rPr>
              <a:t>maths</a:t>
            </a:r>
            <a:r>
              <a:rPr lang="en-US" sz="1800" dirty="0">
                <a:ln w="18415" cmpd="sng">
                  <a:solidFill>
                    <a:schemeClr val="tx1"/>
                  </a:solidFill>
                  <a:prstDash val="solid"/>
                </a:ln>
                <a:solidFill>
                  <a:schemeClr val="tx1"/>
                </a:solidFill>
                <a:effectLst>
                  <a:outerShdw blurRad="63500" dir="3600000" algn="tl" rotWithShape="0">
                    <a:srgbClr val="000000">
                      <a:alpha val="70000"/>
                    </a:srgbClr>
                  </a:outerShdw>
                </a:effectLst>
              </a:rPr>
              <a:t> and </a:t>
            </a:r>
            <a:r>
              <a:rPr lang="en-US" sz="1800" dirty="0" err="1">
                <a:ln w="18415" cmpd="sng">
                  <a:solidFill>
                    <a:schemeClr val="tx1"/>
                  </a:solidFill>
                  <a:prstDash val="solid"/>
                </a:ln>
                <a:solidFill>
                  <a:schemeClr val="tx1"/>
                </a:solidFill>
                <a:effectLst>
                  <a:outerShdw blurRad="63500" dir="3600000" algn="tl" rotWithShape="0">
                    <a:srgbClr val="000000">
                      <a:alpha val="70000"/>
                    </a:srgbClr>
                  </a:outerShdw>
                </a:effectLst>
              </a:rPr>
              <a:t>statitistics</a:t>
            </a:r>
            <a:r>
              <a:rPr lang="en-US" sz="18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a:t>
            </a:r>
            <a:r>
              <a:rPr lang="en-US" sz="1800" dirty="0" err="1" smtClean="0">
                <a:ln w="18415" cmpd="sng">
                  <a:solidFill>
                    <a:schemeClr val="tx1"/>
                  </a:solidFill>
                  <a:prstDash val="solid"/>
                </a:ln>
                <a:solidFill>
                  <a:schemeClr val="tx1"/>
                </a:solidFill>
                <a:effectLst>
                  <a:outerShdw blurRad="63500" dir="3600000" algn="tl" rotWithShape="0">
                    <a:srgbClr val="000000">
                      <a:alpha val="70000"/>
                    </a:srgbClr>
                  </a:outerShdw>
                </a:effectLst>
              </a:rPr>
              <a:t>Numpy</a:t>
            </a:r>
            <a:r>
              <a:rPr lang="en-US" sz="18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a:t>
            </a:r>
            <a:r>
              <a:rPr lang="en-US" sz="1800" dirty="0">
                <a:ln w="18415" cmpd="sng">
                  <a:solidFill>
                    <a:schemeClr val="tx1"/>
                  </a:solidFill>
                  <a:prstDash val="solid"/>
                </a:ln>
                <a:solidFill>
                  <a:schemeClr val="tx1"/>
                </a:solidFill>
                <a:effectLst>
                  <a:outerShdw blurRad="63500" dir="3600000" algn="tl" rotWithShape="0">
                    <a:srgbClr val="000000">
                      <a:alpha val="70000"/>
                    </a:srgbClr>
                  </a:outerShdw>
                </a:effectLst>
              </a:rPr>
              <a:t>and Pandas libraries</a:t>
            </a:r>
          </a:p>
          <a:p>
            <a:pPr algn="ctr"/>
            <a:endParaRPr lang="en-US" sz="1800" dirty="0">
              <a:ln w="18415" cmpd="sng">
                <a:solidFill>
                  <a:schemeClr val="bg2"/>
                </a:solidFill>
                <a:prstDash val="solid"/>
              </a:ln>
              <a:solidFill>
                <a:srgbClr val="FFFFFF"/>
              </a:solidFill>
              <a:effectLst>
                <a:outerShdw blurRad="63500" dir="3600000" algn="tl" rotWithShape="0">
                  <a:srgbClr val="000000">
                    <a:alpha val="70000"/>
                  </a:srgbClr>
                </a:outerShdw>
              </a:effectLst>
            </a:endParaRPr>
          </a:p>
          <a:p>
            <a:endParaRPr lang="en-US" dirty="0"/>
          </a:p>
        </p:txBody>
      </p:sp>
    </p:spTree>
    <p:extLst>
      <p:ext uri="{BB962C8B-B14F-4D97-AF65-F5344CB8AC3E}">
        <p14:creationId xmlns:p14="http://schemas.microsoft.com/office/powerpoint/2010/main" val="31536296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4352"/>
            <a:ext cx="7696200" cy="1162050"/>
          </a:xfrm>
        </p:spPr>
        <p:txBody>
          <a:bodyPr/>
          <a:lstStyle/>
          <a:p>
            <a:r>
              <a:rPr lang="en-US" sz="4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Front-end Web development</a:t>
            </a:r>
            <a:endParaRPr lang="en-US" sz="4400" b="1"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63090" t="24540" r="1134" b="41763"/>
          <a:stretch/>
        </p:blipFill>
        <p:spPr>
          <a:xfrm>
            <a:off x="3215598" y="2057400"/>
            <a:ext cx="5928402" cy="4648200"/>
          </a:xfrm>
        </p:spPr>
      </p:pic>
      <p:sp>
        <p:nvSpPr>
          <p:cNvPr id="3" name="Text Placeholder 2"/>
          <p:cNvSpPr>
            <a:spLocks noGrp="1"/>
          </p:cNvSpPr>
          <p:nvPr>
            <p:ph type="body" idx="2"/>
          </p:nvPr>
        </p:nvSpPr>
        <p:spPr>
          <a:xfrm>
            <a:off x="152400" y="1676400"/>
            <a:ext cx="3962400" cy="4572000"/>
          </a:xfr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a:normAutofit/>
          </a:bodyPr>
          <a:lstStyle/>
          <a:p>
            <a:pPr algn="ctr"/>
            <a:endParaRPr lang="en-US" sz="1800" dirty="0">
              <a:ln w="18415" cmpd="sng">
                <a:solidFill>
                  <a:schemeClr val="tx2"/>
                </a:solidFill>
                <a:prstDash val="solid"/>
              </a:ln>
              <a:solidFill>
                <a:schemeClr val="tx1"/>
              </a:solidFill>
              <a:effectLst>
                <a:outerShdw blurRad="63500" dir="3600000" algn="tl" rotWithShape="0">
                  <a:srgbClr val="000000">
                    <a:alpha val="70000"/>
                  </a:srgbClr>
                </a:outerShdw>
              </a:effectLst>
            </a:endParaRPr>
          </a:p>
          <a:p>
            <a:r>
              <a:rPr lang="en-US" sz="2000" dirty="0">
                <a:ln w="18415" cmpd="sng">
                  <a:solidFill>
                    <a:schemeClr val="tx2"/>
                  </a:solidFill>
                  <a:prstDash val="solid"/>
                </a:ln>
                <a:solidFill>
                  <a:schemeClr val="tx1"/>
                </a:solidFill>
                <a:effectLst>
                  <a:outerShdw blurRad="63500" dir="3600000" algn="tl" rotWithShape="0">
                    <a:srgbClr val="000000">
                      <a:alpha val="70000"/>
                    </a:srgbClr>
                  </a:outerShdw>
                </a:effectLst>
              </a:rPr>
              <a:t>A front-end developer is a type of software developer who specializes in creating and designing the user interface (UI) and user experience (UX) of websites and web applications</a:t>
            </a:r>
          </a:p>
          <a:p>
            <a:endParaRPr lang="en-US" sz="2000" dirty="0">
              <a:ln w="18415" cmpd="sng">
                <a:solidFill>
                  <a:schemeClr val="tx2"/>
                </a:solidFill>
                <a:prstDash val="solid"/>
              </a:ln>
              <a:solidFill>
                <a:schemeClr val="tx1"/>
              </a:solidFill>
              <a:effectLst>
                <a:outerShdw blurRad="63500" dir="3600000" algn="tl" rotWithShape="0">
                  <a:srgbClr val="000000">
                    <a:alpha val="70000"/>
                  </a:srgbClr>
                </a:outerShdw>
              </a:effectLst>
            </a:endParaRPr>
          </a:p>
          <a:p>
            <a:endParaRPr lang="en-US" sz="2000" dirty="0" smtClean="0">
              <a:ln w="18415" cmpd="sng">
                <a:solidFill>
                  <a:schemeClr val="tx2"/>
                </a:solidFill>
                <a:prstDash val="solid"/>
              </a:ln>
              <a:solidFill>
                <a:schemeClr val="tx1"/>
              </a:solidFill>
              <a:effectLst>
                <a:outerShdw blurRad="63500" dir="3600000" algn="tl" rotWithShape="0">
                  <a:srgbClr val="000000">
                    <a:alpha val="70000"/>
                  </a:srgbClr>
                </a:outerShdw>
              </a:effectLst>
            </a:endParaRPr>
          </a:p>
          <a:p>
            <a:r>
              <a:rPr lang="en-US" sz="2000" dirty="0" smtClean="0">
                <a:ln w="18415" cmpd="sng">
                  <a:solidFill>
                    <a:schemeClr val="tx2"/>
                  </a:solidFill>
                  <a:prstDash val="solid"/>
                </a:ln>
                <a:solidFill>
                  <a:schemeClr val="tx1"/>
                </a:solidFill>
                <a:effectLst>
                  <a:outerShdw blurRad="63500" dir="3600000" algn="tl" rotWithShape="0">
                    <a:srgbClr val="000000">
                      <a:alpha val="70000"/>
                    </a:srgbClr>
                  </a:outerShdw>
                </a:effectLst>
              </a:rPr>
              <a:t>Average </a:t>
            </a:r>
            <a:r>
              <a:rPr lang="en-US" sz="2000" dirty="0">
                <a:ln w="18415" cmpd="sng">
                  <a:solidFill>
                    <a:schemeClr val="tx2"/>
                  </a:solidFill>
                  <a:prstDash val="solid"/>
                </a:ln>
                <a:solidFill>
                  <a:schemeClr val="tx1"/>
                </a:solidFill>
                <a:effectLst>
                  <a:outerShdw blurRad="63500" dir="3600000" algn="tl" rotWithShape="0">
                    <a:srgbClr val="000000">
                      <a:alpha val="70000"/>
                    </a:srgbClr>
                  </a:outerShdw>
                </a:effectLst>
              </a:rPr>
              <a:t>Salary: $</a:t>
            </a:r>
            <a:r>
              <a:rPr lang="en-US" sz="2000" dirty="0">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rPr>
              <a:t>112,169</a:t>
            </a:r>
          </a:p>
          <a:p>
            <a:endParaRPr lang="en-US" sz="2000" dirty="0" smtClean="0">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endParaRPr>
          </a:p>
          <a:p>
            <a:r>
              <a:rPr lang="en-US" sz="2000" dirty="0" smtClean="0">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rPr>
              <a:t>Skills </a:t>
            </a:r>
            <a:r>
              <a:rPr lang="en-US" sz="2000" dirty="0">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rPr>
              <a:t>: Html, CSS, </a:t>
            </a:r>
            <a:r>
              <a:rPr lang="en-US" sz="2000" dirty="0" err="1">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rPr>
              <a:t>Javascript</a:t>
            </a:r>
            <a:r>
              <a:rPr lang="en-US" sz="2000" dirty="0">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rPr>
              <a:t>, Web APIs, </a:t>
            </a:r>
            <a:r>
              <a:rPr lang="en-US" sz="2000" dirty="0" err="1">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rPr>
              <a:t>URLs,HTTP</a:t>
            </a:r>
            <a:r>
              <a:rPr lang="en-US" sz="2000" dirty="0">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rPr>
              <a:t> </a:t>
            </a:r>
            <a:r>
              <a:rPr lang="en-US" sz="2000" dirty="0" err="1">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rPr>
              <a:t>etc</a:t>
            </a:r>
            <a:endParaRPr lang="en-US" sz="2000" dirty="0">
              <a:ln w="18415" cmpd="sng">
                <a:solidFill>
                  <a:schemeClr val="tx2"/>
                </a:solidFill>
                <a:prstDash val="solid"/>
              </a:ln>
              <a:solidFill>
                <a:schemeClr val="tx1"/>
              </a:solidFill>
              <a:effectLst>
                <a:outerShdw blurRad="63500" dir="3600000" algn="tl" rotWithShape="0">
                  <a:srgbClr val="000000">
                    <a:alpha val="70000"/>
                  </a:srgbClr>
                </a:outerShdw>
              </a:effectLst>
              <a:latin typeface="Arial Rounded MT Bold" pitchFamily="34" charset="0"/>
            </a:endParaRPr>
          </a:p>
          <a:p>
            <a:endParaRPr lang="en-US" sz="2000" dirty="0">
              <a:ln w="18415" cmpd="sng">
                <a:solidFill>
                  <a:schemeClr val="tx2"/>
                </a:solidFill>
                <a:prstDash val="solid"/>
              </a:ln>
              <a:solidFill>
                <a:schemeClr val="tx1"/>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12803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3575050" y="1752600"/>
            <a:ext cx="5111750" cy="5105400"/>
          </a:xfrm>
        </p:spPr>
      </p:pic>
      <p:sp>
        <p:nvSpPr>
          <p:cNvPr id="2" name="Title 1"/>
          <p:cNvSpPr>
            <a:spLocks noGrp="1"/>
          </p:cNvSpPr>
          <p:nvPr>
            <p:ph type="title"/>
          </p:nvPr>
        </p:nvSpPr>
        <p:spPr>
          <a:xfrm>
            <a:off x="0" y="514352"/>
            <a:ext cx="7696200" cy="1162050"/>
          </a:xfrm>
        </p:spPr>
        <p:txBody>
          <a:bodyPr/>
          <a:lstStyle/>
          <a:p>
            <a:r>
              <a:rPr lang="en-US" sz="4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Back-end Web development</a:t>
            </a:r>
            <a:endParaRPr lang="en-US" sz="4400" b="1"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sp>
        <p:nvSpPr>
          <p:cNvPr id="3" name="Text Placeholder 2"/>
          <p:cNvSpPr>
            <a:spLocks noGrp="1"/>
          </p:cNvSpPr>
          <p:nvPr>
            <p:ph type="body" idx="2"/>
          </p:nvPr>
        </p:nvSpPr>
        <p:spPr>
          <a:xfrm>
            <a:off x="152400" y="1676400"/>
            <a:ext cx="3962400" cy="5029200"/>
          </a:xfr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a:normAutofit/>
          </a:bodyPr>
          <a:lstStyle/>
          <a:p>
            <a:pPr algn="ctr"/>
            <a:endParaRPr lang="en-US" sz="1800" dirty="0">
              <a:ln w="18415" cmpd="sng">
                <a:solidFill>
                  <a:schemeClr val="tx1"/>
                </a:solidFill>
                <a:prstDash val="solid"/>
              </a:ln>
              <a:solidFill>
                <a:schemeClr val="tx1"/>
              </a:solidFill>
              <a:effectLst>
                <a:outerShdw blurRad="63500" dir="3600000" algn="tl" rotWithShape="0">
                  <a:srgbClr val="000000">
                    <a:alpha val="70000"/>
                  </a:srgbClr>
                </a:outerShdw>
              </a:effectLst>
            </a:endParaRPr>
          </a:p>
          <a:p>
            <a:r>
              <a:rPr lang="en-US" sz="2000" dirty="0">
                <a:ln w="18415" cmpd="sng">
                  <a:solidFill>
                    <a:schemeClr val="tx1"/>
                  </a:solidFill>
                  <a:prstDash val="solid"/>
                </a:ln>
                <a:solidFill>
                  <a:schemeClr val="tx1"/>
                </a:solidFill>
                <a:effectLst>
                  <a:outerShdw blurRad="63500" dir="3600000" algn="tl" rotWithShape="0">
                    <a:srgbClr val="000000">
                      <a:alpha val="70000"/>
                    </a:srgbClr>
                  </a:outerShdw>
                </a:effectLst>
              </a:rPr>
              <a:t>Back-end developers are the experts who build and maintain the mechanisms that process data and perform actions on websites. Unlike front-end developers, who control everything you can see on a website, back-end developers are involved in data storage, security, and other server-side functions that you cannot see.</a:t>
            </a:r>
          </a:p>
          <a:p>
            <a:endParaRPr lang="en-US" sz="2000" dirty="0">
              <a:ln w="18415" cmpd="sng">
                <a:solidFill>
                  <a:schemeClr val="tx1"/>
                </a:solidFill>
                <a:prstDash val="solid"/>
              </a:ln>
              <a:solidFill>
                <a:schemeClr val="tx1"/>
              </a:solidFill>
              <a:effectLst>
                <a:outerShdw blurRad="63500" dir="3600000" algn="tl" rotWithShape="0">
                  <a:srgbClr val="000000">
                    <a:alpha val="70000"/>
                  </a:srgbClr>
                </a:outerShdw>
              </a:effectLst>
            </a:endParaRPr>
          </a:p>
          <a:p>
            <a:r>
              <a:rPr lang="en-US" sz="2000" dirty="0">
                <a:ln w="18415" cmpd="sng">
                  <a:solidFill>
                    <a:schemeClr val="tx1"/>
                  </a:solidFill>
                  <a:prstDash val="solid"/>
                </a:ln>
                <a:solidFill>
                  <a:schemeClr val="tx1"/>
                </a:solidFill>
                <a:effectLst>
                  <a:outerShdw blurRad="63500" dir="3600000" algn="tl" rotWithShape="0">
                    <a:srgbClr val="000000">
                      <a:alpha val="70000"/>
                    </a:srgbClr>
                  </a:outerShdw>
                </a:effectLst>
              </a:rPr>
              <a:t>Average Salary:1 02,000$</a:t>
            </a:r>
          </a:p>
          <a:p>
            <a:r>
              <a:rPr lang="en-US" sz="2000" dirty="0">
                <a:ln w="18415" cmpd="sng">
                  <a:solidFill>
                    <a:schemeClr val="tx1"/>
                  </a:solidFill>
                  <a:prstDash val="solid"/>
                </a:ln>
                <a:solidFill>
                  <a:schemeClr val="tx1"/>
                </a:solidFill>
                <a:effectLst>
                  <a:outerShdw blurRad="63500" dir="3600000" algn="tl" rotWithShape="0">
                    <a:srgbClr val="000000">
                      <a:alpha val="70000"/>
                    </a:srgbClr>
                  </a:outerShdw>
                </a:effectLst>
              </a:rPr>
              <a:t>Skills: </a:t>
            </a:r>
            <a:r>
              <a:rPr lang="en-US" sz="20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Python, </a:t>
            </a:r>
            <a:r>
              <a:rPr lang="en-US" sz="2000" dirty="0" err="1" smtClean="0">
                <a:ln w="18415" cmpd="sng">
                  <a:solidFill>
                    <a:schemeClr val="tx1"/>
                  </a:solidFill>
                  <a:prstDash val="solid"/>
                </a:ln>
                <a:solidFill>
                  <a:schemeClr val="tx1"/>
                </a:solidFill>
                <a:effectLst>
                  <a:outerShdw blurRad="63500" dir="3600000" algn="tl" rotWithShape="0">
                    <a:srgbClr val="000000">
                      <a:alpha val="70000"/>
                    </a:srgbClr>
                  </a:outerShdw>
                </a:effectLst>
              </a:rPr>
              <a:t>Php</a:t>
            </a:r>
            <a:r>
              <a:rPr lang="en-US" sz="20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SQL, </a:t>
            </a:r>
            <a:r>
              <a:rPr lang="en-US" sz="2000" dirty="0" err="1" smtClean="0">
                <a:ln w="18415" cmpd="sng">
                  <a:solidFill>
                    <a:schemeClr val="tx1"/>
                  </a:solidFill>
                  <a:prstDash val="solid"/>
                </a:ln>
                <a:solidFill>
                  <a:schemeClr val="tx1"/>
                </a:solidFill>
                <a:effectLst>
                  <a:outerShdw blurRad="63500" dir="3600000" algn="tl" rotWithShape="0">
                    <a:srgbClr val="000000">
                      <a:alpha val="70000"/>
                    </a:srgbClr>
                  </a:outerShdw>
                </a:effectLst>
              </a:rPr>
              <a:t>Git</a:t>
            </a:r>
            <a:r>
              <a:rPr lang="en-US" sz="20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Data structures </a:t>
            </a:r>
            <a:r>
              <a:rPr lang="en-US" sz="2000" dirty="0">
                <a:ln w="18415" cmpd="sng">
                  <a:solidFill>
                    <a:schemeClr val="tx1"/>
                  </a:solidFill>
                  <a:prstDash val="solid"/>
                </a:ln>
                <a:solidFill>
                  <a:schemeClr val="tx1"/>
                </a:solidFill>
                <a:effectLst>
                  <a:outerShdw blurRad="63500" dir="3600000" algn="tl" rotWithShape="0">
                    <a:srgbClr val="000000">
                      <a:alpha val="70000"/>
                    </a:srgbClr>
                  </a:outerShdw>
                </a:effectLst>
              </a:rPr>
              <a:t>and algorithms.</a:t>
            </a:r>
          </a:p>
          <a:p>
            <a:endParaRPr lang="en-US" sz="2000" dirty="0">
              <a:ln w="18415" cmpd="sng">
                <a:solidFill>
                  <a:schemeClr val="tx1"/>
                </a:solidFill>
                <a:prstDash val="solid"/>
              </a:ln>
              <a:solidFill>
                <a:schemeClr val="tx1"/>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399177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rotWithShape="1">
          <a:blip r:embed="rId2" cstate="print">
            <a:extLst>
              <a:ext uri="{28A0092B-C50C-407E-A947-70E740481C1C}">
                <a14:useLocalDpi xmlns:a14="http://schemas.microsoft.com/office/drawing/2010/main" val="0"/>
              </a:ext>
            </a:extLst>
          </a:blip>
          <a:srcRect l="62334" t="19599" b="21993"/>
          <a:stretch/>
        </p:blipFill>
        <p:spPr>
          <a:xfrm>
            <a:off x="4800600" y="1600200"/>
            <a:ext cx="4267200" cy="5105400"/>
          </a:xfrm>
        </p:spPr>
      </p:pic>
      <p:sp>
        <p:nvSpPr>
          <p:cNvPr id="2" name="Title 1"/>
          <p:cNvSpPr>
            <a:spLocks noGrp="1"/>
          </p:cNvSpPr>
          <p:nvPr>
            <p:ph type="title"/>
          </p:nvPr>
        </p:nvSpPr>
        <p:spPr>
          <a:xfrm>
            <a:off x="0" y="514352"/>
            <a:ext cx="7696200" cy="1162050"/>
          </a:xfrm>
        </p:spPr>
        <p:txBody>
          <a:bodyPr/>
          <a:lstStyle/>
          <a:p>
            <a:r>
              <a:rPr lang="en-US" sz="4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Mobile Application Development</a:t>
            </a:r>
            <a:endParaRPr lang="en-US" sz="4400" b="1"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sp>
        <p:nvSpPr>
          <p:cNvPr id="3" name="Text Placeholder 2"/>
          <p:cNvSpPr>
            <a:spLocks noGrp="1"/>
          </p:cNvSpPr>
          <p:nvPr>
            <p:ph type="body" idx="2"/>
          </p:nvPr>
        </p:nvSpPr>
        <p:spPr>
          <a:xfrm>
            <a:off x="152400" y="1676400"/>
            <a:ext cx="4191000" cy="5029200"/>
          </a:xfr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a:normAutofit/>
          </a:bodyPr>
          <a:lstStyle/>
          <a:p>
            <a:pPr algn="ctr"/>
            <a:endParaRPr lang="en-US"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endParaRPr>
          </a:p>
          <a:p>
            <a:pPr algn="ct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Mobile </a:t>
            </a:r>
            <a:r>
              <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rPr>
              <a:t>app development is the act or process by which a mobile app is developed for one or more mobile </a:t>
            </a: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devices.</a:t>
            </a:r>
            <a:endPar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endParaRPr>
          </a:p>
          <a:p>
            <a:pPr algn="ctr"/>
            <a:endPar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endParaRPr>
          </a:p>
          <a:p>
            <a:pPr algn="ct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Average </a:t>
            </a:r>
            <a:r>
              <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rPr>
              <a:t>Salary</a:t>
            </a: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a:t>
            </a:r>
            <a:r>
              <a:rPr lang="en-US" sz="2400" b="1" dirty="0" smtClean="0"/>
              <a:t>$104,045</a:t>
            </a:r>
          </a:p>
          <a:p>
            <a:pPr algn="ctr"/>
            <a:endPar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endParaRPr>
          </a:p>
          <a:p>
            <a:pPr algn="ct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Skills : </a:t>
            </a:r>
            <a:r>
              <a:rPr lang="en-US" sz="2400" dirty="0" err="1" smtClean="0">
                <a:ln w="18415" cmpd="sng">
                  <a:solidFill>
                    <a:schemeClr val="tx1"/>
                  </a:solidFill>
                  <a:prstDash val="solid"/>
                </a:ln>
                <a:solidFill>
                  <a:schemeClr val="tx1"/>
                </a:solidFill>
                <a:effectLst>
                  <a:outerShdw blurRad="63500" dir="3600000" algn="tl" rotWithShape="0">
                    <a:srgbClr val="000000">
                      <a:alpha val="70000"/>
                    </a:srgbClr>
                  </a:outerShdw>
                </a:effectLst>
              </a:rPr>
              <a:t>Kotlin</a:t>
            </a: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Objective-C, Swift, Flutter, Dart , </a:t>
            </a:r>
            <a:r>
              <a:rPr lang="en-US" sz="2400" dirty="0" err="1" smtClean="0">
                <a:ln w="18415" cmpd="sng">
                  <a:solidFill>
                    <a:schemeClr val="tx1"/>
                  </a:solidFill>
                  <a:prstDash val="solid"/>
                </a:ln>
                <a:solidFill>
                  <a:schemeClr val="tx1"/>
                </a:solidFill>
                <a:effectLst>
                  <a:outerShdw blurRad="63500" dir="3600000" algn="tl" rotWithShape="0">
                    <a:srgbClr val="000000">
                      <a:alpha val="70000"/>
                    </a:srgbClr>
                  </a:outerShdw>
                </a:effectLst>
              </a:rPr>
              <a:t>Javascript</a:t>
            </a: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a:t>
            </a:r>
            <a:r>
              <a:rPr lang="en-US" sz="2400" dirty="0" err="1" smtClean="0">
                <a:ln w="18415" cmpd="sng">
                  <a:solidFill>
                    <a:schemeClr val="tx1"/>
                  </a:solidFill>
                  <a:prstDash val="solid"/>
                </a:ln>
                <a:solidFill>
                  <a:schemeClr val="tx1"/>
                </a:solidFill>
                <a:effectLst>
                  <a:outerShdw blurRad="63500" dir="3600000" algn="tl" rotWithShape="0">
                    <a:srgbClr val="000000">
                      <a:alpha val="70000"/>
                    </a:srgbClr>
                  </a:outerShdw>
                </a:effectLst>
              </a:rPr>
              <a:t>etc</a:t>
            </a:r>
            <a:endPar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1357896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14352"/>
            <a:ext cx="7696200" cy="1162050"/>
          </a:xfrm>
        </p:spPr>
        <p:txBody>
          <a:bodyPr/>
          <a:lstStyle/>
          <a:p>
            <a:r>
              <a:rPr lang="en-US" sz="4400" b="1" dirty="0" smtClean="0">
                <a:ln w="18000">
                  <a:solidFill>
                    <a:schemeClr val="accent2">
                      <a:satMod val="140000"/>
                    </a:schemeClr>
                  </a:solidFill>
                  <a:prstDash val="solid"/>
                  <a:miter lim="800000"/>
                </a:ln>
                <a:effectLst>
                  <a:outerShdw blurRad="25500" dist="23000" dir="7020000" algn="tl">
                    <a:srgbClr val="000000">
                      <a:alpha val="50000"/>
                    </a:srgbClr>
                  </a:outerShdw>
                </a:effectLst>
              </a:rPr>
              <a:t>   Cyber Security</a:t>
            </a:r>
            <a:endParaRPr lang="en-US" sz="4400" b="1" dirty="0">
              <a:ln w="18000">
                <a:solidFill>
                  <a:schemeClr val="accent2">
                    <a:satMod val="140000"/>
                  </a:schemeClr>
                </a:solidFill>
                <a:prstDash val="solid"/>
                <a:miter lim="800000"/>
              </a:ln>
              <a:effectLst>
                <a:outerShdw blurRad="25500" dist="23000" dir="7020000" algn="tl">
                  <a:srgbClr val="000000">
                    <a:alpha val="50000"/>
                  </a:srgbClr>
                </a:outerShdw>
              </a:effectLst>
            </a:endParaRPr>
          </a:p>
        </p:txBody>
      </p:sp>
      <p:pic>
        <p:nvPicPr>
          <p:cNvPr id="6" name="Content Placeholder 5"/>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l="8166" t="20496" r="36657" b="26936"/>
          <a:stretch/>
        </p:blipFill>
        <p:spPr>
          <a:xfrm>
            <a:off x="4343400" y="1676400"/>
            <a:ext cx="4724400" cy="5165501"/>
          </a:xfrm>
        </p:spPr>
      </p:pic>
      <p:sp>
        <p:nvSpPr>
          <p:cNvPr id="3" name="Text Placeholder 2"/>
          <p:cNvSpPr>
            <a:spLocks noGrp="1"/>
          </p:cNvSpPr>
          <p:nvPr>
            <p:ph type="body" idx="2"/>
          </p:nvPr>
        </p:nvSpPr>
        <p:spPr>
          <a:xfrm>
            <a:off x="152400" y="1676400"/>
            <a:ext cx="4648200" cy="5029200"/>
          </a:xfr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a:normAutofit fontScale="85000" lnSpcReduction="10000"/>
          </a:bodyPr>
          <a:lstStyle/>
          <a:p>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Computer </a:t>
            </a:r>
            <a:r>
              <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rPr>
              <a:t>security, cyber security, digital security or information technology security (IT security) is the protection of computer systems and networks from attacks by malicious actors that may result in unauthorized information disclosure, theft of, or damage to hardware, software, or data, as well as from the disruption or misdirection of the services they provide.</a:t>
            </a:r>
          </a:p>
          <a:p>
            <a:pPr algn="ctr"/>
            <a:endPar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endParaRPr>
          </a:p>
          <a:p>
            <a:pPr algn="ct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Average </a:t>
            </a:r>
            <a:r>
              <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rPr>
              <a:t>Salary</a:t>
            </a: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a:t>
            </a:r>
            <a:r>
              <a:rPr lang="en-US" sz="2400" dirty="0" smtClean="0"/>
              <a:t>$</a:t>
            </a:r>
            <a:r>
              <a:rPr lang="en-US" sz="2400" b="1" dirty="0"/>
              <a:t>122,890</a:t>
            </a:r>
          </a:p>
          <a:p>
            <a:pPr algn="ctr"/>
            <a:endPar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endParaRPr>
          </a:p>
          <a:p>
            <a:pPr algn="ct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Skills : Scripting languages </a:t>
            </a:r>
            <a:r>
              <a:rPr lang="en-US" sz="2400" dirty="0" err="1" smtClean="0">
                <a:ln w="18415" cmpd="sng">
                  <a:solidFill>
                    <a:schemeClr val="tx1"/>
                  </a:solidFill>
                  <a:prstDash val="solid"/>
                </a:ln>
                <a:solidFill>
                  <a:schemeClr val="tx1"/>
                </a:solidFill>
                <a:effectLst>
                  <a:outerShdw blurRad="63500" dir="3600000" algn="tl" rotWithShape="0">
                    <a:srgbClr val="000000">
                      <a:alpha val="70000"/>
                    </a:srgbClr>
                  </a:outerShdw>
                </a:effectLst>
              </a:rPr>
              <a:t>eg</a:t>
            </a: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  Bash, </a:t>
            </a:r>
            <a:r>
              <a:rPr lang="en-US" sz="2400" dirty="0">
                <a:ln w="18415" cmpd="sng">
                  <a:solidFill>
                    <a:schemeClr val="tx1"/>
                  </a:solidFill>
                  <a:prstDash val="solid"/>
                </a:ln>
                <a:solidFill>
                  <a:schemeClr val="tx1"/>
                </a:solidFill>
                <a:effectLst>
                  <a:outerShdw blurRad="63500" dir="3600000" algn="tl" rotWithShape="0">
                    <a:srgbClr val="000000">
                      <a:alpha val="70000"/>
                    </a:srgbClr>
                  </a:outerShdw>
                </a:effectLst>
              </a:rPr>
              <a:t>P</a:t>
            </a:r>
            <a:r>
              <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rPr>
              <a:t>ython, Machine learning, Computer architecture, operating systems, network management </a:t>
            </a:r>
            <a:r>
              <a:rPr lang="en-US" sz="2400" dirty="0" err="1" smtClean="0">
                <a:ln w="18415" cmpd="sng">
                  <a:solidFill>
                    <a:schemeClr val="tx1"/>
                  </a:solidFill>
                  <a:prstDash val="solid"/>
                </a:ln>
                <a:solidFill>
                  <a:schemeClr val="tx1"/>
                </a:solidFill>
                <a:effectLst>
                  <a:outerShdw blurRad="63500" dir="3600000" algn="tl" rotWithShape="0">
                    <a:srgbClr val="000000">
                      <a:alpha val="70000"/>
                    </a:srgbClr>
                  </a:outerShdw>
                </a:effectLst>
              </a:rPr>
              <a:t>etc</a:t>
            </a:r>
            <a:endParaRPr lang="en-US" sz="2400" dirty="0" smtClean="0">
              <a:ln w="18415" cmpd="sng">
                <a:solidFill>
                  <a:schemeClr val="tx1"/>
                </a:solidFill>
                <a:prstDash val="solid"/>
              </a:ln>
              <a:solidFill>
                <a:schemeClr val="tx1"/>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28261084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413</TotalTime>
  <Words>444</Words>
  <Application>Microsoft Office PowerPoint</Application>
  <PresentationFormat>On-screen Show (4:3)</PresentationFormat>
  <Paragraphs>81</Paragraphs>
  <Slides>12</Slides>
  <Notes>3</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Flow</vt:lpstr>
      <vt:lpstr>Programming With C and Python For Newbies</vt:lpstr>
      <vt:lpstr>Final Projects</vt:lpstr>
      <vt:lpstr>Application areas of Programming(Jobs)</vt:lpstr>
      <vt:lpstr>Data Science</vt:lpstr>
      <vt:lpstr>Data Analysis</vt:lpstr>
      <vt:lpstr>Front-end Web development</vt:lpstr>
      <vt:lpstr>Back-end Web development</vt:lpstr>
      <vt:lpstr>Mobile Application Development</vt:lpstr>
      <vt:lpstr>   Cyber Security</vt:lpstr>
      <vt:lpstr>   Cloud Computing</vt:lpstr>
      <vt:lpstr>Other fields that requires programming:</vt:lpstr>
      <vt:lpstr>Tech fields that do not require coding: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C and Python For Newbies</dc:title>
  <dc:creator>OWNER</dc:creator>
  <cp:lastModifiedBy>OWNER</cp:lastModifiedBy>
  <cp:revision>17</cp:revision>
  <dcterms:created xsi:type="dcterms:W3CDTF">2023-12-04T19:04:54Z</dcterms:created>
  <dcterms:modified xsi:type="dcterms:W3CDTF">2023-12-07T03:30:38Z</dcterms:modified>
</cp:coreProperties>
</file>