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66" d="100"/>
          <a:sy n="66" d="100"/>
        </p:scale>
        <p:origin x="2196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0E1337-A1D6-43F1-A4EE-006E61BED7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DE02F10-AF58-40D0-A2F7-BE099A1C7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BCBEC0-E7E9-4116-BA07-166916461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3963C-FBA6-43FC-83A4-3E657CB48370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EB0033-2957-40FB-8744-F2886DAEC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5DA63E-16BF-4717-BDB3-D9A0AA325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05BC-BFE8-484A-96B7-1F1340C25B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6253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F28696-6CDE-4AB0-8E70-096998A98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BA88E01-FA09-4D8B-B216-C4122C9F1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DC0E1A-D673-42F6-8ACD-83875CF58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3963C-FBA6-43FC-83A4-3E657CB48370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90229C-FC28-45F7-956F-18E4257D4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DF9F1F-1049-4535-A95D-C8F118825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05BC-BFE8-484A-96B7-1F1340C25B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5059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4FB97AB-CAED-42F9-8F0F-1E16CC9D84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D01D772-28AC-4107-8397-3AEA2D1EF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B1E305-EA38-477B-8833-66E0E4D28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3963C-FBA6-43FC-83A4-3E657CB48370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4E8EDC-17BE-400A-A069-225CC077B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9C7383-1DB3-47E7-8B84-7A175687D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05BC-BFE8-484A-96B7-1F1340C25B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892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17CC5F-0065-4EE7-81EA-FF8E982B1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FD54F2-E8E8-421E-953E-3CCD3E755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D29340-BD90-4D6B-BC46-FCDC97E0F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3963C-FBA6-43FC-83A4-3E657CB48370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92C6DB-4CD9-4F4B-BC8B-79A416356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70B929-C98A-4BB6-A927-3FD7E2898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05BC-BFE8-484A-96B7-1F1340C25B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286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8F938B-C41D-43DF-81DE-74ABA50D9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0EE48F1-B511-4282-8366-B738E79CB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69383A-32ED-4ADC-B345-F0DC9E76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3963C-FBA6-43FC-83A4-3E657CB48370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7DB46B-7F89-46F6-9675-BEA81DA58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259DDC-24E9-4CC0-89B1-0F6AC4160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05BC-BFE8-484A-96B7-1F1340C25B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5009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E91FE2-8251-464E-8CD9-965A81818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9CE717-1CDE-4D51-9F98-409564785F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0C308B7-5D7C-4F0A-8EFE-4C9BFEFB9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F6A2114-CB4C-4A1A-83FF-FE332F136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3963C-FBA6-43FC-83A4-3E657CB48370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E8E5AB8-FB71-459D-B074-08B4F11D7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85DD562-9569-478B-9D4B-BB8827387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05BC-BFE8-484A-96B7-1F1340C25B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314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AED7CE-6C56-4B54-9E90-EABBF13D2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1377D3-A6D9-434C-A49C-C06986F26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314427F-8AD7-4654-A60F-DB1018897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8D8E45A-5726-4728-947C-EA34EADE24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F5547BB-7EA6-4882-81B2-B56843D5AE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0F69B83-8CB4-4245-9200-22B0846DA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3963C-FBA6-43FC-83A4-3E657CB48370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5DF2607-E129-4445-9334-F61AFEEBF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B94E5B5-2E0A-475B-99F1-E2B0C64E5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05BC-BFE8-484A-96B7-1F1340C25B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577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1ADAEF-B1FA-4093-AB17-9AF78E49C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4F2C401-EE08-460A-839E-F2F620E4B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3963C-FBA6-43FC-83A4-3E657CB48370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96CEE3B-C983-4B87-9580-5C2512E28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AB6C3F6-DB93-4398-88FE-A3058ADE3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05BC-BFE8-484A-96B7-1F1340C25B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5552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185BF5D-EFE0-4BA4-925D-24B1EE314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3963C-FBA6-43FC-83A4-3E657CB48370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B5E8374-B822-4060-A881-7D8EC42B9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1003BAA-77BD-44BF-BD55-A63C37999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05BC-BFE8-484A-96B7-1F1340C25B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179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358B3F-FE4C-4AEE-B79D-BC38C3E32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A419A0-366D-4EB3-BB32-D8A11FCA7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01680B1-4F30-43C6-897B-0F2178E77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A85CE9E-86D6-4199-A3D7-6A3C52B03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3963C-FBA6-43FC-83A4-3E657CB48370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2354CBF-FE17-4140-BD49-774A00F19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2E800F-8C23-4A5D-9A5A-271FD7073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05BC-BFE8-484A-96B7-1F1340C25B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3916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36E538-0C10-45B9-9AE6-F5A5BBA21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5E705F7-9D30-4A64-B04B-1568A725B4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75399DE-B5DC-4C5E-B102-E7087E4A1F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0A8700D-DD4E-40E5-A74B-4107A5CFE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3963C-FBA6-43FC-83A4-3E657CB48370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E3C45E2-59B5-43BF-B602-5C92105F7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6C32D7-6B40-491A-9F1F-4F4D444F1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B05BC-BFE8-484A-96B7-1F1340C25B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198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19EE00-0094-4EBA-AA00-D00142F1A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83E1DB7-5473-403C-AD75-91F8E235C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4032C2-8AE5-435D-90A5-D89E9B702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3963C-FBA6-43FC-83A4-3E657CB48370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83EF9C-383E-4D17-B25F-833FEE2CE4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2AD536-25E1-4DEB-9F52-DF220F5C6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B05BC-BFE8-484A-96B7-1F1340C25B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848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1%2B1_(%D1%84%D0%B8%D0%BB%D1%8C%D0%BC)#cite_note-13" TargetMode="External"/><Relationship Id="rId7" Type="http://schemas.openxmlformats.org/officeDocument/2006/relationships/image" Target="../media/image9.jpeg"/><Relationship Id="rId2" Type="http://schemas.openxmlformats.org/officeDocument/2006/relationships/hyperlink" Target="https://ru.wikipedia.org/wiki/Rotten_Tomato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1%2B1_(%D1%84%D0%B8%D0%BB%D1%8C%D0%BC)#cite_note-14" TargetMode="External"/><Relationship Id="rId5" Type="http://schemas.openxmlformats.org/officeDocument/2006/relationships/hyperlink" Target="https://ru.wikipedia.org/wiki/%D0%A1%D1%80%D0%B5%D0%B4%D0%BD%D0%B5%D0%B5_%D0%B0%D1%80%D0%B8%D1%84%D0%BC%D0%B5%D1%82%D0%B8%D1%87%D0%B5%D1%81%D0%BA%D0%BE%D0%B5_%D0%B2%D0%B7%D0%B2%D0%B5%D1%88%D0%B5%D0%BD%D0%BD%D0%BE%D0%B5" TargetMode="External"/><Relationship Id="rId4" Type="http://schemas.openxmlformats.org/officeDocument/2006/relationships/hyperlink" Target="https://ru.wikipedia.org/wiki/Metacritic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1%2B1_(%D1%84%D0%B8%D0%BB%D1%8C%D0%BC)#cite_note-13" TargetMode="External"/><Relationship Id="rId7" Type="http://schemas.openxmlformats.org/officeDocument/2006/relationships/image" Target="../media/image9.jpeg"/><Relationship Id="rId2" Type="http://schemas.openxmlformats.org/officeDocument/2006/relationships/hyperlink" Target="https://ru.wikipedia.org/wiki/Rotten_Tomato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1%2B1_(%D1%84%D0%B8%D0%BB%D1%8C%D0%BC)#cite_note-14" TargetMode="External"/><Relationship Id="rId5" Type="http://schemas.openxmlformats.org/officeDocument/2006/relationships/hyperlink" Target="https://ru.wikipedia.org/wiki/%D0%A1%D1%80%D0%B5%D0%B4%D0%BD%D0%B5%D0%B5_%D0%B0%D1%80%D0%B8%D1%84%D0%BC%D0%B5%D1%82%D0%B8%D1%87%D0%B5%D1%81%D0%BA%D0%BE%D0%B5_%D0%B2%D0%B7%D0%B2%D0%B5%D1%88%D0%B5%D0%BD%D0%BD%D0%BE%D0%B5" TargetMode="External"/><Relationship Id="rId4" Type="http://schemas.openxmlformats.org/officeDocument/2006/relationships/hyperlink" Target="https://ru.wikipedia.org/wiki/Metacritic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/index.php?title=%D0%9F%D0%BE%D1%86%D1%86%D0%BE_%D0%94%D0%B8_%D0%91%D0%BE%D1%80%D0%B3%D0%BE,_%D0%A4%D0%B8%D0%BB%D0%B8%D0%BF%D0%BF&amp;action=edit&amp;redlink=1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u.wikipedia.org/wiki/%D0%9A%D0%BE%D1%80%D0%BE%D0%BB%D0%B5%D0%B2%D1%81%D1%82%D0%B2%D0%BE_%D0%9C%D0%B0%D1%80%D0%BE%D0%BA%D0%BA%D0%B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E88DE88-6B10-44ED-8F99-82FC504D9DAB}"/>
              </a:ext>
            </a:extLst>
          </p:cNvPr>
          <p:cNvSpPr/>
          <p:nvPr/>
        </p:nvSpPr>
        <p:spPr>
          <a:xfrm>
            <a:off x="-237688" y="-142612"/>
            <a:ext cx="12667376" cy="522634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A7CECB-376B-49CB-81C8-E73BC08726CF}"/>
              </a:ext>
            </a:extLst>
          </p:cNvPr>
          <p:cNvSpPr txBox="1"/>
          <p:nvPr/>
        </p:nvSpPr>
        <p:spPr>
          <a:xfrm>
            <a:off x="3338818" y="947956"/>
            <a:ext cx="5368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latin typeface="Impact" panose="020B0806030902050204" pitchFamily="34" charset="0"/>
              </a:rPr>
              <a:t>Мой любимый фильм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B65F61-9B56-4799-9850-83564963DD61}"/>
              </a:ext>
            </a:extLst>
          </p:cNvPr>
          <p:cNvSpPr txBox="1"/>
          <p:nvPr/>
        </p:nvSpPr>
        <p:spPr>
          <a:xfrm>
            <a:off x="-2540000" y="54610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Montserrat Black" panose="00000A00000000000000" pitchFamily="2" charset="-52"/>
              </a:rPr>
              <a:t>Каракашев Айдар 16-24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4B91C0-AE54-4DB9-A9EA-BEE4C2E12526}"/>
              </a:ext>
            </a:extLst>
          </p:cNvPr>
          <p:cNvSpPr txBox="1"/>
          <p:nvPr/>
        </p:nvSpPr>
        <p:spPr>
          <a:xfrm>
            <a:off x="2135406" y="2035203"/>
            <a:ext cx="3771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latin typeface="Impact" panose="020B0806030902050204" pitchFamily="34" charset="0"/>
              </a:rPr>
              <a:t>1+1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4845401-53C6-4E04-ABC3-0E23D74639C4}"/>
              </a:ext>
            </a:extLst>
          </p:cNvPr>
          <p:cNvSpPr/>
          <p:nvPr/>
        </p:nvSpPr>
        <p:spPr>
          <a:xfrm>
            <a:off x="5816600" y="1817599"/>
            <a:ext cx="4330700" cy="288140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8" name="Picture 4" descr="Кадры из фильма: 1+1">
            <a:extLst>
              <a:ext uri="{FF2B5EF4-FFF2-40B4-BE49-F238E27FC236}">
                <a16:creationId xmlns:a16="http://schemas.microsoft.com/office/drawing/2014/main" id="{223850C9-C39A-4EB8-B2EB-CD918F37C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306" y="1884110"/>
            <a:ext cx="4149288" cy="2748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31DCD834-BA87-4EB9-A39B-41DDFE3CC64B}"/>
              </a:ext>
            </a:extLst>
          </p:cNvPr>
          <p:cNvGrpSpPr/>
          <p:nvPr/>
        </p:nvGrpSpPr>
        <p:grpSpPr>
          <a:xfrm>
            <a:off x="-558800" y="7043940"/>
            <a:ext cx="12988488" cy="6515100"/>
            <a:chOff x="-237688" y="6174297"/>
            <a:chExt cx="12988488" cy="6515100"/>
          </a:xfrm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2515F755-6008-4ACB-B041-B41C11A6F574}"/>
                </a:ext>
              </a:extLst>
            </p:cNvPr>
            <p:cNvSpPr/>
            <p:nvPr/>
          </p:nvSpPr>
          <p:spPr>
            <a:xfrm>
              <a:off x="-237688" y="6174297"/>
              <a:ext cx="12988488" cy="65151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1DEA882-1A5F-4042-8D03-1879BE73824C}"/>
                </a:ext>
              </a:extLst>
            </p:cNvPr>
            <p:cNvSpPr txBox="1"/>
            <p:nvPr/>
          </p:nvSpPr>
          <p:spPr>
            <a:xfrm>
              <a:off x="3526971" y="6574971"/>
              <a:ext cx="31931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latin typeface="Impact" panose="020B0806030902050204" pitchFamily="34" charset="0"/>
                </a:rPr>
                <a:t>Сюжет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AE04632-DBB0-455C-B2DE-23D217E425B1}"/>
                </a:ext>
              </a:extLst>
            </p:cNvPr>
            <p:cNvSpPr txBox="1"/>
            <p:nvPr/>
          </p:nvSpPr>
          <p:spPr>
            <a:xfrm>
              <a:off x="769257" y="7489371"/>
              <a:ext cx="6183086" cy="4401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b="0" i="0" dirty="0">
                  <a:solidFill>
                    <a:srgbClr val="202122"/>
                  </a:solidFill>
                  <a:effectLst/>
                  <a:latin typeface="Franklin Gothic Medium" panose="020B0603020102020204" pitchFamily="34" charset="0"/>
                </a:rPr>
                <a:t>Парализованный богатый аристократ Филипп, ставший инвалидом после того, как разбился на </a:t>
              </a:r>
              <a:r>
                <a:rPr lang="ru-RU" sz="2000" dirty="0">
                  <a:latin typeface="Franklin Gothic Medium" panose="020B0603020102020204" pitchFamily="34" charset="0"/>
                </a:rPr>
                <a:t>параплане</a:t>
              </a:r>
              <a:r>
                <a:rPr lang="ru-RU" sz="2000" b="0" i="0" dirty="0">
                  <a:solidFill>
                    <a:srgbClr val="202122"/>
                  </a:solidFill>
                  <a:effectLst/>
                  <a:latin typeface="Franklin Gothic Medium" panose="020B0603020102020204" pitchFamily="34" charset="0"/>
                </a:rPr>
                <a:t>, ищет себе помощника, который должен за ним ухаживать. Одного из кандидатов, чернокожего Дрисса, работа не интересует — ему нужен формальный письменный отказ, чтобы продолжать получать пособие по безработице. Но неожиданно именно его Филипп берёт на работу. Выходцу из Сенегала с криминальными наклонностями, любителю</a:t>
              </a:r>
              <a:r>
                <a:rPr lang="ru-RU" sz="2000" b="0" i="0" dirty="0">
                  <a:effectLst/>
                  <a:latin typeface="Franklin Gothic Medium" panose="020B0603020102020204" pitchFamily="34" charset="0"/>
                </a:rPr>
                <a:t> марихуаны</a:t>
              </a:r>
              <a:r>
                <a:rPr lang="ru-RU" sz="2000" b="0" i="0" dirty="0">
                  <a:solidFill>
                    <a:srgbClr val="202122"/>
                  </a:solidFill>
                  <a:effectLst/>
                  <a:latin typeface="Franklin Gothic Medium" panose="020B0603020102020204" pitchFamily="34" charset="0"/>
                </a:rPr>
                <a:t>, женщин и ритмичной музыки совершенно неизвестны хорошие манеры — он груб, бестактен и чужд всяких условностей. Но именно его естественность и непосредственность привлекли Филиппа</a:t>
              </a:r>
              <a:endParaRPr lang="ru-RU" sz="2000" dirty="0">
                <a:latin typeface="Franklin Gothic Medium" panose="020B0603020102020204" pitchFamily="34" charset="0"/>
              </a:endParaRPr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D2DA63FA-2F45-47D8-9783-264DCBB5ADEF}"/>
                </a:ext>
              </a:extLst>
            </p:cNvPr>
            <p:cNvSpPr/>
            <p:nvPr/>
          </p:nvSpPr>
          <p:spPr>
            <a:xfrm>
              <a:off x="7487104" y="7043940"/>
              <a:ext cx="2691039" cy="271346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F6E0045C-24BD-4F59-BE39-AB1E2760FD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1510" y="7127748"/>
              <a:ext cx="2562225" cy="2562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2CE1ED29-00B9-4214-99D7-3B56156D530E}"/>
                </a:ext>
              </a:extLst>
            </p:cNvPr>
            <p:cNvSpPr/>
            <p:nvPr/>
          </p:nvSpPr>
          <p:spPr>
            <a:xfrm>
              <a:off x="9710510" y="9689973"/>
              <a:ext cx="2691039" cy="271346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8" name="Picture 6">
              <a:extLst>
                <a:ext uri="{FF2B5EF4-FFF2-40B4-BE49-F238E27FC236}">
                  <a16:creationId xmlns:a16="http://schemas.microsoft.com/office/drawing/2014/main" id="{95AA8BDF-CD16-48D7-8F7A-2CC7451604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74918" y="9757207"/>
              <a:ext cx="2562225" cy="2562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713906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600">
        <p159:morph option="byObject"/>
      </p:transition>
    </mc:Choice>
    <mc:Fallback>
      <p:transition spd="slow" advClick="0" advTm="6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F650E9F-50C2-4BC2-9B9B-E7F064EE3179}"/>
              </a:ext>
            </a:extLst>
          </p:cNvPr>
          <p:cNvSpPr/>
          <p:nvPr/>
        </p:nvSpPr>
        <p:spPr>
          <a:xfrm>
            <a:off x="-1638300" y="-965200"/>
            <a:ext cx="14655800" cy="83566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E7CC5F-0F23-4061-B3AA-63F734D64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60400" y="241300"/>
            <a:ext cx="6350000" cy="6096000"/>
          </a:xfrm>
        </p:spPr>
        <p:txBody>
          <a:bodyPr>
            <a:normAutofit fontScale="90000"/>
          </a:bodyPr>
          <a:lstStyle/>
          <a:p>
            <a:r>
              <a:rPr lang="ru-RU" sz="3100" b="1" i="0" dirty="0">
                <a:solidFill>
                  <a:schemeClr val="bg1"/>
                </a:solidFill>
                <a:effectLst/>
                <a:latin typeface="Montserrat Black" panose="00000A00000000000000" pitchFamily="2" charset="-52"/>
              </a:rPr>
              <a:t>Реакция критиков и зрителей</a:t>
            </a:r>
            <a:br>
              <a:rPr lang="ru-RU" sz="2200" b="1" i="0" dirty="0">
                <a:solidFill>
                  <a:schemeClr val="bg1"/>
                </a:solidFill>
                <a:effectLst/>
                <a:latin typeface="Montserrat Black" panose="00000A00000000000000" pitchFamily="2" charset="-52"/>
              </a:rPr>
            </a:br>
            <a:br>
              <a:rPr lang="ru-RU" sz="2200" b="0" i="0" dirty="0">
                <a:solidFill>
                  <a:schemeClr val="bg1"/>
                </a:solidFill>
                <a:effectLst/>
                <a:latin typeface="Montserrat Black" panose="00000A00000000000000" pitchFamily="2" charset="-52"/>
              </a:rPr>
            </a:br>
            <a:r>
              <a:rPr lang="ru-RU" sz="2200" b="0" i="0" dirty="0">
                <a:solidFill>
                  <a:schemeClr val="bg1"/>
                </a:solidFill>
                <a:effectLst/>
                <a:latin typeface="Montserrat Black" panose="00000A00000000000000" pitchFamily="2" charset="-52"/>
              </a:rPr>
              <a:t>Реакция критиков и зрителей была разноречивой. Агрегатор рецензий </a:t>
            </a:r>
            <a:r>
              <a:rPr lang="ru-RU" sz="2200" b="0" i="0" strike="noStrike" dirty="0">
                <a:solidFill>
                  <a:schemeClr val="bg1"/>
                </a:solidFill>
                <a:effectLst/>
                <a:latin typeface="Montserrat Black" panose="00000A00000000000000" pitchFamily="2" charset="-52"/>
                <a:hlinkClick r:id="rId2" tooltip="Rotten Tomatoe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Rotten Tomatoes</a:t>
            </a:r>
            <a:r>
              <a:rPr lang="ru-RU" sz="2200" b="0" i="0" dirty="0">
                <a:solidFill>
                  <a:schemeClr val="bg1"/>
                </a:solidFill>
                <a:effectLst/>
                <a:latin typeface="Montserrat Black" panose="00000A00000000000000" pitchFamily="2" charset="-52"/>
              </a:rPr>
              <a:t> присудил фильму 76 % «свежести» со средней оценкой 6,8/10 от критиков и 93 % свежести от пользователей сайта (со средней оценкой в 4,3/5). Критический конеснус сайта гласит: «Фильм обращается со своей потенциально щекотливой темой в лайковых перчатках, но „Неприкасаемые“ справляются благодаря сильному актёрскому составу и удивительно деликатной режиссуре»</a:t>
            </a:r>
            <a:r>
              <a:rPr lang="ru-RU" sz="2200" b="0" i="0" strike="noStrike" baseline="30000" dirty="0">
                <a:solidFill>
                  <a:schemeClr val="bg1"/>
                </a:solidFill>
                <a:effectLst/>
                <a:latin typeface="Montserrat Black" panose="00000A00000000000000" pitchFamily="2" charset="-5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[13]</a:t>
            </a:r>
            <a:r>
              <a:rPr lang="ru-RU" sz="2200" b="0" i="0" dirty="0">
                <a:solidFill>
                  <a:schemeClr val="bg1"/>
                </a:solidFill>
                <a:effectLst/>
                <a:latin typeface="Montserrat Black" panose="00000A00000000000000" pitchFamily="2" charset="-52"/>
              </a:rPr>
              <a:t>. На </a:t>
            </a:r>
            <a:r>
              <a:rPr lang="ru-RU" sz="2200" b="0" i="0" strike="noStrike" dirty="0">
                <a:solidFill>
                  <a:schemeClr val="bg1"/>
                </a:solidFill>
                <a:effectLst/>
                <a:latin typeface="Montserrat Black" panose="00000A00000000000000" pitchFamily="2" charset="-52"/>
                <a:hlinkClick r:id="rId4" tooltip="Metacritic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Metacritic</a:t>
            </a:r>
            <a:r>
              <a:rPr lang="ru-RU" sz="2200" b="0" i="0" dirty="0">
                <a:solidFill>
                  <a:schemeClr val="bg1"/>
                </a:solidFill>
                <a:effectLst/>
                <a:latin typeface="Montserrat Black" panose="00000A00000000000000" pitchFamily="2" charset="-52"/>
              </a:rPr>
              <a:t> фильм заполучил смешанные отзывы — </a:t>
            </a:r>
            <a:r>
              <a:rPr lang="ru-RU" sz="2200" b="0" i="0" strike="noStrike" dirty="0">
                <a:solidFill>
                  <a:schemeClr val="bg1"/>
                </a:solidFill>
                <a:effectLst/>
                <a:latin typeface="Montserrat Black" panose="00000A00000000000000" pitchFamily="2" charset="-52"/>
                <a:hlinkClick r:id="rId5" tooltip="Среднее арифметическое взвешенное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средневзвешенная оценка</a:t>
            </a:r>
            <a:r>
              <a:rPr lang="ru-RU" sz="2200" b="0" i="0" dirty="0">
                <a:solidFill>
                  <a:schemeClr val="bg1"/>
                </a:solidFill>
                <a:effectLst/>
                <a:latin typeface="Montserrat Black" panose="00000A00000000000000" pitchFamily="2" charset="-52"/>
              </a:rPr>
              <a:t> составила 57 из 100 на основании 31 рецензии</a:t>
            </a:r>
            <a:r>
              <a:rPr lang="ru-RU" sz="2200" b="0" i="0" strike="noStrike" baseline="30000" dirty="0">
                <a:solidFill>
                  <a:schemeClr val="bg1"/>
                </a:solidFill>
                <a:effectLst/>
                <a:latin typeface="Montserrat Black" panose="00000A00000000000000" pitchFamily="2" charset="-52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[14]</a:t>
            </a:r>
            <a:r>
              <a:rPr lang="ru-RU" sz="2200" b="0" i="0" dirty="0">
                <a:solidFill>
                  <a:schemeClr val="bg1"/>
                </a:solidFill>
                <a:effectLst/>
                <a:latin typeface="Montserrat Black" panose="00000A00000000000000" pitchFamily="2" charset="-52"/>
              </a:rPr>
              <a:t>. Аудитория, опрошенная CinemaScore, поставила фильму среднюю оценку «А» по шкале от A+ до F</a:t>
            </a:r>
            <a:b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</a:br>
            <a:endParaRPr lang="ru-RU" dirty="0"/>
          </a:p>
        </p:txBody>
      </p:sp>
      <p:pic>
        <p:nvPicPr>
          <p:cNvPr id="11268" name="Picture 4" descr="Кадры из фильма: 1+1">
            <a:extLst>
              <a:ext uri="{FF2B5EF4-FFF2-40B4-BE49-F238E27FC236}">
                <a16:creationId xmlns:a16="http://schemas.microsoft.com/office/drawing/2014/main" id="{612F4772-8428-4A07-B334-B0D4ECC51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402" y="955045"/>
            <a:ext cx="3746500" cy="247395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2EA14C41-EA92-4C69-8A3E-2C32DA61E120}"/>
              </a:ext>
            </a:extLst>
          </p:cNvPr>
          <p:cNvGrpSpPr/>
          <p:nvPr/>
        </p:nvGrpSpPr>
        <p:grpSpPr>
          <a:xfrm>
            <a:off x="-1638300" y="6616700"/>
            <a:ext cx="15773400" cy="8356600"/>
            <a:chOff x="-1694543" y="6616700"/>
            <a:chExt cx="15773400" cy="8356600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D7F690D4-F78A-4AB0-9E3B-A0F39E965818}"/>
                </a:ext>
              </a:extLst>
            </p:cNvPr>
            <p:cNvSpPr/>
            <p:nvPr/>
          </p:nvSpPr>
          <p:spPr>
            <a:xfrm>
              <a:off x="-1694543" y="6616700"/>
              <a:ext cx="15773400" cy="83566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B859690-78B4-42E6-A8ED-93FFCD9763FA}"/>
                </a:ext>
              </a:extLst>
            </p:cNvPr>
            <p:cNvSpPr txBox="1"/>
            <p:nvPr/>
          </p:nvSpPr>
          <p:spPr>
            <a:xfrm>
              <a:off x="103415" y="7670800"/>
              <a:ext cx="95250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dirty="0">
                  <a:latin typeface="Montserrat Black" panose="00000A00000000000000" pitchFamily="2" charset="-52"/>
                </a:rPr>
                <a:t>Номинации фильма</a:t>
              </a:r>
            </a:p>
            <a:p>
              <a:endParaRPr lang="ru-RU" dirty="0"/>
            </a:p>
          </p:txBody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E2A3AD7A-7358-4084-BFAC-26C278D78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5" y="8316942"/>
              <a:ext cx="5388013" cy="4524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ru-RU" altLang="ru-R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Montserrat Black" panose="00000A00000000000000" pitchFamily="2" charset="-52"/>
                </a:rPr>
                <a:t>«Лучший актёр»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ru-RU" altLang="ru-R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Montserrat Black" panose="00000A00000000000000" pitchFamily="2" charset="-52"/>
                </a:rPr>
                <a:t>«Новичок года»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ru-RU" altLang="ru-R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Montserrat Black" panose="00000A00000000000000" pitchFamily="2" charset="-52"/>
                </a:rPr>
                <a:t>«Лучший фильм»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ru-RU" altLang="ru-R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Montserrat Black" panose="00000A00000000000000" pitchFamily="2" charset="-52"/>
                </a:rPr>
                <a:t>«Лучший режиссёр»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ru-RU" altLang="ru-R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Montserrat Black" panose="00000A00000000000000" pitchFamily="2" charset="-52"/>
                </a:rPr>
                <a:t>«Лучшая актриса второго плана»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ru-RU" altLang="ru-R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Montserrat Black" panose="00000A00000000000000" pitchFamily="2" charset="-52"/>
                </a:rPr>
                <a:t>«Лучший оригинальный сценарий»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ru-RU" altLang="ru-R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Montserrat Black" panose="00000A00000000000000" pitchFamily="2" charset="-52"/>
                </a:rPr>
                <a:t>«Лучшая операторская работа»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ru-RU" altLang="ru-R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Montserrat Black" panose="00000A00000000000000" pitchFamily="2" charset="-52"/>
                </a:rPr>
                <a:t>«Лучший монтаж»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ru-RU" altLang="ru-R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Montserrat Black" panose="00000A00000000000000" pitchFamily="2" charset="-52"/>
                </a:rPr>
                <a:t>«Лучший звук»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ru-RU" altLang="ru-R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Montserrat Black" panose="00000A00000000000000" pitchFamily="2" charset="-52"/>
                </a:rPr>
                <a:t>«Лучший европейский фильм»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ru-RU" altLang="ru-R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Montserrat Black" panose="00000A00000000000000" pitchFamily="2" charset="-52"/>
                </a:rPr>
                <a:t>«Лучший фильм по мнению зрителей»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ru-RU" altLang="ru-R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Montserrat Black" panose="00000A00000000000000" pitchFamily="2" charset="-52"/>
                </a:rPr>
                <a:t>«Лучшая мужская роль»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ru-RU" altLang="ru-R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Montserrat Black" panose="00000A00000000000000" pitchFamily="2" charset="-52"/>
                </a:rPr>
                <a:t>«Лучший сценарий»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ru-RU" altLang="ru-R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Montserrat Black" panose="00000A00000000000000" pitchFamily="2" charset="-52"/>
                </a:rPr>
                <a:t>«Лучший международный фильм»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495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F650E9F-50C2-4BC2-9B9B-E7F064EE3179}"/>
              </a:ext>
            </a:extLst>
          </p:cNvPr>
          <p:cNvSpPr/>
          <p:nvPr/>
        </p:nvSpPr>
        <p:spPr>
          <a:xfrm>
            <a:off x="-1638300" y="-965200"/>
            <a:ext cx="14655800" cy="83566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E7CC5F-0F23-4061-B3AA-63F734D64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60400" y="241300"/>
            <a:ext cx="6350000" cy="6096000"/>
          </a:xfrm>
        </p:spPr>
        <p:txBody>
          <a:bodyPr>
            <a:normAutofit fontScale="90000"/>
          </a:bodyPr>
          <a:lstStyle/>
          <a:p>
            <a:r>
              <a:rPr lang="ru-RU" sz="3100" b="1" i="0" dirty="0">
                <a:solidFill>
                  <a:schemeClr val="bg1"/>
                </a:solidFill>
                <a:effectLst/>
                <a:latin typeface="Montserrat Black" panose="00000A00000000000000" pitchFamily="2" charset="-52"/>
              </a:rPr>
              <a:t>Реакция критиков и зрителей</a:t>
            </a:r>
            <a:br>
              <a:rPr lang="ru-RU" sz="2200" b="1" i="0" dirty="0">
                <a:solidFill>
                  <a:schemeClr val="bg1"/>
                </a:solidFill>
                <a:effectLst/>
                <a:latin typeface="Montserrat Black" panose="00000A00000000000000" pitchFamily="2" charset="-52"/>
              </a:rPr>
            </a:br>
            <a:br>
              <a:rPr lang="ru-RU" sz="2200" b="0" i="0" dirty="0">
                <a:solidFill>
                  <a:schemeClr val="bg1"/>
                </a:solidFill>
                <a:effectLst/>
                <a:latin typeface="Montserrat Black" panose="00000A00000000000000" pitchFamily="2" charset="-52"/>
              </a:rPr>
            </a:br>
            <a:r>
              <a:rPr lang="ru-RU" sz="2200" b="0" i="0" dirty="0">
                <a:solidFill>
                  <a:schemeClr val="bg1"/>
                </a:solidFill>
                <a:effectLst/>
                <a:latin typeface="Montserrat Black" panose="00000A00000000000000" pitchFamily="2" charset="-52"/>
              </a:rPr>
              <a:t>Реакция критиков и зрителей была разноречивой. Агрегатор рецензий </a:t>
            </a:r>
            <a:r>
              <a:rPr lang="ru-RU" sz="2200" b="0" i="0" strike="noStrike" dirty="0">
                <a:solidFill>
                  <a:schemeClr val="bg1"/>
                </a:solidFill>
                <a:effectLst/>
                <a:latin typeface="Montserrat Black" panose="00000A00000000000000" pitchFamily="2" charset="-52"/>
                <a:hlinkClick r:id="rId2" tooltip="Rotten Tomatoe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Rotten Tomatoes</a:t>
            </a:r>
            <a:r>
              <a:rPr lang="ru-RU" sz="2200" b="0" i="0" dirty="0">
                <a:solidFill>
                  <a:schemeClr val="bg1"/>
                </a:solidFill>
                <a:effectLst/>
                <a:latin typeface="Montserrat Black" panose="00000A00000000000000" pitchFamily="2" charset="-52"/>
              </a:rPr>
              <a:t> присудил фильму 76 % «свежести» со средней оценкой 6,8/10 от критиков и 93 % свежести от пользователей сайта (со средней оценкой в 4,3/5). Критический конеснус сайта гласит: «Фильм обращается со своей потенциально щекотливой темой в лайковых перчатках, но „Неприкасаемые“ справляются благодаря сильному актёрскому составу и удивительно деликатной режиссуре»</a:t>
            </a:r>
            <a:r>
              <a:rPr lang="ru-RU" sz="2200" b="0" i="0" strike="noStrike" baseline="30000" dirty="0">
                <a:solidFill>
                  <a:schemeClr val="bg1"/>
                </a:solidFill>
                <a:effectLst/>
                <a:latin typeface="Montserrat Black" panose="00000A00000000000000" pitchFamily="2" charset="-5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[13]</a:t>
            </a:r>
            <a:r>
              <a:rPr lang="ru-RU" sz="2200" b="0" i="0" dirty="0">
                <a:solidFill>
                  <a:schemeClr val="bg1"/>
                </a:solidFill>
                <a:effectLst/>
                <a:latin typeface="Montserrat Black" panose="00000A00000000000000" pitchFamily="2" charset="-52"/>
              </a:rPr>
              <a:t>. На </a:t>
            </a:r>
            <a:r>
              <a:rPr lang="ru-RU" sz="2200" b="0" i="0" strike="noStrike" dirty="0">
                <a:solidFill>
                  <a:schemeClr val="bg1"/>
                </a:solidFill>
                <a:effectLst/>
                <a:latin typeface="Montserrat Black" panose="00000A00000000000000" pitchFamily="2" charset="-52"/>
                <a:hlinkClick r:id="rId4" tooltip="Metacritic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Metacritic</a:t>
            </a:r>
            <a:r>
              <a:rPr lang="ru-RU" sz="2200" b="0" i="0" dirty="0">
                <a:solidFill>
                  <a:schemeClr val="bg1"/>
                </a:solidFill>
                <a:effectLst/>
                <a:latin typeface="Montserrat Black" panose="00000A00000000000000" pitchFamily="2" charset="-52"/>
              </a:rPr>
              <a:t> фильм заполучил смешанные отзывы — </a:t>
            </a:r>
            <a:r>
              <a:rPr lang="ru-RU" sz="2200" b="0" i="0" strike="noStrike" dirty="0">
                <a:solidFill>
                  <a:schemeClr val="bg1"/>
                </a:solidFill>
                <a:effectLst/>
                <a:latin typeface="Montserrat Black" panose="00000A00000000000000" pitchFamily="2" charset="-52"/>
                <a:hlinkClick r:id="rId5" tooltip="Среднее арифметическое взвешенное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средневзвешенная оценка</a:t>
            </a:r>
            <a:r>
              <a:rPr lang="ru-RU" sz="2200" b="0" i="0" dirty="0">
                <a:solidFill>
                  <a:schemeClr val="bg1"/>
                </a:solidFill>
                <a:effectLst/>
                <a:latin typeface="Montserrat Black" panose="00000A00000000000000" pitchFamily="2" charset="-52"/>
              </a:rPr>
              <a:t> составила 57 из 100 на основании 31 рецензии</a:t>
            </a:r>
            <a:r>
              <a:rPr lang="ru-RU" sz="2200" b="0" i="0" strike="noStrike" baseline="30000" dirty="0">
                <a:solidFill>
                  <a:schemeClr val="bg1"/>
                </a:solidFill>
                <a:effectLst/>
                <a:latin typeface="Montserrat Black" panose="00000A00000000000000" pitchFamily="2" charset="-52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[14]</a:t>
            </a:r>
            <a:r>
              <a:rPr lang="ru-RU" sz="2200" b="0" i="0" dirty="0">
                <a:solidFill>
                  <a:schemeClr val="bg1"/>
                </a:solidFill>
                <a:effectLst/>
                <a:latin typeface="Montserrat Black" panose="00000A00000000000000" pitchFamily="2" charset="-52"/>
              </a:rPr>
              <a:t>. Аудитория, опрошенная CinemaScore, поставила фильму среднюю оценку «А» по шкале от A+ до F</a:t>
            </a:r>
            <a:b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</a:br>
            <a:endParaRPr lang="ru-RU" dirty="0"/>
          </a:p>
        </p:txBody>
      </p:sp>
      <p:pic>
        <p:nvPicPr>
          <p:cNvPr id="11268" name="Picture 4" descr="Кадры из фильма: 1+1">
            <a:extLst>
              <a:ext uri="{FF2B5EF4-FFF2-40B4-BE49-F238E27FC236}">
                <a16:creationId xmlns:a16="http://schemas.microsoft.com/office/drawing/2014/main" id="{612F4772-8428-4A07-B334-B0D4ECC51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402" y="955045"/>
            <a:ext cx="3746500" cy="247395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F6034365-C77E-47F6-8227-48B7057796FF}"/>
              </a:ext>
            </a:extLst>
          </p:cNvPr>
          <p:cNvGrpSpPr/>
          <p:nvPr/>
        </p:nvGrpSpPr>
        <p:grpSpPr>
          <a:xfrm>
            <a:off x="-1638300" y="-749300"/>
            <a:ext cx="15773400" cy="8356600"/>
            <a:chOff x="-1638300" y="-749300"/>
            <a:chExt cx="15773400" cy="8356600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D7F690D4-F78A-4AB0-9E3B-A0F39E965818}"/>
                </a:ext>
              </a:extLst>
            </p:cNvPr>
            <p:cNvSpPr/>
            <p:nvPr/>
          </p:nvSpPr>
          <p:spPr>
            <a:xfrm>
              <a:off x="-1638300" y="-749300"/>
              <a:ext cx="15773400" cy="83566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B859690-78B4-42E6-A8ED-93FFCD9763FA}"/>
                </a:ext>
              </a:extLst>
            </p:cNvPr>
            <p:cNvSpPr txBox="1"/>
            <p:nvPr/>
          </p:nvSpPr>
          <p:spPr>
            <a:xfrm>
              <a:off x="159658" y="304800"/>
              <a:ext cx="95250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dirty="0">
                  <a:latin typeface="Montserrat Black" panose="00000A00000000000000" pitchFamily="2" charset="-52"/>
                </a:rPr>
                <a:t>Номинации фильма</a:t>
              </a:r>
            </a:p>
            <a:p>
              <a:endParaRPr lang="ru-RU" dirty="0"/>
            </a:p>
          </p:txBody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E2A3AD7A-7358-4084-BFAC-26C278D78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658" y="950942"/>
              <a:ext cx="5388013" cy="4524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ru-RU" altLang="ru-R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Montserrat Black" panose="00000A00000000000000" pitchFamily="2" charset="-52"/>
                </a:rPr>
                <a:t>«Лучший актёр»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ru-RU" altLang="ru-R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Montserrat Black" panose="00000A00000000000000" pitchFamily="2" charset="-52"/>
                </a:rPr>
                <a:t>«Новичок года»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ru-RU" altLang="ru-R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Montserrat Black" panose="00000A00000000000000" pitchFamily="2" charset="-52"/>
                </a:rPr>
                <a:t>«Лучший фильм»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ru-RU" altLang="ru-R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Montserrat Black" panose="00000A00000000000000" pitchFamily="2" charset="-52"/>
                </a:rPr>
                <a:t>«Лучший режиссёр»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ru-RU" altLang="ru-R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Montserrat Black" panose="00000A00000000000000" pitchFamily="2" charset="-52"/>
                </a:rPr>
                <a:t>«Лучшая актриса второго плана»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ru-RU" altLang="ru-R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Montserrat Black" panose="00000A00000000000000" pitchFamily="2" charset="-52"/>
                </a:rPr>
                <a:t>«Лучший оригинальный сценарий»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ru-RU" altLang="ru-R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Montserrat Black" panose="00000A00000000000000" pitchFamily="2" charset="-52"/>
                </a:rPr>
                <a:t>«Лучшая операторская работа»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ru-RU" altLang="ru-R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Montserrat Black" panose="00000A00000000000000" pitchFamily="2" charset="-52"/>
                </a:rPr>
                <a:t>«Лучший монтаж»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ru-RU" altLang="ru-R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Montserrat Black" panose="00000A00000000000000" pitchFamily="2" charset="-52"/>
                </a:rPr>
                <a:t>«Лучший звук»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ru-RU" altLang="ru-R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Montserrat Black" panose="00000A00000000000000" pitchFamily="2" charset="-52"/>
                </a:rPr>
                <a:t>«Лучший европейский фильм»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ru-RU" altLang="ru-R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Montserrat Black" panose="00000A00000000000000" pitchFamily="2" charset="-52"/>
                </a:rPr>
                <a:t>«Лучший фильм по мнению зрителей»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ru-RU" altLang="ru-R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Montserrat Black" panose="00000A00000000000000" pitchFamily="2" charset="-52"/>
                </a:rPr>
                <a:t>«Лучшая мужская роль»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ru-RU" altLang="ru-R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Montserrat Black" panose="00000A00000000000000" pitchFamily="2" charset="-52"/>
                </a:rPr>
                <a:t>«Лучший сценарий»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ru-RU" altLang="ru-R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Montserrat Black" panose="00000A00000000000000" pitchFamily="2" charset="-52"/>
                </a:rPr>
                <a:t>«Лучший международный фильм»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79043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270276-578B-4EC3-BC1D-1A7E7D314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0B7185-F795-45ED-BDDD-B7B407E36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4338" name="Picture 2" descr="Кадры из фильма: 1+1">
            <a:extLst>
              <a:ext uri="{FF2B5EF4-FFF2-40B4-BE49-F238E27FC236}">
                <a16:creationId xmlns:a16="http://schemas.microsoft.com/office/drawing/2014/main" id="{21957D03-1EEA-4407-9856-12F27B097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1199" y="0"/>
            <a:ext cx="13259254" cy="715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2B500B-41A4-44A1-9DB8-70F0B2CA707B}"/>
              </a:ext>
            </a:extLst>
          </p:cNvPr>
          <p:cNvSpPr txBox="1"/>
          <p:nvPr/>
        </p:nvSpPr>
        <p:spPr>
          <a:xfrm>
            <a:off x="90714" y="653143"/>
            <a:ext cx="1126308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800" dirty="0"/>
              <a:t>Это все</a:t>
            </a:r>
          </a:p>
        </p:txBody>
      </p:sp>
    </p:spTree>
    <p:extLst>
      <p:ext uri="{BB962C8B-B14F-4D97-AF65-F5344CB8AC3E}">
        <p14:creationId xmlns:p14="http://schemas.microsoft.com/office/powerpoint/2010/main" val="3291706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E88DE88-6B10-44ED-8F99-82FC504D9DAB}"/>
              </a:ext>
            </a:extLst>
          </p:cNvPr>
          <p:cNvSpPr/>
          <p:nvPr/>
        </p:nvSpPr>
        <p:spPr>
          <a:xfrm>
            <a:off x="-237688" y="-142612"/>
            <a:ext cx="12667376" cy="522634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A7CECB-376B-49CB-81C8-E73BC08726CF}"/>
              </a:ext>
            </a:extLst>
          </p:cNvPr>
          <p:cNvSpPr txBox="1"/>
          <p:nvPr/>
        </p:nvSpPr>
        <p:spPr>
          <a:xfrm>
            <a:off x="3338818" y="947956"/>
            <a:ext cx="5368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latin typeface="Impact" panose="020B0806030902050204" pitchFamily="34" charset="0"/>
              </a:rPr>
              <a:t>Мой любимый фильм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B65F61-9B56-4799-9850-83564963DD61}"/>
              </a:ext>
            </a:extLst>
          </p:cNvPr>
          <p:cNvSpPr txBox="1"/>
          <p:nvPr/>
        </p:nvSpPr>
        <p:spPr>
          <a:xfrm>
            <a:off x="101600" y="5382097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Montserrat Black" panose="00000A00000000000000" pitchFamily="2" charset="-52"/>
              </a:rPr>
              <a:t>Каракашев Айдар 16-24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4B91C0-AE54-4DB9-A9EA-BEE4C2E12526}"/>
              </a:ext>
            </a:extLst>
          </p:cNvPr>
          <p:cNvSpPr txBox="1"/>
          <p:nvPr/>
        </p:nvSpPr>
        <p:spPr>
          <a:xfrm>
            <a:off x="2135406" y="2035203"/>
            <a:ext cx="3771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latin typeface="Impact" panose="020B0806030902050204" pitchFamily="34" charset="0"/>
              </a:rPr>
              <a:t>1+1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4845401-53C6-4E04-ABC3-0E23D74639C4}"/>
              </a:ext>
            </a:extLst>
          </p:cNvPr>
          <p:cNvSpPr/>
          <p:nvPr/>
        </p:nvSpPr>
        <p:spPr>
          <a:xfrm>
            <a:off x="5816600" y="1817599"/>
            <a:ext cx="4330700" cy="288140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8" name="Picture 4" descr="Кадры из фильма: 1+1">
            <a:extLst>
              <a:ext uri="{FF2B5EF4-FFF2-40B4-BE49-F238E27FC236}">
                <a16:creationId xmlns:a16="http://schemas.microsoft.com/office/drawing/2014/main" id="{223850C9-C39A-4EB8-B2EB-CD918F37C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306" y="1884110"/>
            <a:ext cx="4149288" cy="2748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208C4593-4679-468B-B386-368B93F0C68A}"/>
              </a:ext>
            </a:extLst>
          </p:cNvPr>
          <p:cNvGrpSpPr/>
          <p:nvPr/>
        </p:nvGrpSpPr>
        <p:grpSpPr>
          <a:xfrm>
            <a:off x="-586938" y="6011068"/>
            <a:ext cx="12988488" cy="6515100"/>
            <a:chOff x="-237688" y="6174297"/>
            <a:chExt cx="12988488" cy="6515100"/>
          </a:xfrm>
        </p:grpSpPr>
        <p:sp>
          <p:nvSpPr>
            <p:cNvPr id="2" name="Прямоугольник 1">
              <a:extLst>
                <a:ext uri="{FF2B5EF4-FFF2-40B4-BE49-F238E27FC236}">
                  <a16:creationId xmlns:a16="http://schemas.microsoft.com/office/drawing/2014/main" id="{79CB4A3B-6591-42E4-9A91-77B87B0FDD18}"/>
                </a:ext>
              </a:extLst>
            </p:cNvPr>
            <p:cNvSpPr/>
            <p:nvPr/>
          </p:nvSpPr>
          <p:spPr>
            <a:xfrm>
              <a:off x="-237688" y="6174297"/>
              <a:ext cx="12988488" cy="65151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AD20FDA-F206-40C1-8D68-0D725BE8E37C}"/>
                </a:ext>
              </a:extLst>
            </p:cNvPr>
            <p:cNvSpPr txBox="1"/>
            <p:nvPr/>
          </p:nvSpPr>
          <p:spPr>
            <a:xfrm>
              <a:off x="3526971" y="6574971"/>
              <a:ext cx="31931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latin typeface="Impact" panose="020B0806030902050204" pitchFamily="34" charset="0"/>
                </a:rPr>
                <a:t>Сюжет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FB49CA0-3EB9-4040-9F75-0EE630083F81}"/>
                </a:ext>
              </a:extLst>
            </p:cNvPr>
            <p:cNvSpPr txBox="1"/>
            <p:nvPr/>
          </p:nvSpPr>
          <p:spPr>
            <a:xfrm>
              <a:off x="769257" y="7489371"/>
              <a:ext cx="6183086" cy="4401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b="0" i="0" dirty="0">
                  <a:solidFill>
                    <a:srgbClr val="202122"/>
                  </a:solidFill>
                  <a:effectLst/>
                  <a:latin typeface="Franklin Gothic Medium" panose="020B0603020102020204" pitchFamily="34" charset="0"/>
                </a:rPr>
                <a:t>Парализованный богатый аристократ Филипп, ставший инвалидом после того, как разбился на </a:t>
              </a:r>
              <a:r>
                <a:rPr lang="ru-RU" sz="2000" dirty="0">
                  <a:latin typeface="Franklin Gothic Medium" panose="020B0603020102020204" pitchFamily="34" charset="0"/>
                </a:rPr>
                <a:t>параплане</a:t>
              </a:r>
              <a:r>
                <a:rPr lang="ru-RU" sz="2000" b="0" i="0" dirty="0">
                  <a:solidFill>
                    <a:srgbClr val="202122"/>
                  </a:solidFill>
                  <a:effectLst/>
                  <a:latin typeface="Franklin Gothic Medium" panose="020B0603020102020204" pitchFamily="34" charset="0"/>
                </a:rPr>
                <a:t>, ищет себе помощника, который должен за ним ухаживать. Одного из кандидатов, чернокожего Дрисса, работа не интересует — ему нужен формальный письменный отказ, чтобы продолжать получать пособие по безработице. Но неожиданно именно его Филипп берёт на работу. Выходцу из Сенегала с криминальными наклонностями, любителю</a:t>
              </a:r>
              <a:r>
                <a:rPr lang="ru-RU" sz="2000" b="0" i="0" dirty="0">
                  <a:effectLst/>
                  <a:latin typeface="Franklin Gothic Medium" panose="020B0603020102020204" pitchFamily="34" charset="0"/>
                </a:rPr>
                <a:t> марихуаны</a:t>
              </a:r>
              <a:r>
                <a:rPr lang="ru-RU" sz="2000" b="0" i="0" dirty="0">
                  <a:solidFill>
                    <a:srgbClr val="202122"/>
                  </a:solidFill>
                  <a:effectLst/>
                  <a:latin typeface="Franklin Gothic Medium" panose="020B0603020102020204" pitchFamily="34" charset="0"/>
                </a:rPr>
                <a:t>, женщин и ритмичной музыки совершенно неизвестны хорошие манеры — он груб, бестактен и чужд всяких условностей. Но именно его естественность и непосредственность привлекли Филиппа</a:t>
              </a:r>
              <a:endParaRPr lang="ru-RU" sz="2000" dirty="0">
                <a:latin typeface="Franklin Gothic Medium" panose="020B0603020102020204" pitchFamily="34" charset="0"/>
              </a:endParaRPr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A07AFA52-6A00-46F3-98BB-BB7F49517434}"/>
                </a:ext>
              </a:extLst>
            </p:cNvPr>
            <p:cNvSpPr/>
            <p:nvPr/>
          </p:nvSpPr>
          <p:spPr>
            <a:xfrm>
              <a:off x="7487104" y="7043940"/>
              <a:ext cx="2691039" cy="271346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8E29B110-A644-4776-A577-53BA1FDB5F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1510" y="7127748"/>
              <a:ext cx="2562225" cy="2562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26C21421-66DD-49A2-85F6-81DB41AA3792}"/>
                </a:ext>
              </a:extLst>
            </p:cNvPr>
            <p:cNvSpPr/>
            <p:nvPr/>
          </p:nvSpPr>
          <p:spPr>
            <a:xfrm>
              <a:off x="9710510" y="9689973"/>
              <a:ext cx="2691039" cy="271346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7396FBB7-58EB-49C1-A6D1-BB76A0A680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74918" y="9757207"/>
              <a:ext cx="2562225" cy="2562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973540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E88DE88-6B10-44ED-8F99-82FC504D9DAB}"/>
              </a:ext>
            </a:extLst>
          </p:cNvPr>
          <p:cNvSpPr/>
          <p:nvPr/>
        </p:nvSpPr>
        <p:spPr>
          <a:xfrm>
            <a:off x="-237688" y="-142612"/>
            <a:ext cx="12667376" cy="522634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A7CECB-376B-49CB-81C8-E73BC08726CF}"/>
              </a:ext>
            </a:extLst>
          </p:cNvPr>
          <p:cNvSpPr txBox="1"/>
          <p:nvPr/>
        </p:nvSpPr>
        <p:spPr>
          <a:xfrm>
            <a:off x="3338818" y="947956"/>
            <a:ext cx="5368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latin typeface="Impact" panose="020B0806030902050204" pitchFamily="34" charset="0"/>
              </a:rPr>
              <a:t>Мой любимый фильм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B65F61-9B56-4799-9850-83564963DD61}"/>
              </a:ext>
            </a:extLst>
          </p:cNvPr>
          <p:cNvSpPr txBox="1"/>
          <p:nvPr/>
        </p:nvSpPr>
        <p:spPr>
          <a:xfrm>
            <a:off x="101600" y="5382097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Montserrat Black" panose="00000A00000000000000" pitchFamily="2" charset="-52"/>
              </a:rPr>
              <a:t>Каракашев Айдар 16-24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4B91C0-AE54-4DB9-A9EA-BEE4C2E12526}"/>
              </a:ext>
            </a:extLst>
          </p:cNvPr>
          <p:cNvSpPr txBox="1"/>
          <p:nvPr/>
        </p:nvSpPr>
        <p:spPr>
          <a:xfrm>
            <a:off x="2135406" y="2035203"/>
            <a:ext cx="3771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latin typeface="Impact" panose="020B0806030902050204" pitchFamily="34" charset="0"/>
              </a:rPr>
              <a:t>1+1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4845401-53C6-4E04-ABC3-0E23D74639C4}"/>
              </a:ext>
            </a:extLst>
          </p:cNvPr>
          <p:cNvSpPr/>
          <p:nvPr/>
        </p:nvSpPr>
        <p:spPr>
          <a:xfrm>
            <a:off x="5816600" y="1817599"/>
            <a:ext cx="4330700" cy="288140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8" name="Picture 4" descr="Кадры из фильма: 1+1">
            <a:extLst>
              <a:ext uri="{FF2B5EF4-FFF2-40B4-BE49-F238E27FC236}">
                <a16:creationId xmlns:a16="http://schemas.microsoft.com/office/drawing/2014/main" id="{223850C9-C39A-4EB8-B2EB-CD918F37C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306" y="1884110"/>
            <a:ext cx="4149288" cy="2748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208C4593-4679-468B-B386-368B93F0C68A}"/>
              </a:ext>
            </a:extLst>
          </p:cNvPr>
          <p:cNvGrpSpPr/>
          <p:nvPr/>
        </p:nvGrpSpPr>
        <p:grpSpPr>
          <a:xfrm>
            <a:off x="-677644" y="171450"/>
            <a:ext cx="12988488" cy="6686550"/>
            <a:chOff x="-237688" y="6174297"/>
            <a:chExt cx="12988488" cy="6515100"/>
          </a:xfrm>
        </p:grpSpPr>
        <p:sp>
          <p:nvSpPr>
            <p:cNvPr id="2" name="Прямоугольник 1">
              <a:extLst>
                <a:ext uri="{FF2B5EF4-FFF2-40B4-BE49-F238E27FC236}">
                  <a16:creationId xmlns:a16="http://schemas.microsoft.com/office/drawing/2014/main" id="{79CB4A3B-6591-42E4-9A91-77B87B0FDD18}"/>
                </a:ext>
              </a:extLst>
            </p:cNvPr>
            <p:cNvSpPr/>
            <p:nvPr/>
          </p:nvSpPr>
          <p:spPr>
            <a:xfrm>
              <a:off x="-237688" y="6174297"/>
              <a:ext cx="12988488" cy="65151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AD20FDA-F206-40C1-8D68-0D725BE8E37C}"/>
                </a:ext>
              </a:extLst>
            </p:cNvPr>
            <p:cNvSpPr txBox="1"/>
            <p:nvPr/>
          </p:nvSpPr>
          <p:spPr>
            <a:xfrm>
              <a:off x="3526971" y="6574971"/>
              <a:ext cx="319314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latin typeface="Impact" panose="020B0806030902050204" pitchFamily="34" charset="0"/>
                </a:rPr>
                <a:t>Сюжет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FB49CA0-3EB9-4040-9F75-0EE630083F81}"/>
                </a:ext>
              </a:extLst>
            </p:cNvPr>
            <p:cNvSpPr txBox="1"/>
            <p:nvPr/>
          </p:nvSpPr>
          <p:spPr>
            <a:xfrm>
              <a:off x="769257" y="7489371"/>
              <a:ext cx="6183086" cy="440120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ru-RU" sz="2000" b="0" i="0" dirty="0">
                  <a:solidFill>
                    <a:srgbClr val="202122"/>
                  </a:solidFill>
                  <a:effectLst/>
                  <a:latin typeface="Franklin Gothic Medium" panose="020B0603020102020204" pitchFamily="34" charset="0"/>
                </a:rPr>
                <a:t>Парализованный богатый аристократ Филипп, ставший инвалидом после того, как разбился на </a:t>
              </a:r>
              <a:r>
                <a:rPr lang="ru-RU" sz="2000" dirty="0">
                  <a:latin typeface="Franklin Gothic Medium" panose="020B0603020102020204" pitchFamily="34" charset="0"/>
                </a:rPr>
                <a:t>параплане</a:t>
              </a:r>
              <a:r>
                <a:rPr lang="ru-RU" sz="2000" b="0" i="0" dirty="0">
                  <a:solidFill>
                    <a:srgbClr val="202122"/>
                  </a:solidFill>
                  <a:effectLst/>
                  <a:latin typeface="Franklin Gothic Medium" panose="020B0603020102020204" pitchFamily="34" charset="0"/>
                </a:rPr>
                <a:t>, ищет себе помощника, который должен за ним ухаживать. Одного из кандидатов, чернокожего Дрисса, работа не интересует — ему нужен формальный письменный отказ, чтобы продолжать получать пособие по безработице. Но неожиданно именно его Филипп берёт на работу. Выходцу из Сенегала с криминальными наклонностями, любителю</a:t>
              </a:r>
              <a:r>
                <a:rPr lang="ru-RU" sz="2000" b="0" i="0" dirty="0">
                  <a:effectLst/>
                  <a:latin typeface="Franklin Gothic Medium" panose="020B0603020102020204" pitchFamily="34" charset="0"/>
                </a:rPr>
                <a:t> марихуаны</a:t>
              </a:r>
              <a:r>
                <a:rPr lang="ru-RU" sz="2000" b="0" i="0" dirty="0">
                  <a:solidFill>
                    <a:srgbClr val="202122"/>
                  </a:solidFill>
                  <a:effectLst/>
                  <a:latin typeface="Franklin Gothic Medium" panose="020B0603020102020204" pitchFamily="34" charset="0"/>
                </a:rPr>
                <a:t>, женщин и ритмичной музыки совершенно неизвестны хорошие манеры — он груб, бестактен и чужд всяких условностей. Но именно его естественность и непосредственность привлекли Филиппа</a:t>
              </a:r>
              <a:endParaRPr lang="ru-RU" sz="2000" dirty="0">
                <a:latin typeface="Franklin Gothic Medium" panose="020B0603020102020204" pitchFamily="34" charset="0"/>
              </a:endParaRPr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A07AFA52-6A00-46F3-98BB-BB7F49517434}"/>
                </a:ext>
              </a:extLst>
            </p:cNvPr>
            <p:cNvSpPr/>
            <p:nvPr/>
          </p:nvSpPr>
          <p:spPr>
            <a:xfrm>
              <a:off x="7487104" y="7043940"/>
              <a:ext cx="2691039" cy="271346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8E29B110-A644-4776-A577-53BA1FDB5F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1510" y="7127748"/>
              <a:ext cx="2562225" cy="256222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26C21421-66DD-49A2-85F6-81DB41AA3792}"/>
                </a:ext>
              </a:extLst>
            </p:cNvPr>
            <p:cNvSpPr/>
            <p:nvPr/>
          </p:nvSpPr>
          <p:spPr>
            <a:xfrm>
              <a:off x="9710510" y="9689973"/>
              <a:ext cx="2691039" cy="271346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7396FBB7-58EB-49C1-A6D1-BB76A0A680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74918" y="9757207"/>
              <a:ext cx="2562225" cy="256222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775475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FFBB203-CAC6-4AC5-8ADE-CB489BEA3578}"/>
              </a:ext>
            </a:extLst>
          </p:cNvPr>
          <p:cNvSpPr/>
          <p:nvPr/>
        </p:nvSpPr>
        <p:spPr>
          <a:xfrm>
            <a:off x="-237688" y="-142612"/>
            <a:ext cx="12667376" cy="522634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8B9A9F-A893-433D-ACC1-93124F246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BEC98B-ADE2-40B1-8B70-8B5B7EA83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63809B13-B6EB-46B8-B423-1285C6032964}"/>
              </a:ext>
            </a:extLst>
          </p:cNvPr>
          <p:cNvGrpSpPr/>
          <p:nvPr/>
        </p:nvGrpSpPr>
        <p:grpSpPr>
          <a:xfrm>
            <a:off x="-689428" y="171450"/>
            <a:ext cx="12988488" cy="6686550"/>
            <a:chOff x="-237688" y="6174297"/>
            <a:chExt cx="12988488" cy="6515100"/>
          </a:xfrm>
        </p:grpSpPr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D593F27D-64EB-4D5E-AA51-D302771EEF1D}"/>
                </a:ext>
              </a:extLst>
            </p:cNvPr>
            <p:cNvSpPr/>
            <p:nvPr/>
          </p:nvSpPr>
          <p:spPr>
            <a:xfrm>
              <a:off x="-237688" y="6174297"/>
              <a:ext cx="12988488" cy="65151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5593D86-F453-4DF8-BB1C-B810C54B993A}"/>
                </a:ext>
              </a:extLst>
            </p:cNvPr>
            <p:cNvSpPr txBox="1"/>
            <p:nvPr/>
          </p:nvSpPr>
          <p:spPr>
            <a:xfrm>
              <a:off x="3526971" y="6574971"/>
              <a:ext cx="31931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latin typeface="Impact" panose="020B0806030902050204" pitchFamily="34" charset="0"/>
                </a:rPr>
                <a:t>Сюжет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84DF183-0BB5-4DD4-828E-395C3EC67750}"/>
                </a:ext>
              </a:extLst>
            </p:cNvPr>
            <p:cNvSpPr txBox="1"/>
            <p:nvPr/>
          </p:nvSpPr>
          <p:spPr>
            <a:xfrm>
              <a:off x="769257" y="7489371"/>
              <a:ext cx="6183086" cy="4401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b="0" i="0" dirty="0">
                  <a:solidFill>
                    <a:srgbClr val="202122"/>
                  </a:solidFill>
                  <a:effectLst/>
                  <a:latin typeface="Franklin Gothic Medium" panose="020B0603020102020204" pitchFamily="34" charset="0"/>
                </a:rPr>
                <a:t>Парализованный богатый аристократ Филипп, ставший инвалидом после того, как разбился на </a:t>
              </a:r>
              <a:r>
                <a:rPr lang="ru-RU" sz="2000" dirty="0">
                  <a:latin typeface="Franklin Gothic Medium" panose="020B0603020102020204" pitchFamily="34" charset="0"/>
                </a:rPr>
                <a:t>параплане</a:t>
              </a:r>
              <a:r>
                <a:rPr lang="ru-RU" sz="2000" b="0" i="0" dirty="0">
                  <a:solidFill>
                    <a:srgbClr val="202122"/>
                  </a:solidFill>
                  <a:effectLst/>
                  <a:latin typeface="Franklin Gothic Medium" panose="020B0603020102020204" pitchFamily="34" charset="0"/>
                </a:rPr>
                <a:t>, ищет себе помощника, который должен за ним ухаживать. Одного из кандидатов, чернокожего Дрисса, работа не интересует — ему нужен формальный письменный отказ, чтобы продолжать получать пособие по безработице. Но неожиданно именно его Филипп берёт на работу. Выходцу из Сенегала с криминальными наклонностями, любителю</a:t>
              </a:r>
              <a:r>
                <a:rPr lang="ru-RU" sz="2000" b="0" i="0" dirty="0">
                  <a:effectLst/>
                  <a:latin typeface="Franklin Gothic Medium" panose="020B0603020102020204" pitchFamily="34" charset="0"/>
                </a:rPr>
                <a:t> марихуаны</a:t>
              </a:r>
              <a:r>
                <a:rPr lang="ru-RU" sz="2000" b="0" i="0" dirty="0">
                  <a:solidFill>
                    <a:srgbClr val="202122"/>
                  </a:solidFill>
                  <a:effectLst/>
                  <a:latin typeface="Franklin Gothic Medium" panose="020B0603020102020204" pitchFamily="34" charset="0"/>
                </a:rPr>
                <a:t>, женщин и ритмичной музыки совершенно неизвестны хорошие манеры — он груб, бестактен и чужд всяких условностей. Но именно его естественность и непосредственность привлекли Филиппа</a:t>
              </a:r>
              <a:endParaRPr lang="ru-RU" sz="2000" dirty="0">
                <a:latin typeface="Franklin Gothic Medium" panose="020B0603020102020204" pitchFamily="34" charset="0"/>
              </a:endParaRPr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85D4733E-3687-4435-9BF8-B2495FABC85E}"/>
                </a:ext>
              </a:extLst>
            </p:cNvPr>
            <p:cNvSpPr/>
            <p:nvPr/>
          </p:nvSpPr>
          <p:spPr>
            <a:xfrm>
              <a:off x="7487104" y="7043940"/>
              <a:ext cx="2691039" cy="271346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1EDD5585-8B38-4A08-93CD-EA6F7DA28C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1510" y="7127748"/>
              <a:ext cx="2562225" cy="256222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8F2B9AB6-079C-4643-9ABE-B91D8B298825}"/>
                </a:ext>
              </a:extLst>
            </p:cNvPr>
            <p:cNvSpPr/>
            <p:nvPr/>
          </p:nvSpPr>
          <p:spPr>
            <a:xfrm>
              <a:off x="9710510" y="9689973"/>
              <a:ext cx="2691039" cy="271346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1" name="Picture 6">
              <a:extLst>
                <a:ext uri="{FF2B5EF4-FFF2-40B4-BE49-F238E27FC236}">
                  <a16:creationId xmlns:a16="http://schemas.microsoft.com/office/drawing/2014/main" id="{C7BF7944-DA7D-4736-8AA2-4E10401133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74918" y="9757207"/>
              <a:ext cx="2562225" cy="256222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7C489A13-259C-41FE-BE29-30F3AAB1F19F}"/>
              </a:ext>
            </a:extLst>
          </p:cNvPr>
          <p:cNvGrpSpPr/>
          <p:nvPr/>
        </p:nvGrpSpPr>
        <p:grpSpPr>
          <a:xfrm>
            <a:off x="-197741" y="6564517"/>
            <a:ext cx="12627429" cy="7119257"/>
            <a:chOff x="-435429" y="-261257"/>
            <a:chExt cx="12627429" cy="7119257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5EC02770-3EF6-4502-A566-442CDAF9FE8F}"/>
                </a:ext>
              </a:extLst>
            </p:cNvPr>
            <p:cNvSpPr/>
            <p:nvPr/>
          </p:nvSpPr>
          <p:spPr>
            <a:xfrm>
              <a:off x="-435429" y="-261257"/>
              <a:ext cx="12627429" cy="711925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9FCBE86-B3D1-4353-8068-62DE3D8935A2}"/>
                </a:ext>
              </a:extLst>
            </p:cNvPr>
            <p:cNvSpPr txBox="1"/>
            <p:nvPr/>
          </p:nvSpPr>
          <p:spPr>
            <a:xfrm>
              <a:off x="464458" y="612844"/>
              <a:ext cx="6444342" cy="5632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b="0" i="0" dirty="0">
                  <a:solidFill>
                    <a:srgbClr val="202122"/>
                  </a:solidFill>
                  <a:effectLst/>
                  <a:latin typeface="Montserrat Black" panose="00000A00000000000000" pitchFamily="2" charset="-52"/>
                </a:rPr>
                <a:t>Страдая от заключения внутри собственного тела, жалости окружающих и внутреннего одиночества, Филипп хочет чего-то нового. В роскошный и чопорный дворец Филиппа Дрисс приносит частичку хаоса, а в жизнь Филиппа — дух приключений, спонтанности и лёгкости отношения к любым проблемам. Несмотря на сложную жизнь, Дрисс оказывается хорошим человеком. Между ним и Филиппом завязывается крепкая дружба.(нету ручек- нет конфетки)</a:t>
              </a:r>
              <a:endParaRPr lang="ru-RU" sz="2400" dirty="0">
                <a:latin typeface="Montserrat Black" panose="00000A00000000000000" pitchFamily="2" charset="-52"/>
              </a:endParaRPr>
            </a:p>
          </p:txBody>
        </p:sp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B5516983-9159-4D40-8573-3872587F6F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9974" y="736146"/>
              <a:ext cx="2562225" cy="2562225"/>
            </a:xfrm>
            <a:prstGeom prst="snip2Diag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88900" algn="tl" rotWithShape="0">
                <a:srgbClr val="000000">
                  <a:alpha val="45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08014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FFBB203-CAC6-4AC5-8ADE-CB489BEA3578}"/>
              </a:ext>
            </a:extLst>
          </p:cNvPr>
          <p:cNvSpPr/>
          <p:nvPr/>
        </p:nvSpPr>
        <p:spPr>
          <a:xfrm>
            <a:off x="-237688" y="-142612"/>
            <a:ext cx="12667376" cy="522634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8B9A9F-A893-433D-ACC1-93124F246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BEC98B-ADE2-40B1-8B70-8B5B7EA83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63809B13-B6EB-46B8-B423-1285C6032964}"/>
              </a:ext>
            </a:extLst>
          </p:cNvPr>
          <p:cNvGrpSpPr/>
          <p:nvPr/>
        </p:nvGrpSpPr>
        <p:grpSpPr>
          <a:xfrm>
            <a:off x="-689428" y="171450"/>
            <a:ext cx="12988488" cy="6686550"/>
            <a:chOff x="-237688" y="6174297"/>
            <a:chExt cx="12988488" cy="6515100"/>
          </a:xfrm>
        </p:grpSpPr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D593F27D-64EB-4D5E-AA51-D302771EEF1D}"/>
                </a:ext>
              </a:extLst>
            </p:cNvPr>
            <p:cNvSpPr/>
            <p:nvPr/>
          </p:nvSpPr>
          <p:spPr>
            <a:xfrm>
              <a:off x="-237688" y="6174297"/>
              <a:ext cx="12988488" cy="65151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5593D86-F453-4DF8-BB1C-B810C54B993A}"/>
                </a:ext>
              </a:extLst>
            </p:cNvPr>
            <p:cNvSpPr txBox="1"/>
            <p:nvPr/>
          </p:nvSpPr>
          <p:spPr>
            <a:xfrm>
              <a:off x="3526971" y="6574971"/>
              <a:ext cx="31931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latin typeface="Impact" panose="020B0806030902050204" pitchFamily="34" charset="0"/>
                </a:rPr>
                <a:t>Сюжет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84DF183-0BB5-4DD4-828E-395C3EC67750}"/>
                </a:ext>
              </a:extLst>
            </p:cNvPr>
            <p:cNvSpPr txBox="1"/>
            <p:nvPr/>
          </p:nvSpPr>
          <p:spPr>
            <a:xfrm>
              <a:off x="769257" y="7489371"/>
              <a:ext cx="6183086" cy="4401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b="0" i="0" dirty="0">
                  <a:solidFill>
                    <a:srgbClr val="202122"/>
                  </a:solidFill>
                  <a:effectLst/>
                  <a:latin typeface="Franklin Gothic Medium" panose="020B0603020102020204" pitchFamily="34" charset="0"/>
                </a:rPr>
                <a:t>Парализованный богатый аристократ Филипп, ставший инвалидом после того, как разбился на </a:t>
              </a:r>
              <a:r>
                <a:rPr lang="ru-RU" sz="2000" dirty="0">
                  <a:latin typeface="Franklin Gothic Medium" panose="020B0603020102020204" pitchFamily="34" charset="0"/>
                </a:rPr>
                <a:t>параплане</a:t>
              </a:r>
              <a:r>
                <a:rPr lang="ru-RU" sz="2000" b="0" i="0" dirty="0">
                  <a:solidFill>
                    <a:srgbClr val="202122"/>
                  </a:solidFill>
                  <a:effectLst/>
                  <a:latin typeface="Franklin Gothic Medium" panose="020B0603020102020204" pitchFamily="34" charset="0"/>
                </a:rPr>
                <a:t>, ищет себе помощника, который должен за ним ухаживать. Одного из кандидатов, чернокожего Дрисса, работа не интересует — ему нужен формальный письменный отказ, чтобы продолжать получать пособие по безработице. Но неожиданно именно его Филипп берёт на работу. Выходцу из Сенегала с криминальными наклонностями, любителю</a:t>
              </a:r>
              <a:r>
                <a:rPr lang="ru-RU" sz="2000" b="0" i="0" dirty="0">
                  <a:effectLst/>
                  <a:latin typeface="Franklin Gothic Medium" panose="020B0603020102020204" pitchFamily="34" charset="0"/>
                </a:rPr>
                <a:t> марихуаны</a:t>
              </a:r>
              <a:r>
                <a:rPr lang="ru-RU" sz="2000" b="0" i="0" dirty="0">
                  <a:solidFill>
                    <a:srgbClr val="202122"/>
                  </a:solidFill>
                  <a:effectLst/>
                  <a:latin typeface="Franklin Gothic Medium" panose="020B0603020102020204" pitchFamily="34" charset="0"/>
                </a:rPr>
                <a:t>, женщин и ритмичной музыки совершенно неизвестны хорошие манеры — он груб, бестактен и чужд всяких условностей. Но именно его естественность и непосредственность привлекли Филиппа</a:t>
              </a:r>
              <a:endParaRPr lang="ru-RU" sz="2000" dirty="0">
                <a:latin typeface="Franklin Gothic Medium" panose="020B0603020102020204" pitchFamily="34" charset="0"/>
              </a:endParaRPr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85D4733E-3687-4435-9BF8-B2495FABC85E}"/>
                </a:ext>
              </a:extLst>
            </p:cNvPr>
            <p:cNvSpPr/>
            <p:nvPr/>
          </p:nvSpPr>
          <p:spPr>
            <a:xfrm>
              <a:off x="7487104" y="7043940"/>
              <a:ext cx="2691039" cy="271346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1EDD5585-8B38-4A08-93CD-EA6F7DA28C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1510" y="7127748"/>
              <a:ext cx="2562225" cy="2562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8F2B9AB6-079C-4643-9ABE-B91D8B298825}"/>
                </a:ext>
              </a:extLst>
            </p:cNvPr>
            <p:cNvSpPr/>
            <p:nvPr/>
          </p:nvSpPr>
          <p:spPr>
            <a:xfrm>
              <a:off x="9710510" y="9689973"/>
              <a:ext cx="2691039" cy="271346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1" name="Picture 6">
              <a:extLst>
                <a:ext uri="{FF2B5EF4-FFF2-40B4-BE49-F238E27FC236}">
                  <a16:creationId xmlns:a16="http://schemas.microsoft.com/office/drawing/2014/main" id="{C7BF7944-DA7D-4736-8AA2-4E10401133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74918" y="9757207"/>
              <a:ext cx="2562225" cy="2562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7C489A13-259C-41FE-BE29-30F3AAB1F19F}"/>
              </a:ext>
            </a:extLst>
          </p:cNvPr>
          <p:cNvGrpSpPr/>
          <p:nvPr/>
        </p:nvGrpSpPr>
        <p:grpSpPr>
          <a:xfrm>
            <a:off x="-45341" y="-193412"/>
            <a:ext cx="12627429" cy="7119257"/>
            <a:chOff x="-435429" y="-261257"/>
            <a:chExt cx="12627429" cy="7119257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5EC02770-3EF6-4502-A566-442CDAF9FE8F}"/>
                </a:ext>
              </a:extLst>
            </p:cNvPr>
            <p:cNvSpPr/>
            <p:nvPr/>
          </p:nvSpPr>
          <p:spPr>
            <a:xfrm>
              <a:off x="-435429" y="-261257"/>
              <a:ext cx="12627429" cy="711925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9FCBE86-B3D1-4353-8068-62DE3D8935A2}"/>
                </a:ext>
              </a:extLst>
            </p:cNvPr>
            <p:cNvSpPr txBox="1"/>
            <p:nvPr/>
          </p:nvSpPr>
          <p:spPr>
            <a:xfrm>
              <a:off x="464458" y="612844"/>
              <a:ext cx="6444342" cy="5632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b="0" i="0" dirty="0">
                  <a:solidFill>
                    <a:srgbClr val="202122"/>
                  </a:solidFill>
                  <a:effectLst/>
                  <a:latin typeface="Montserrat Black" panose="00000A00000000000000" pitchFamily="2" charset="-52"/>
                </a:rPr>
                <a:t>Страдая от заключения внутри собственного тела, жалости окружающих и внутреннего одиночества, Филипп хочет чего-то нового. В роскошный и чопорный дворец Филиппа Дрисс приносит частичку хаоса, а в жизнь Филиппа — дух приключений, спонтанности и лёгкости отношения к любым проблемам. Несмотря на сложную жизнь, Дрисс оказывается хорошим человеком. Между ним и Филиппом завязывается крепкая дружба.(нету ручек- нет конфетки)</a:t>
              </a:r>
              <a:endParaRPr lang="ru-RU" sz="2400" dirty="0">
                <a:latin typeface="Montserrat Black" panose="00000A00000000000000" pitchFamily="2" charset="-52"/>
              </a:endParaRPr>
            </a:p>
          </p:txBody>
        </p:sp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B5516983-9159-4D40-8573-3872587F6F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9974" y="736146"/>
              <a:ext cx="2562225" cy="2562225"/>
            </a:xfrm>
            <a:prstGeom prst="snip2Diag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88900" algn="tl" rotWithShape="0">
                <a:srgbClr val="000000">
                  <a:alpha val="45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237781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8AA458-0573-43A4-BE80-3A54C0421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EB6B1C-410B-41AE-8F31-B7442F43C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9CE2B1F-33F3-41A5-8A9B-1D1A7B9FD335}"/>
              </a:ext>
            </a:extLst>
          </p:cNvPr>
          <p:cNvSpPr/>
          <p:nvPr/>
        </p:nvSpPr>
        <p:spPr>
          <a:xfrm>
            <a:off x="-571500" y="-215900"/>
            <a:ext cx="13246100" cy="75057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8B84A3-4BC9-43A0-9E46-FF01EACBEEDE}"/>
              </a:ext>
            </a:extLst>
          </p:cNvPr>
          <p:cNvSpPr txBox="1"/>
          <p:nvPr/>
        </p:nvSpPr>
        <p:spPr>
          <a:xfrm>
            <a:off x="749300" y="762000"/>
            <a:ext cx="68453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0" i="0" dirty="0">
                <a:solidFill>
                  <a:srgbClr val="202122"/>
                </a:solidFill>
                <a:effectLst/>
                <a:latin typeface="Montserrat Black" panose="00000A00000000000000" pitchFamily="2" charset="-52"/>
              </a:rPr>
              <a:t>Однажды Дрисс узнаёт об Элеоноре, подруге Филиппа по переписке, которая не знает, что он парализован. В результате Дрисс уговаривает Филиппа позвонить Элеоноре. Та просит Филиппа прислать его фото. Дрисс находит в альбоме два фото Филиппа: на одном видно инвалидное кресло, на другом нет. Дрисс и Филипп сначала решают отправить первое фото, но потом Филипп пугается и просит дом управляющую Ивонну поменять фотографии. Филипп отправляется на свидание в ресторан, но в последний момент передумывает и просит Ивонну срочно увезти его, разминувшись в дверях с не узнавшей его Элеонорой.</a:t>
            </a:r>
            <a:endParaRPr lang="ru-RU" sz="2000" dirty="0">
              <a:latin typeface="Montserrat Black" panose="00000A00000000000000" pitchFamily="2" charset="-52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90646E3-5335-4BC4-998E-E3CB5368B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575" y="1439069"/>
            <a:ext cx="2562225" cy="25622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4135658"/>
      </p:ext>
    </p:extLst>
  </p:cSld>
  <p:clrMapOvr>
    <a:masterClrMapping/>
  </p:clrMapOvr>
  <p:transition spd="med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D4A6C6-F209-4B07-838D-0A1EB3FCD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F8288F-8884-47BC-BD87-71EA4FB3D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EF0E2E5-5780-4506-B670-152E2B0BFA05}"/>
              </a:ext>
            </a:extLst>
          </p:cNvPr>
          <p:cNvSpPr/>
          <p:nvPr/>
        </p:nvSpPr>
        <p:spPr>
          <a:xfrm>
            <a:off x="-342900" y="-330200"/>
            <a:ext cx="13893800" cy="8204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98507A-D129-4C04-82A8-8D302FC33403}"/>
              </a:ext>
            </a:extLst>
          </p:cNvPr>
          <p:cNvSpPr txBox="1"/>
          <p:nvPr/>
        </p:nvSpPr>
        <p:spPr>
          <a:xfrm>
            <a:off x="560388" y="665162"/>
            <a:ext cx="64135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0" i="0" dirty="0">
                <a:effectLst/>
                <a:latin typeface="Montserrat Black" panose="00000A00000000000000" pitchFamily="2" charset="-52"/>
              </a:rPr>
              <a:t>Через некоторое время по семейным обстоятельствам Дрисс вынужден покинуть Филиппа, но тот уже не может без него обходиться. Его не устраивают французские помощники с хорошими манерами и безупречными рекомендациями. Жизнь начинает казаться ему пустой</a:t>
            </a:r>
            <a:endParaRPr lang="ru-RU" sz="2800" dirty="0">
              <a:latin typeface="Montserrat Black" panose="00000A00000000000000" pitchFamily="2" charset="-52"/>
            </a:endParaRPr>
          </a:p>
        </p:txBody>
      </p:sp>
      <p:pic>
        <p:nvPicPr>
          <p:cNvPr id="8194" name="Picture 2" descr="1 1 Фильм Актеры Биография – Telegraph">
            <a:extLst>
              <a:ext uri="{FF2B5EF4-FFF2-40B4-BE49-F238E27FC236}">
                <a16:creationId xmlns:a16="http://schemas.microsoft.com/office/drawing/2014/main" id="{5D029997-5B13-468D-8CE4-A5CEA6047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175" y="1027906"/>
            <a:ext cx="4514850" cy="2438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9651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D4A6C6-F209-4B07-838D-0A1EB3FCD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F8288F-8884-47BC-BD87-71EA4FB3D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EF0E2E5-5780-4506-B670-152E2B0BFA05}"/>
              </a:ext>
            </a:extLst>
          </p:cNvPr>
          <p:cNvSpPr/>
          <p:nvPr/>
        </p:nvSpPr>
        <p:spPr>
          <a:xfrm>
            <a:off x="-342900" y="-330200"/>
            <a:ext cx="13893800" cy="8204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98507A-D129-4C04-82A8-8D302FC33403}"/>
              </a:ext>
            </a:extLst>
          </p:cNvPr>
          <p:cNvSpPr txBox="1"/>
          <p:nvPr/>
        </p:nvSpPr>
        <p:spPr>
          <a:xfrm>
            <a:off x="560388" y="665162"/>
            <a:ext cx="64135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202122"/>
                </a:solidFill>
                <a:latin typeface="Montserrat Black" panose="00000A00000000000000" pitchFamily="2" charset="-52"/>
              </a:rPr>
              <a:t>Н</a:t>
            </a:r>
            <a:r>
              <a:rPr lang="ru-RU" sz="2800" b="0" i="0" dirty="0">
                <a:solidFill>
                  <a:srgbClr val="202122"/>
                </a:solidFill>
                <a:effectLst/>
                <a:latin typeface="Montserrat Black" panose="00000A00000000000000" pitchFamily="2" charset="-52"/>
              </a:rPr>
              <a:t>о в этот момент Дрисс возвращается. Он увозит Филиппа на берег моря, и к аристократу вновь приходит радость жизни. Дрисс приводит Филиппа в кафе, где сообщает, что обедать с ним не будет: компанию Филиппу составит Элеонора.</a:t>
            </a:r>
            <a:endParaRPr lang="ru-RU" sz="2800" dirty="0">
              <a:latin typeface="Montserrat Black" panose="00000A00000000000000" pitchFamily="2" charset="-52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5D029997-5B13-468D-8CE4-A5CEA6047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928872" y="1027906"/>
            <a:ext cx="4411456" cy="2438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8423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6EF208-06C8-4D23-BA5B-EBDE3ECD9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B5517C-01E7-417E-9882-48F9DE6FF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F9D9386-F31B-4C81-AB9C-5314E8197118}"/>
              </a:ext>
            </a:extLst>
          </p:cNvPr>
          <p:cNvSpPr/>
          <p:nvPr/>
        </p:nvSpPr>
        <p:spPr>
          <a:xfrm>
            <a:off x="-1028700" y="-622300"/>
            <a:ext cx="13868400" cy="83693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F313F9-23E1-4881-BAF4-55957654F0F4}"/>
              </a:ext>
            </a:extLst>
          </p:cNvPr>
          <p:cNvSpPr txBox="1"/>
          <p:nvPr/>
        </p:nvSpPr>
        <p:spPr>
          <a:xfrm>
            <a:off x="-127000" y="127000"/>
            <a:ext cx="7442200" cy="5041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pic>
        <p:nvPicPr>
          <p:cNvPr id="9218" name="Picture 2" descr="1 1 Кино Фото – Telegraph">
            <a:extLst>
              <a:ext uri="{FF2B5EF4-FFF2-40B4-BE49-F238E27FC236}">
                <a16:creationId xmlns:a16="http://schemas.microsoft.com/office/drawing/2014/main" id="{7037D8D2-0812-4989-8D69-4A74DF40A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467644"/>
            <a:ext cx="4514850" cy="25336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20BAE6-DED3-4C07-A622-A567EA373508}"/>
              </a:ext>
            </a:extLst>
          </p:cNvPr>
          <p:cNvSpPr txBox="1"/>
          <p:nvPr/>
        </p:nvSpPr>
        <p:spPr>
          <a:xfrm>
            <a:off x="0" y="586184"/>
            <a:ext cx="6610350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3600" b="0" i="0" dirty="0">
                <a:effectLst/>
                <a:latin typeface="Montserrat Black" panose="00000A00000000000000" pitchFamily="2" charset="-52"/>
              </a:rPr>
              <a:t>В финале </a:t>
            </a:r>
            <a:r>
              <a:rPr lang="ru-RU" sz="2800" b="0" i="0" dirty="0">
                <a:effectLst/>
                <a:latin typeface="Montserrat Black" panose="00000A00000000000000" pitchFamily="2" charset="-52"/>
              </a:rPr>
              <a:t>ленты сообщается о дальнейшей судьбе реальных прототипов главных героев фильма. </a:t>
            </a:r>
            <a:r>
              <a:rPr lang="ru-RU" sz="2800" b="0" i="0" u="none" strike="noStrike" dirty="0">
                <a:effectLst/>
                <a:latin typeface="Montserrat Black" panose="00000A00000000000000" pitchFamily="2" charset="-52"/>
                <a:hlinkClick r:id="rId3" tooltip="Поццо Ди Борго, Филипп (страница отсутствует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Филипп Поццо Ди Борго</a:t>
            </a:r>
            <a:r>
              <a:rPr lang="ru-RU" sz="2800" baseline="30000" dirty="0">
                <a:latin typeface="Montserrat Black" panose="00000A00000000000000" pitchFamily="2" charset="-52"/>
              </a:rPr>
              <a:t>  </a:t>
            </a:r>
            <a:r>
              <a:rPr lang="ru-RU" sz="2800" b="0" i="0" dirty="0">
                <a:effectLst/>
                <a:latin typeface="Montserrat Black" panose="00000A00000000000000" pitchFamily="2" charset="-52"/>
              </a:rPr>
              <a:t>переехал в </a:t>
            </a:r>
            <a:r>
              <a:rPr lang="ru-RU" sz="2800" b="0" i="0" u="none" strike="noStrike" dirty="0">
                <a:effectLst/>
                <a:latin typeface="Montserrat Black" panose="00000A00000000000000" pitchFamily="2" charset="-52"/>
                <a:hlinkClick r:id="rId4" tooltip="Королевство Марокко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Марокко</a:t>
            </a:r>
            <a:r>
              <a:rPr lang="ru-RU" sz="2800" b="0" i="0" dirty="0">
                <a:effectLst/>
                <a:latin typeface="Montserrat Black" panose="00000A00000000000000" pitchFamily="2" charset="-52"/>
              </a:rPr>
              <a:t>, снова женился и обзавёлся двумя дочерями. Абдель Селлу (Дрисс) открыл собственный бизнес, тоже женился и имеет троих детей. И по сей день они с Филиппом остаются близкими друзьями</a:t>
            </a:r>
            <a:r>
              <a:rPr lang="ru-RU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1639550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1240</Words>
  <Application>Microsoft Office PowerPoint</Application>
  <PresentationFormat>Широкоэкранный</PresentationFormat>
  <Paragraphs>60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Franklin Gothic Medium</vt:lpstr>
      <vt:lpstr>Impact</vt:lpstr>
      <vt:lpstr>Montserrat Black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Реакция критиков и зрителей  Реакция критиков и зрителей была разноречивой. Агрегатор рецензий Rotten Tomatoes присудил фильму 76 % «свежести» со средней оценкой 6,8/10 от критиков и 93 % свежести от пользователей сайта (со средней оценкой в 4,3/5). Критический конеснус сайта гласит: «Фильм обращается со своей потенциально щекотливой темой в лайковых перчатках, но „Неприкасаемые“ справляются благодаря сильному актёрскому составу и удивительно деликатной режиссуре»[13]. На Metacritic фильм заполучил смешанные отзывы — средневзвешенная оценка составила 57 из 100 на основании 31 рецензии[14]. Аудитория, опрошенная CinemaScore, поставила фильму среднюю оценку «А» по шкале от A+ до F </vt:lpstr>
      <vt:lpstr>Реакция критиков и зрителей  Реакция критиков и зрителей была разноречивой. Агрегатор рецензий Rotten Tomatoes присудил фильму 76 % «свежести» со средней оценкой 6,8/10 от критиков и 93 % свежести от пользователей сайта (со средней оценкой в 4,3/5). Критический конеснус сайта гласит: «Фильм обращается со своей потенциально щекотливой темой в лайковых перчатках, но „Неприкасаемые“ справляются благодаря сильному актёрскому составу и удивительно деликатной режиссуре»[13]. На Metacritic фильм заполучил смешанные отзывы — средневзвешенная оценка составила 57 из 100 на основании 31 рецензии[14]. Аудитория, опрошенная CinemaScore, поставила фильму среднюю оценку «А» по шкале от A+ до F 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Преподаватель</dc:creator>
  <cp:lastModifiedBy>Преподаватель</cp:lastModifiedBy>
  <cp:revision>7</cp:revision>
  <dcterms:created xsi:type="dcterms:W3CDTF">2024-09-24T05:37:05Z</dcterms:created>
  <dcterms:modified xsi:type="dcterms:W3CDTF">2024-09-24T06:39:09Z</dcterms:modified>
</cp:coreProperties>
</file>