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7" r:id="rId6"/>
    <p:sldId id="308" r:id="rId7"/>
    <p:sldId id="309" r:id="rId8"/>
    <p:sldId id="310" r:id="rId9"/>
    <p:sldId id="314" r:id="rId10"/>
    <p:sldId id="305" r:id="rId11"/>
    <p:sldId id="316" r:id="rId12"/>
    <p:sldId id="315" r:id="rId13"/>
    <p:sldId id="318" r:id="rId14"/>
    <p:sldId id="317" r:id="rId15"/>
    <p:sldId id="319"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9" autoAdjust="0"/>
    <p:restoredTop sz="84967" autoAdjust="0"/>
  </p:normalViewPr>
  <p:slideViewPr>
    <p:cSldViewPr snapToGrid="0">
      <p:cViewPr varScale="1">
        <p:scale>
          <a:sx n="64" d="100"/>
          <a:sy n="64" d="100"/>
        </p:scale>
        <p:origin x="96" y="47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pPr algn="l"/>
            <a:r>
              <a:rPr lang="en-US" b="1" i="0" dirty="0">
                <a:solidFill>
                  <a:srgbClr val="565A5C"/>
                </a:solidFill>
                <a:effectLst/>
                <a:latin typeface="Lato" panose="020F0502020204030203" pitchFamily="34" charset="0"/>
              </a:rPr>
              <a:t>Agile Presentation</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Aydar Fayzullin</a:t>
            </a: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155032"/>
            <a:ext cx="9144000" cy="3982451"/>
          </a:xfrm>
        </p:spPr>
        <p:txBody>
          <a:bodyPr>
            <a:normAutofit/>
          </a:bodyPr>
          <a:lstStyle/>
          <a:p>
            <a:r>
              <a:rPr lang="en-US" b="1" i="0" dirty="0">
                <a:effectLst/>
                <a:latin typeface="Lato" panose="020F0502020204030203" pitchFamily="34" charset="0"/>
              </a:rPr>
              <a:t>Factors to consider when choosing a waterfall or an agile approach</a:t>
            </a:r>
            <a:endParaRPr lang="en-US" dirty="0"/>
          </a:p>
        </p:txBody>
      </p:sp>
    </p:spTree>
    <p:extLst>
      <p:ext uri="{BB962C8B-B14F-4D97-AF65-F5344CB8AC3E}">
        <p14:creationId xmlns:p14="http://schemas.microsoft.com/office/powerpoint/2010/main" val="347356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05C5019-BD15-228D-266F-67EBAA62BA76}"/>
              </a:ext>
            </a:extLst>
          </p:cNvPr>
          <p:cNvSpPr>
            <a:spLocks noGrp="1"/>
          </p:cNvSpPr>
          <p:nvPr>
            <p:ph sz="half" idx="2"/>
          </p:nvPr>
        </p:nvSpPr>
        <p:spPr>
          <a:xfrm>
            <a:off x="1118938" y="225224"/>
            <a:ext cx="9913166" cy="6223701"/>
          </a:xfrm>
        </p:spPr>
        <p:txBody>
          <a:bodyPr>
            <a:noAutofit/>
          </a:bodyPr>
          <a:lstStyle/>
          <a:p>
            <a:pPr marL="0" indent="0" algn="l" fontAlgn="base">
              <a:lnSpc>
                <a:spcPct val="200000"/>
              </a:lnSpc>
              <a:buNone/>
            </a:pPr>
            <a:endParaRPr lang="en-US" sz="1600" b="1" i="0" dirty="0">
              <a:solidFill>
                <a:srgbClr val="3D3D3D"/>
              </a:solidFill>
              <a:effectLst/>
              <a:latin typeface="+mj-lt"/>
              <a:cs typeface="Times New Roman" panose="02020603050405020304" pitchFamily="18" charset="0"/>
            </a:endParaRPr>
          </a:p>
          <a:p>
            <a:pPr marL="0" indent="0" algn="l" fontAlgn="base">
              <a:lnSpc>
                <a:spcPct val="200000"/>
              </a:lnSpc>
              <a:buNone/>
            </a:pPr>
            <a:r>
              <a:rPr lang="en-US" sz="1600" i="0" dirty="0">
                <a:solidFill>
                  <a:srgbClr val="3D3D3D"/>
                </a:solidFill>
                <a:effectLst/>
                <a:latin typeface="+mj-lt"/>
                <a:cs typeface="Times New Roman" panose="02020603050405020304" pitchFamily="18" charset="0"/>
              </a:rPr>
              <a:t>Based on my course experience, it seems like the Agile methodology is a better choice when we are not sure about requirements, or a client wants to be directly involved in the process. Another reason I would choose Agile methodology would be when the timeline is fast, and the client wants quick release.  Waterfall is a better option when there are intricate dependencies, but Agile is favorable when dependencies are smaller. Agile approach is also a better choice when development speed is more of an essence than quality.</a:t>
            </a:r>
            <a:endParaRPr lang="en-US" sz="1600" dirty="0">
              <a:latin typeface="+mj-lt"/>
              <a:cs typeface="Times New Roman" panose="02020603050405020304" pitchFamily="18" charset="0"/>
            </a:endParaRPr>
          </a:p>
        </p:txBody>
      </p:sp>
    </p:spTree>
    <p:extLst>
      <p:ext uri="{BB962C8B-B14F-4D97-AF65-F5344CB8AC3E}">
        <p14:creationId xmlns:p14="http://schemas.microsoft.com/office/powerpoint/2010/main" val="400669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05C5019-BD15-228D-266F-67EBAA62BA76}"/>
              </a:ext>
            </a:extLst>
          </p:cNvPr>
          <p:cNvSpPr>
            <a:spLocks noGrp="1"/>
          </p:cNvSpPr>
          <p:nvPr>
            <p:ph sz="half" idx="2"/>
          </p:nvPr>
        </p:nvSpPr>
        <p:spPr>
          <a:xfrm>
            <a:off x="1118938" y="225224"/>
            <a:ext cx="9913166" cy="6223701"/>
          </a:xfrm>
        </p:spPr>
        <p:txBody>
          <a:bodyPr>
            <a:noAutofit/>
          </a:bodyPr>
          <a:lstStyle/>
          <a:p>
            <a:pPr marL="0" indent="0" algn="l" fontAlgn="base">
              <a:lnSpc>
                <a:spcPct val="200000"/>
              </a:lnSpc>
              <a:buNone/>
            </a:pPr>
            <a:endParaRPr lang="en-US" sz="1600" b="1" i="0" dirty="0">
              <a:solidFill>
                <a:srgbClr val="3D3D3D"/>
              </a:solidFill>
              <a:effectLst/>
              <a:latin typeface="+mj-lt"/>
              <a:cs typeface="Times New Roman" panose="02020603050405020304" pitchFamily="18" charset="0"/>
            </a:endParaRPr>
          </a:p>
          <a:p>
            <a:pPr marL="0" indent="0" algn="ctr" fontAlgn="base">
              <a:lnSpc>
                <a:spcPct val="200000"/>
              </a:lnSpc>
              <a:buNone/>
            </a:pPr>
            <a:r>
              <a:rPr lang="en-US" sz="1600" i="0" dirty="0">
                <a:solidFill>
                  <a:srgbClr val="3D3D3D"/>
                </a:solidFill>
                <a:effectLst/>
                <a:latin typeface="+mj-lt"/>
                <a:cs typeface="Times New Roman" panose="02020603050405020304" pitchFamily="18" charset="0"/>
              </a:rPr>
              <a:t>References</a:t>
            </a:r>
          </a:p>
          <a:p>
            <a:pPr marL="0" indent="0" algn="l" fontAlgn="base">
              <a:lnSpc>
                <a:spcPct val="200000"/>
              </a:lnSpc>
              <a:buNone/>
            </a:pPr>
            <a:r>
              <a:rPr lang="en-US" sz="1600" i="0" dirty="0">
                <a:solidFill>
                  <a:srgbClr val="3D3D3D"/>
                </a:solidFill>
                <a:effectLst/>
                <a:latin typeface="+mj-lt"/>
                <a:cs typeface="Times New Roman" panose="02020603050405020304" pitchFamily="18" charset="0"/>
              </a:rPr>
              <a:t>Charles G. Cobb. (2015). </a:t>
            </a:r>
            <a:r>
              <a:rPr lang="en-US" sz="1600" i="1" dirty="0">
                <a:solidFill>
                  <a:srgbClr val="3D3D3D"/>
                </a:solidFill>
                <a:effectLst/>
                <a:latin typeface="+mj-lt"/>
                <a:cs typeface="Times New Roman" panose="02020603050405020304" pitchFamily="18" charset="0"/>
              </a:rPr>
              <a:t>The Project Manager’s Guide to Mastering Agile: Principles and Practices for an Adaptive Approach.</a:t>
            </a:r>
            <a:r>
              <a:rPr lang="en-US" sz="1600" i="0" dirty="0">
                <a:solidFill>
                  <a:srgbClr val="3D3D3D"/>
                </a:solidFill>
                <a:effectLst/>
                <a:latin typeface="+mj-lt"/>
                <a:cs typeface="Times New Roman" panose="02020603050405020304" pitchFamily="18" charset="0"/>
              </a:rPr>
              <a:t> Wiley.</a:t>
            </a:r>
          </a:p>
        </p:txBody>
      </p:sp>
    </p:spTree>
    <p:extLst>
      <p:ext uri="{BB962C8B-B14F-4D97-AF65-F5344CB8AC3E}">
        <p14:creationId xmlns:p14="http://schemas.microsoft.com/office/powerpoint/2010/main" val="303952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12/17/2022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b="1" i="0" dirty="0">
                <a:effectLst/>
                <a:latin typeface="Lato" panose="020F0502020204030203" pitchFamily="34" charset="0"/>
              </a:rPr>
              <a:t>Agile Presentation</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Aydar Fayzullin</a:t>
            </a:r>
          </a:p>
          <a:p>
            <a:r>
              <a:rPr lang="en-US" dirty="0"/>
              <a:t>aydar.fayzullin@snhu.edu</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4989973" y="3127248"/>
            <a:ext cx="7011527" cy="3167020"/>
          </a:xfrm>
        </p:spPr>
        <p:txBody>
          <a:bodyPr/>
          <a:lstStyle/>
          <a:p>
            <a:pPr algn="r">
              <a:lnSpc>
                <a:spcPct val="150000"/>
              </a:lnSpc>
            </a:pPr>
            <a:r>
              <a:rPr lang="en-US" b="1" dirty="0">
                <a:latin typeface="Lato" panose="020F0502020204030203" pitchFamily="34" charset="0"/>
              </a:rPr>
              <a:t>1) T</a:t>
            </a:r>
            <a:r>
              <a:rPr lang="en-US" b="1" i="0" dirty="0">
                <a:effectLst/>
                <a:latin typeface="Lato" panose="020F0502020204030203" pitchFamily="34" charset="0"/>
              </a:rPr>
              <a:t>he various roles on a Scrum-agile Team</a:t>
            </a:r>
          </a:p>
          <a:p>
            <a:pPr algn="r">
              <a:lnSpc>
                <a:spcPct val="150000"/>
              </a:lnSpc>
            </a:pPr>
            <a:r>
              <a:rPr lang="en-US" b="1" i="0" dirty="0">
                <a:effectLst/>
                <a:latin typeface="Lato" panose="020F0502020204030203" pitchFamily="34" charset="0"/>
              </a:rPr>
              <a:t>2) How the various phases of the SDLC work in an agile approach</a:t>
            </a:r>
          </a:p>
          <a:p>
            <a:pPr algn="r">
              <a:lnSpc>
                <a:spcPct val="150000"/>
              </a:lnSpc>
            </a:pPr>
            <a:r>
              <a:rPr lang="en-US" b="1" dirty="0">
                <a:latin typeface="Lato" panose="020F0502020204030203" pitchFamily="34" charset="0"/>
              </a:rPr>
              <a:t>3)</a:t>
            </a:r>
            <a:r>
              <a:rPr lang="en-US" b="1" i="0" dirty="0">
                <a:effectLst/>
                <a:latin typeface="Lato" panose="020F0502020204030203" pitchFamily="34" charset="0"/>
              </a:rPr>
              <a:t> How the process would have been different with a waterfall development approach</a:t>
            </a:r>
          </a:p>
          <a:p>
            <a:pPr algn="r">
              <a:lnSpc>
                <a:spcPct val="150000"/>
              </a:lnSpc>
            </a:pPr>
            <a:r>
              <a:rPr lang="en-US" dirty="0"/>
              <a:t>4) F</a:t>
            </a:r>
            <a:r>
              <a:rPr lang="en-US" sz="1800" dirty="0">
                <a:solidFill>
                  <a:schemeClr val="bg1"/>
                </a:solidFill>
              </a:rPr>
              <a:t>actors to consider when choosing a waterfall approach or an agile approach</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a:xfrm>
            <a:off x="1155192" y="2537381"/>
            <a:ext cx="3707972" cy="3707971"/>
          </a:xfrm>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12/17/2022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b="1" i="0" dirty="0">
                <a:effectLst/>
                <a:latin typeface="Lato" panose="020F0502020204030203" pitchFamily="34" charset="0"/>
              </a:rPr>
              <a:t>Agile Presentation</a:t>
            </a:r>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b="1" i="0" dirty="0">
                <a:solidFill>
                  <a:srgbClr val="091E42"/>
                </a:solidFill>
                <a:effectLst/>
                <a:latin typeface="Charlie Text"/>
              </a:rPr>
              <a:t>Agile</a:t>
            </a:r>
            <a:r>
              <a:rPr lang="en-US" b="0" i="0" dirty="0">
                <a:solidFill>
                  <a:srgbClr val="091E42"/>
                </a:solidFill>
                <a:effectLst/>
                <a:latin typeface="Charlie Text"/>
              </a:rPr>
              <a:t> is an iterative approach to project management and software development that allows teams deliver value to their customers faster and with fewer headaches.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12/17/2022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Agile Presentation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729370"/>
            <a:ext cx="9144000" cy="2340864"/>
          </a:xfrm>
        </p:spPr>
        <p:txBody>
          <a:bodyPr>
            <a:normAutofit fontScale="90000"/>
          </a:bodyPr>
          <a:lstStyle/>
          <a:p>
            <a:r>
              <a:rPr lang="en-US" b="1" dirty="0">
                <a:latin typeface="Lato" panose="020F0502020204030203" pitchFamily="34" charset="0"/>
              </a:rPr>
              <a:t>T</a:t>
            </a:r>
            <a:r>
              <a:rPr lang="en-US" b="1" i="0" dirty="0">
                <a:effectLst/>
                <a:latin typeface="Lato" panose="020F0502020204030203" pitchFamily="34" charset="0"/>
              </a:rPr>
              <a:t>he various roles on a Scrum-agile Team</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096000" y="301752"/>
            <a:ext cx="5131914" cy="6419723"/>
          </a:xfrm>
        </p:spPr>
        <p:txBody>
          <a:bodyPr>
            <a:noAutofit/>
          </a:bodyPr>
          <a:lstStyle/>
          <a:p>
            <a:pPr marL="0" marR="0" fontAlgn="base">
              <a:lnSpc>
                <a:spcPct val="150000"/>
              </a:lnSpc>
              <a:spcBef>
                <a:spcPts val="0"/>
              </a:spcBef>
              <a:spcAft>
                <a:spcPts val="0"/>
              </a:spcAft>
            </a:pPr>
            <a:r>
              <a:rPr lang="en-US" sz="1200" b="1" dirty="0">
                <a:effectLst/>
                <a:latin typeface="+mj-lt"/>
                <a:ea typeface="Times New Roman" panose="02020603050405020304" pitchFamily="18" charset="0"/>
                <a:cs typeface="Times New Roman" panose="02020603050405020304" pitchFamily="18" charset="0"/>
              </a:rPr>
              <a:t>Product Owner:</a:t>
            </a:r>
          </a:p>
          <a:p>
            <a:pPr marL="285750" marR="0" indent="-285750" fontAlgn="base">
              <a:lnSpc>
                <a:spcPct val="150000"/>
              </a:lnSpc>
              <a:spcBef>
                <a:spcPts val="0"/>
              </a:spcBef>
              <a:spcAft>
                <a:spcPts val="0"/>
              </a:spcAft>
              <a:buFontTx/>
              <a:buChar char="-"/>
            </a:pPr>
            <a:r>
              <a:rPr lang="en-US" sz="1200" dirty="0">
                <a:effectLst/>
                <a:latin typeface="+mj-lt"/>
                <a:ea typeface="Times New Roman" panose="02020603050405020304" pitchFamily="18" charset="0"/>
                <a:cs typeface="Times New Roman" panose="02020603050405020304" pitchFamily="18" charset="0"/>
              </a:rPr>
              <a:t>liaison between the client and the Development Team</a:t>
            </a:r>
          </a:p>
          <a:p>
            <a:pPr marL="285750" marR="0" indent="-285750" fontAlgn="base">
              <a:lnSpc>
                <a:spcPct val="150000"/>
              </a:lnSpc>
              <a:spcBef>
                <a:spcPts val="0"/>
              </a:spcBef>
              <a:spcAft>
                <a:spcPts val="0"/>
              </a:spcAft>
              <a:buFontTx/>
              <a:buChar char="-"/>
            </a:pPr>
            <a:r>
              <a:rPr lang="en-US" sz="1200" dirty="0">
                <a:effectLst/>
                <a:latin typeface="+mj-lt"/>
                <a:ea typeface="Times New Roman" panose="02020603050405020304" pitchFamily="18" charset="0"/>
                <a:cs typeface="Times New Roman" panose="02020603050405020304" pitchFamily="18" charset="0"/>
              </a:rPr>
              <a:t>outlines the specifics of the project to be carried out </a:t>
            </a:r>
          </a:p>
          <a:p>
            <a:pPr marL="285750" marR="0" indent="-285750" fontAlgn="base">
              <a:lnSpc>
                <a:spcPct val="150000"/>
              </a:lnSpc>
              <a:spcBef>
                <a:spcPts val="0"/>
              </a:spcBef>
              <a:spcAft>
                <a:spcPts val="0"/>
              </a:spcAft>
              <a:buFontTx/>
              <a:buChar char="-"/>
            </a:pPr>
            <a:r>
              <a:rPr lang="en-US" sz="1200" dirty="0">
                <a:effectLst/>
                <a:latin typeface="+mj-lt"/>
                <a:ea typeface="Times New Roman" panose="02020603050405020304" pitchFamily="18" charset="0"/>
                <a:cs typeface="Times New Roman" panose="02020603050405020304" pitchFamily="18" charset="0"/>
              </a:rPr>
              <a:t>responsible for creating and prioritizing User Stories to add to the Product Backlog.</a:t>
            </a:r>
          </a:p>
          <a:p>
            <a:pPr marL="0" marR="0" fontAlgn="base">
              <a:lnSpc>
                <a:spcPct val="150000"/>
              </a:lnSpc>
              <a:spcBef>
                <a:spcPts val="0"/>
              </a:spcBef>
              <a:spcAft>
                <a:spcPts val="0"/>
              </a:spcAft>
            </a:pPr>
            <a:endParaRPr lang="en-US" sz="1200" dirty="0">
              <a:effectLst/>
              <a:latin typeface="+mj-lt"/>
              <a:ea typeface="Times New Roman" panose="02020603050405020304" pitchFamily="18" charset="0"/>
              <a:cs typeface="Times New Roman" panose="02020603050405020304" pitchFamily="18" charset="0"/>
            </a:endParaRPr>
          </a:p>
          <a:p>
            <a:pPr marL="0" marR="0" fontAlgn="base">
              <a:lnSpc>
                <a:spcPct val="150000"/>
              </a:lnSpc>
              <a:spcBef>
                <a:spcPts val="0"/>
              </a:spcBef>
              <a:spcAft>
                <a:spcPts val="0"/>
              </a:spcAft>
            </a:pPr>
            <a:endParaRPr lang="en-US" sz="1200" dirty="0">
              <a:latin typeface="+mj-lt"/>
              <a:ea typeface="Calibri" panose="020F0502020204030204" pitchFamily="34" charset="0"/>
              <a:cs typeface="Times New Roman" panose="02020603050405020304" pitchFamily="18" charset="0"/>
            </a:endParaRPr>
          </a:p>
          <a:p>
            <a:pPr marL="0" marR="0" fontAlgn="base">
              <a:lnSpc>
                <a:spcPct val="150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Scrum Master:</a:t>
            </a:r>
          </a:p>
          <a:p>
            <a:pPr marL="285750" marR="0" indent="-285750" fontAlgn="base">
              <a:lnSpc>
                <a:spcPct val="150000"/>
              </a:lnSpc>
              <a:spcBef>
                <a:spcPts val="0"/>
              </a:spcBef>
              <a:spcAft>
                <a:spcPts val="0"/>
              </a:spcAft>
              <a:buFontTx/>
              <a:buChar char="-"/>
            </a:pPr>
            <a:r>
              <a:rPr lang="en-US" sz="1200" dirty="0">
                <a:effectLst/>
                <a:latin typeface="+mj-lt"/>
                <a:ea typeface="Calibri" panose="020F0502020204030204" pitchFamily="34" charset="0"/>
                <a:cs typeface="Times New Roman" panose="02020603050405020304" pitchFamily="18" charset="0"/>
              </a:rPr>
              <a:t>responsible for assisting the Product Owner with creating and keeping up with the Product Backlog </a:t>
            </a:r>
          </a:p>
          <a:p>
            <a:pPr marL="285750" marR="0" indent="-285750" fontAlgn="base">
              <a:lnSpc>
                <a:spcPct val="150000"/>
              </a:lnSpc>
              <a:spcBef>
                <a:spcPts val="0"/>
              </a:spcBef>
              <a:spcAft>
                <a:spcPts val="0"/>
              </a:spcAft>
              <a:buFontTx/>
              <a:buChar char="-"/>
            </a:pPr>
            <a:r>
              <a:rPr lang="en-US" sz="1200" dirty="0">
                <a:effectLst/>
                <a:latin typeface="+mj-lt"/>
                <a:ea typeface="Calibri" panose="020F0502020204030204" pitchFamily="34" charset="0"/>
                <a:cs typeface="Times New Roman" panose="02020603050405020304" pitchFamily="18" charset="0"/>
              </a:rPr>
              <a:t>makes sure everyone in the Scrum team is aware of the requirements and the status of the product development</a:t>
            </a:r>
          </a:p>
          <a:p>
            <a:pPr marL="285750" marR="0" indent="-285750" fontAlgn="base">
              <a:lnSpc>
                <a:spcPct val="150000"/>
              </a:lnSpc>
              <a:spcBef>
                <a:spcPts val="0"/>
              </a:spcBef>
              <a:spcAft>
                <a:spcPts val="0"/>
              </a:spcAft>
              <a:buFontTx/>
              <a:buChar char="-"/>
            </a:pPr>
            <a:r>
              <a:rPr lang="en-US" sz="1200" dirty="0">
                <a:effectLst/>
                <a:latin typeface="+mj-lt"/>
                <a:ea typeface="Calibri" panose="020F0502020204030204" pitchFamily="34" charset="0"/>
                <a:cs typeface="Times New Roman" panose="02020603050405020304" pitchFamily="18" charset="0"/>
              </a:rPr>
              <a:t>expedites the Sprint Planning to inspect the user stories and decide if they are implemented in the sprints. </a:t>
            </a:r>
          </a:p>
          <a:p>
            <a:pPr marL="0" marR="0" fontAlgn="base">
              <a:lnSpc>
                <a:spcPct val="150000"/>
              </a:lnSpc>
              <a:spcBef>
                <a:spcPts val="0"/>
              </a:spcBef>
              <a:spcAft>
                <a:spcPts val="0"/>
              </a:spcAft>
            </a:pPr>
            <a:endParaRPr lang="en-US" sz="1200" dirty="0">
              <a:latin typeface="+mj-lt"/>
              <a:ea typeface="Calibri" panose="020F0502020204030204" pitchFamily="34" charset="0"/>
              <a:cs typeface="Times New Roman" panose="02020603050405020304" pitchFamily="18" charset="0"/>
            </a:endParaRPr>
          </a:p>
          <a:p>
            <a:pPr marL="0" marR="0" fontAlgn="base">
              <a:lnSpc>
                <a:spcPct val="150000"/>
              </a:lnSpc>
              <a:spcBef>
                <a:spcPts val="0"/>
              </a:spcBef>
              <a:spcAft>
                <a:spcPts val="0"/>
              </a:spcAft>
            </a:pPr>
            <a:endParaRPr lang="en-US" sz="1200" dirty="0">
              <a:latin typeface="+mj-lt"/>
              <a:ea typeface="Calibri" panose="020F0502020204030204" pitchFamily="34" charset="0"/>
              <a:cs typeface="Times New Roman" panose="02020603050405020304" pitchFamily="18" charset="0"/>
            </a:endParaRPr>
          </a:p>
          <a:p>
            <a:pPr marL="0" marR="0" fontAlgn="base">
              <a:lnSpc>
                <a:spcPct val="150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Development Team:</a:t>
            </a:r>
          </a:p>
          <a:p>
            <a:pPr marL="285750" marR="0" indent="-285750" fontAlgn="base">
              <a:lnSpc>
                <a:spcPct val="150000"/>
              </a:lnSpc>
              <a:spcBef>
                <a:spcPts val="0"/>
              </a:spcBef>
              <a:spcAft>
                <a:spcPts val="0"/>
              </a:spcAft>
              <a:buFontTx/>
              <a:buChar char="-"/>
            </a:pPr>
            <a:r>
              <a:rPr lang="en-US" sz="1200" dirty="0">
                <a:effectLst/>
                <a:latin typeface="+mj-lt"/>
                <a:ea typeface="Calibri" panose="020F0502020204030204" pitchFamily="34" charset="0"/>
                <a:cs typeface="Times New Roman" panose="02020603050405020304" pitchFamily="18" charset="0"/>
              </a:rPr>
              <a:t>collaborates to work on the planned features and creates test cases</a:t>
            </a:r>
          </a:p>
          <a:p>
            <a:pPr marL="285750" marR="0" indent="-285750" fontAlgn="base">
              <a:lnSpc>
                <a:spcPct val="150000"/>
              </a:lnSpc>
              <a:spcBef>
                <a:spcPts val="0"/>
              </a:spcBef>
              <a:spcAft>
                <a:spcPts val="0"/>
              </a:spcAft>
              <a:buFontTx/>
              <a:buChar char="-"/>
            </a:pPr>
            <a:r>
              <a:rPr lang="en-US" sz="1200" dirty="0">
                <a:effectLst/>
                <a:latin typeface="+mj-lt"/>
                <a:ea typeface="Calibri" panose="020F0502020204030204" pitchFamily="34" charset="0"/>
                <a:cs typeface="Times New Roman" panose="02020603050405020304" pitchFamily="18" charset="0"/>
              </a:rPr>
              <a:t>critical part of the Agile team </a:t>
            </a:r>
          </a:p>
          <a:p>
            <a:pPr marL="285750" marR="0" indent="-285750" fontAlgn="base">
              <a:lnSpc>
                <a:spcPct val="150000"/>
              </a:lnSpc>
              <a:spcBef>
                <a:spcPts val="0"/>
              </a:spcBef>
              <a:spcAft>
                <a:spcPts val="0"/>
              </a:spcAft>
              <a:buFontTx/>
              <a:buChar char="-"/>
            </a:pPr>
            <a:r>
              <a:rPr lang="en-US" sz="1200" dirty="0">
                <a:effectLst/>
                <a:latin typeface="+mj-lt"/>
                <a:ea typeface="Calibri" panose="020F0502020204030204" pitchFamily="34" charset="0"/>
                <a:cs typeface="Times New Roman" panose="02020603050405020304" pitchFamily="18" charset="0"/>
              </a:rPr>
              <a:t>responsible for creating the product and providing the business value to customers.</a:t>
            </a:r>
            <a:br>
              <a:rPr lang="en-US" sz="1200" dirty="0">
                <a:effectLst/>
                <a:latin typeface="+mj-lt"/>
                <a:ea typeface="Calibri" panose="020F0502020204030204" pitchFamily="34" charset="0"/>
                <a:cs typeface="Times New Roman" panose="02020603050405020304" pitchFamily="18" charset="0"/>
              </a:rPr>
            </a:br>
            <a:endParaRPr lang="en-US" sz="1200" dirty="0">
              <a:latin typeface="+mj-lt"/>
              <a:cs typeface="Times New Roman" panose="02020603050405020304" pitchFamily="18" charset="0"/>
            </a:endParaRPr>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2"/>
          <a:srcRect/>
          <a:stretch/>
        </p:blipFill>
        <p:spPr>
          <a:xfrm>
            <a:off x="283464" y="301752"/>
            <a:ext cx="5131915" cy="6263640"/>
          </a:xfrm>
        </p:spPr>
      </p:pic>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b="1" i="0" dirty="0">
                <a:solidFill>
                  <a:srgbClr val="565A5C"/>
                </a:solidFill>
                <a:effectLst/>
                <a:latin typeface="Lato" panose="020F0502020204030203" pitchFamily="34" charset="0"/>
              </a:rPr>
              <a:t>Agile Presentation</a:t>
            </a:r>
            <a:endParaRPr lang="en-US" dirty="0"/>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5614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86144" y="1870569"/>
            <a:ext cx="9144000" cy="3116861"/>
          </a:xfrm>
        </p:spPr>
        <p:txBody>
          <a:bodyPr>
            <a:normAutofit fontScale="90000"/>
          </a:bodyPr>
          <a:lstStyle/>
          <a:p>
            <a:r>
              <a:rPr lang="en-US" b="1" i="0" dirty="0">
                <a:effectLst/>
                <a:latin typeface="Lato" panose="020F0502020204030203" pitchFamily="34" charset="0"/>
              </a:rPr>
              <a:t>How the various phases of the SDLC work in an agile approach</a:t>
            </a:r>
            <a:endParaRPr lang="en-US" dirty="0"/>
          </a:p>
        </p:txBody>
      </p:sp>
    </p:spTree>
    <p:extLst>
      <p:ext uri="{BB962C8B-B14F-4D97-AF65-F5344CB8AC3E}">
        <p14:creationId xmlns:p14="http://schemas.microsoft.com/office/powerpoint/2010/main" val="422586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05C5019-BD15-228D-266F-67EBAA62BA76}"/>
              </a:ext>
            </a:extLst>
          </p:cNvPr>
          <p:cNvSpPr>
            <a:spLocks noGrp="1"/>
          </p:cNvSpPr>
          <p:nvPr>
            <p:ph sz="half" idx="2"/>
          </p:nvPr>
        </p:nvSpPr>
        <p:spPr>
          <a:xfrm>
            <a:off x="1118938" y="225225"/>
            <a:ext cx="9913166" cy="6267650"/>
          </a:xfrm>
        </p:spPr>
        <p:txBody>
          <a:bodyPr>
            <a:noAutofit/>
          </a:bodyPr>
          <a:lstStyle/>
          <a:p>
            <a:pPr marL="0" indent="0" algn="l" fontAlgn="base">
              <a:lnSpc>
                <a:spcPct val="200000"/>
              </a:lnSpc>
              <a:buNone/>
            </a:pPr>
            <a:r>
              <a:rPr lang="en-US" sz="1600" b="1" i="0" dirty="0">
                <a:solidFill>
                  <a:srgbClr val="3D3D3D"/>
                </a:solidFill>
                <a:effectLst/>
                <a:latin typeface="+mj-lt"/>
                <a:cs typeface="Times New Roman" panose="02020603050405020304" pitchFamily="18" charset="0"/>
              </a:rPr>
              <a:t>I) Project Planning Phase: </a:t>
            </a:r>
            <a:r>
              <a:rPr lang="en-US" sz="1600" b="0" i="0" dirty="0">
                <a:solidFill>
                  <a:srgbClr val="3D3D3D"/>
                </a:solidFill>
                <a:effectLst/>
                <a:latin typeface="+mj-lt"/>
                <a:cs typeface="Times New Roman" panose="02020603050405020304" pitchFamily="18" charset="0"/>
              </a:rPr>
              <a:t>determine viability and </a:t>
            </a:r>
            <a:r>
              <a:rPr lang="en-US" sz="1600" dirty="0">
                <a:solidFill>
                  <a:srgbClr val="3D3D3D"/>
                </a:solidFill>
                <a:latin typeface="+mj-lt"/>
                <a:cs typeface="Times New Roman" panose="02020603050405020304" pitchFamily="18" charset="0"/>
              </a:rPr>
              <a:t>extent </a:t>
            </a:r>
            <a:r>
              <a:rPr lang="en-US" sz="1600" b="0" i="0" dirty="0">
                <a:solidFill>
                  <a:srgbClr val="3D3D3D"/>
                </a:solidFill>
                <a:effectLst/>
                <a:latin typeface="+mj-lt"/>
                <a:cs typeface="Times New Roman" panose="02020603050405020304" pitchFamily="18" charset="0"/>
              </a:rPr>
              <a:t>of the project; figure out plan, schedule and budget</a:t>
            </a:r>
          </a:p>
          <a:p>
            <a:pPr marL="0" indent="0" algn="l" fontAlgn="base">
              <a:lnSpc>
                <a:spcPct val="200000"/>
              </a:lnSpc>
              <a:buNone/>
            </a:pPr>
            <a:r>
              <a:rPr lang="en-US" sz="1600" b="1" i="0" dirty="0">
                <a:solidFill>
                  <a:srgbClr val="3D3D3D"/>
                </a:solidFill>
                <a:effectLst/>
                <a:latin typeface="+mj-lt"/>
                <a:cs typeface="Times New Roman" panose="02020603050405020304" pitchFamily="18" charset="0"/>
              </a:rPr>
              <a:t>II) Analysis phase: </a:t>
            </a:r>
            <a:r>
              <a:rPr lang="en-US" sz="1600" i="0" dirty="0">
                <a:solidFill>
                  <a:srgbClr val="3D3D3D"/>
                </a:solidFill>
                <a:effectLst/>
                <a:latin typeface="+mj-lt"/>
                <a:cs typeface="Times New Roman" panose="02020603050405020304" pitchFamily="18" charset="0"/>
              </a:rPr>
              <a:t>assess and record </a:t>
            </a:r>
            <a:r>
              <a:rPr lang="en-US" sz="1600" b="0" i="0" dirty="0">
                <a:solidFill>
                  <a:srgbClr val="3D3D3D"/>
                </a:solidFill>
                <a:effectLst/>
                <a:latin typeface="+mj-lt"/>
                <a:cs typeface="Times New Roman" panose="02020603050405020304" pitchFamily="18" charset="0"/>
              </a:rPr>
              <a:t>business requirements, collect system requirements, develop prototypes to learn requirements, evaluate alternatives</a:t>
            </a:r>
          </a:p>
          <a:p>
            <a:pPr marL="0" indent="0" algn="l" fontAlgn="base">
              <a:lnSpc>
                <a:spcPct val="200000"/>
              </a:lnSpc>
              <a:buNone/>
            </a:pPr>
            <a:r>
              <a:rPr lang="en-US" sz="1600" b="1" i="0" dirty="0">
                <a:solidFill>
                  <a:srgbClr val="3D3D3D"/>
                </a:solidFill>
                <a:effectLst/>
                <a:latin typeface="+mj-lt"/>
                <a:cs typeface="Times New Roman" panose="02020603050405020304" pitchFamily="18" charset="0"/>
              </a:rPr>
              <a:t>III) Design phase: </a:t>
            </a:r>
            <a:r>
              <a:rPr lang="en-US" sz="1600" b="0" i="0" dirty="0">
                <a:solidFill>
                  <a:srgbClr val="3D3D3D"/>
                </a:solidFill>
                <a:effectLst/>
                <a:latin typeface="+mj-lt"/>
                <a:cs typeface="Times New Roman" panose="02020603050405020304" pitchFamily="18" charset="0"/>
              </a:rPr>
              <a:t>requirements analyzed in previous phase are reproduced. Tasks performed: app architecture, databases, network</a:t>
            </a:r>
            <a:r>
              <a:rPr lang="en-US" sz="1600" dirty="0">
                <a:solidFill>
                  <a:srgbClr val="3D3D3D"/>
                </a:solidFill>
                <a:latin typeface="+mj-lt"/>
                <a:cs typeface="Times New Roman" panose="02020603050405020304" pitchFamily="18" charset="0"/>
              </a:rPr>
              <a:t>, u</a:t>
            </a:r>
            <a:r>
              <a:rPr lang="en-US" sz="1600" b="0" i="0" dirty="0">
                <a:solidFill>
                  <a:srgbClr val="3D3D3D"/>
                </a:solidFill>
                <a:effectLst/>
                <a:latin typeface="+mj-lt"/>
                <a:cs typeface="Times New Roman" panose="02020603050405020304" pitchFamily="18" charset="0"/>
              </a:rPr>
              <a:t>ser interfaces, system interfaces,</a:t>
            </a:r>
            <a:r>
              <a:rPr lang="en-US" sz="1600" dirty="0">
                <a:solidFill>
                  <a:srgbClr val="3D3D3D"/>
                </a:solidFill>
                <a:latin typeface="+mj-lt"/>
                <a:cs typeface="Times New Roman" panose="02020603050405020304" pitchFamily="18" charset="0"/>
              </a:rPr>
              <a:t> p</a:t>
            </a:r>
            <a:r>
              <a:rPr lang="en-US" sz="1600" b="0" i="0" dirty="0">
                <a:solidFill>
                  <a:srgbClr val="3D3D3D"/>
                </a:solidFill>
                <a:effectLst/>
                <a:latin typeface="+mj-lt"/>
                <a:cs typeface="Times New Roman" panose="02020603050405020304" pitchFamily="18" charset="0"/>
              </a:rPr>
              <a:t>rototypes</a:t>
            </a:r>
          </a:p>
          <a:p>
            <a:pPr marL="0" indent="0" algn="l" fontAlgn="base">
              <a:lnSpc>
                <a:spcPct val="200000"/>
              </a:lnSpc>
              <a:buNone/>
            </a:pPr>
            <a:r>
              <a:rPr lang="en-US" sz="1600" b="1" i="0" dirty="0">
                <a:solidFill>
                  <a:srgbClr val="3D3D3D"/>
                </a:solidFill>
                <a:effectLst/>
                <a:latin typeface="+mj-lt"/>
                <a:cs typeface="Times New Roman" panose="02020603050405020304" pitchFamily="18" charset="0"/>
              </a:rPr>
              <a:t>IV) Implementation phase: </a:t>
            </a:r>
            <a:r>
              <a:rPr lang="en-US" sz="1600" b="0" i="0" dirty="0">
                <a:solidFill>
                  <a:srgbClr val="3D3D3D"/>
                </a:solidFill>
                <a:effectLst/>
                <a:latin typeface="+mj-lt"/>
                <a:cs typeface="Times New Roman" panose="02020603050405020304" pitchFamily="18" charset="0"/>
              </a:rPr>
              <a:t>information system created using various programming languages. Tasks performed: building components, code testing, training users, system documentation, installing the system in working environment</a:t>
            </a:r>
          </a:p>
          <a:p>
            <a:pPr marL="0" indent="0" algn="l" fontAlgn="base">
              <a:lnSpc>
                <a:spcPct val="200000"/>
              </a:lnSpc>
              <a:buNone/>
            </a:pPr>
            <a:r>
              <a:rPr lang="en-US" sz="1600" b="1" i="0" dirty="0">
                <a:solidFill>
                  <a:srgbClr val="3D3D3D"/>
                </a:solidFill>
                <a:effectLst/>
                <a:latin typeface="+mj-lt"/>
                <a:cs typeface="Times New Roman" panose="02020603050405020304" pitchFamily="18" charset="0"/>
              </a:rPr>
              <a:t>V) Support Phase: </a:t>
            </a:r>
            <a:r>
              <a:rPr lang="en-US" sz="1600" b="0" i="0" dirty="0">
                <a:solidFill>
                  <a:srgbClr val="3D3D3D"/>
                </a:solidFill>
                <a:effectLst/>
                <a:latin typeface="+mj-lt"/>
                <a:cs typeface="Times New Roman" panose="02020603050405020304" pitchFamily="18" charset="0"/>
              </a:rPr>
              <a:t>Tasks performed: system maintenance, users support </a:t>
            </a:r>
            <a:endParaRPr lang="en-US" sz="1600" dirty="0">
              <a:latin typeface="+mj-lt"/>
              <a:cs typeface="Times New Roman" panose="02020603050405020304" pitchFamily="18" charset="0"/>
            </a:endParaRPr>
          </a:p>
        </p:txBody>
      </p:sp>
    </p:spTree>
    <p:extLst>
      <p:ext uri="{BB962C8B-B14F-4D97-AF65-F5344CB8AC3E}">
        <p14:creationId xmlns:p14="http://schemas.microsoft.com/office/powerpoint/2010/main" val="140345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505325"/>
            <a:ext cx="9144000" cy="5462337"/>
          </a:xfrm>
        </p:spPr>
        <p:txBody>
          <a:bodyPr>
            <a:normAutofit/>
          </a:bodyPr>
          <a:lstStyle/>
          <a:p>
            <a:r>
              <a:rPr lang="en-US" b="1" i="0" dirty="0">
                <a:effectLst/>
                <a:latin typeface="Lato" panose="020F0502020204030203" pitchFamily="34" charset="0"/>
              </a:rPr>
              <a:t>How the process would have been different with a waterfall development approach</a:t>
            </a:r>
            <a:endParaRPr lang="en-US" dirty="0"/>
          </a:p>
        </p:txBody>
      </p:sp>
    </p:spTree>
    <p:extLst>
      <p:ext uri="{BB962C8B-B14F-4D97-AF65-F5344CB8AC3E}">
        <p14:creationId xmlns:p14="http://schemas.microsoft.com/office/powerpoint/2010/main" val="155717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05C5019-BD15-228D-266F-67EBAA62BA76}"/>
              </a:ext>
            </a:extLst>
          </p:cNvPr>
          <p:cNvSpPr>
            <a:spLocks noGrp="1"/>
          </p:cNvSpPr>
          <p:nvPr>
            <p:ph sz="half" idx="2"/>
          </p:nvPr>
        </p:nvSpPr>
        <p:spPr>
          <a:xfrm>
            <a:off x="1118938" y="225224"/>
            <a:ext cx="9913166" cy="6223701"/>
          </a:xfrm>
        </p:spPr>
        <p:txBody>
          <a:bodyPr>
            <a:noAutofit/>
          </a:bodyPr>
          <a:lstStyle/>
          <a:p>
            <a:pPr marL="0" indent="0" algn="l" fontAlgn="base">
              <a:lnSpc>
                <a:spcPct val="200000"/>
              </a:lnSpc>
              <a:buNone/>
            </a:pPr>
            <a:endParaRPr lang="en-US" sz="1600" b="1" i="0" dirty="0">
              <a:solidFill>
                <a:srgbClr val="3D3D3D"/>
              </a:solidFill>
              <a:effectLst/>
              <a:latin typeface="+mj-lt"/>
              <a:cs typeface="Times New Roman" panose="02020603050405020304" pitchFamily="18" charset="0"/>
            </a:endParaRPr>
          </a:p>
          <a:p>
            <a:pPr marL="0" indent="0" algn="l" fontAlgn="base">
              <a:lnSpc>
                <a:spcPct val="200000"/>
              </a:lnSpc>
              <a:buNone/>
            </a:pPr>
            <a:r>
              <a:rPr lang="en-US" sz="1600" i="0" dirty="0">
                <a:solidFill>
                  <a:srgbClr val="3D3D3D"/>
                </a:solidFill>
                <a:effectLst/>
                <a:latin typeface="+mj-lt"/>
                <a:cs typeface="Times New Roman" panose="02020603050405020304" pitchFamily="18" charset="0"/>
              </a:rPr>
              <a:t>The main difference between </a:t>
            </a:r>
            <a:r>
              <a:rPr lang="en-US" sz="1600" b="1" i="0" dirty="0">
                <a:solidFill>
                  <a:srgbClr val="3D3D3D"/>
                </a:solidFill>
                <a:effectLst/>
                <a:latin typeface="+mj-lt"/>
                <a:cs typeface="Times New Roman" panose="02020603050405020304" pitchFamily="18" charset="0"/>
              </a:rPr>
              <a:t>Waterfall </a:t>
            </a:r>
            <a:r>
              <a:rPr lang="en-US" sz="1600" i="0" dirty="0">
                <a:solidFill>
                  <a:srgbClr val="3D3D3D"/>
                </a:solidFill>
                <a:effectLst/>
                <a:latin typeface="+mj-lt"/>
                <a:cs typeface="Times New Roman" panose="02020603050405020304" pitchFamily="18" charset="0"/>
              </a:rPr>
              <a:t>and </a:t>
            </a:r>
            <a:r>
              <a:rPr lang="en-US" sz="1600" b="1" i="0" dirty="0">
                <a:solidFill>
                  <a:srgbClr val="3D3D3D"/>
                </a:solidFill>
                <a:effectLst/>
                <a:latin typeface="+mj-lt"/>
                <a:cs typeface="Times New Roman" panose="02020603050405020304" pitchFamily="18" charset="0"/>
              </a:rPr>
              <a:t>Agile</a:t>
            </a:r>
            <a:r>
              <a:rPr lang="en-US" sz="1600" i="0" dirty="0">
                <a:solidFill>
                  <a:srgbClr val="3D3D3D"/>
                </a:solidFill>
                <a:effectLst/>
                <a:latin typeface="+mj-lt"/>
                <a:cs typeface="Times New Roman" panose="02020603050405020304" pitchFamily="18" charset="0"/>
              </a:rPr>
              <a:t> Methodology</a:t>
            </a:r>
            <a:r>
              <a:rPr lang="en-US" sz="1600" b="1" i="0" dirty="0">
                <a:solidFill>
                  <a:srgbClr val="3D3D3D"/>
                </a:solidFill>
                <a:effectLst/>
                <a:latin typeface="+mj-lt"/>
                <a:cs typeface="Times New Roman" panose="02020603050405020304" pitchFamily="18" charset="0"/>
              </a:rPr>
              <a:t> </a:t>
            </a:r>
            <a:r>
              <a:rPr lang="en-US" sz="1600" i="0" dirty="0">
                <a:solidFill>
                  <a:srgbClr val="3D3D3D"/>
                </a:solidFill>
                <a:effectLst/>
                <a:latin typeface="+mj-lt"/>
                <a:cs typeface="Times New Roman" panose="02020603050405020304" pitchFamily="18" charset="0"/>
              </a:rPr>
              <a:t>Approaches is that Waterfall is a linear system of development that demands the team to finish each project phase before transitioning the next one while Agile advocates to work concurrently on different phases of the project. Waterfall Methodology Approach is hands-off, and its objectives and result confirmed from the onset. </a:t>
            </a:r>
            <a:r>
              <a:rPr lang="en-US" sz="1600" dirty="0">
                <a:solidFill>
                  <a:srgbClr val="3D3D3D"/>
                </a:solidFill>
                <a:latin typeface="+mj-lt"/>
                <a:cs typeface="Times New Roman" panose="02020603050405020304" pitchFamily="18" charset="0"/>
              </a:rPr>
              <a:t>If our team used Waterfall approach, our Travel project development would be</a:t>
            </a:r>
            <a:r>
              <a:rPr lang="en-US" sz="1600" i="0" dirty="0">
                <a:solidFill>
                  <a:srgbClr val="3D3D3D"/>
                </a:solidFill>
                <a:effectLst/>
                <a:latin typeface="+mj-lt"/>
                <a:cs typeface="Times New Roman" panose="02020603050405020304" pitchFamily="18" charset="0"/>
              </a:rPr>
              <a:t> less flexible, and it would require</a:t>
            </a:r>
            <a:r>
              <a:rPr lang="en-US" sz="1600" dirty="0">
                <a:solidFill>
                  <a:srgbClr val="3D3D3D"/>
                </a:solidFill>
                <a:latin typeface="+mj-lt"/>
                <a:cs typeface="Times New Roman" panose="02020603050405020304" pitchFamily="18" charset="0"/>
              </a:rPr>
              <a:t> c</a:t>
            </a:r>
            <a:r>
              <a:rPr lang="en-US" sz="1600" i="0" dirty="0">
                <a:solidFill>
                  <a:srgbClr val="3D3D3D"/>
                </a:solidFill>
                <a:effectLst/>
                <a:latin typeface="+mj-lt"/>
                <a:cs typeface="Times New Roman" panose="02020603050405020304" pitchFamily="18" charset="0"/>
              </a:rPr>
              <a:t>ompleting deliverables to proceed to the next phase. Waterfall is a linear form of project management best suited for projects where the result is clearly defined from the beginning of the project. </a:t>
            </a:r>
            <a:endParaRPr lang="en-US" sz="1600" dirty="0">
              <a:latin typeface="+mj-lt"/>
              <a:cs typeface="Times New Roman" panose="02020603050405020304" pitchFamily="18" charset="0"/>
            </a:endParaRPr>
          </a:p>
        </p:txBody>
      </p:sp>
    </p:spTree>
    <p:extLst>
      <p:ext uri="{BB962C8B-B14F-4D97-AF65-F5344CB8AC3E}">
        <p14:creationId xmlns:p14="http://schemas.microsoft.com/office/powerpoint/2010/main" val="68365571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{534BBEAC-C605-4972-85D6-1D2C99F0127A}tf89338750_win32</Template>
  <TotalTime>91</TotalTime>
  <Words>634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Charlie Text</vt:lpstr>
      <vt:lpstr>Lato</vt:lpstr>
      <vt:lpstr>Univers</vt:lpstr>
      <vt:lpstr>GradientUnivers</vt:lpstr>
      <vt:lpstr>Agile Presentation</vt:lpstr>
      <vt:lpstr>Agenda</vt:lpstr>
      <vt:lpstr>Introduction</vt:lpstr>
      <vt:lpstr>The various roles on a Scrum-agile Team</vt:lpstr>
      <vt:lpstr>PowerPoint Presentation</vt:lpstr>
      <vt:lpstr>How the various phases of the SDLC work in an agile approach</vt:lpstr>
      <vt:lpstr>PowerPoint Presentation</vt:lpstr>
      <vt:lpstr>How the process would have been different with a waterfall development approach</vt:lpstr>
      <vt:lpstr>PowerPoint Presentation</vt:lpstr>
      <vt:lpstr>Factors to consider when choosing a waterfall or an agile approach</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Fayzullin, Aydar</dc:creator>
  <cp:lastModifiedBy>Fayzullin, Aydar</cp:lastModifiedBy>
  <cp:revision>17</cp:revision>
  <dcterms:created xsi:type="dcterms:W3CDTF">2022-12-18T00:07:27Z</dcterms:created>
  <dcterms:modified xsi:type="dcterms:W3CDTF">2022-12-18T05:28:26Z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