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82" r:id="rId6"/>
    <p:sldId id="283" r:id="rId7"/>
    <p:sldId id="284" r:id="rId8"/>
    <p:sldId id="285" r:id="rId9"/>
    <p:sldId id="286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Bahnschrift" panose="020B0502040204020203" pitchFamily="34" charset="0"/>
      <p:regular r:id="rId16"/>
      <p:bold r:id="rId17"/>
    </p:embeddedFont>
    <p:embeddedFont>
      <p:font typeface="Bahnschrift Light" panose="020B0502040204020203" pitchFamily="34" charset="0"/>
      <p:regular r:id="rId18"/>
    </p:embeddedFont>
    <p:embeddedFont>
      <p:font typeface="Bahnschrift Light Condensed" panose="020B0502040204020203" pitchFamily="34" charset="0"/>
      <p:regular r:id="rId19"/>
    </p:embeddedFont>
    <p:embeddedFont>
      <p:font typeface="Bahnschrift Light SemiCondensed" panose="020B0502040204020203" pitchFamily="34" charset="0"/>
      <p:regular r:id="rId20"/>
    </p:embeddedFont>
    <p:embeddedFont>
      <p:font typeface="Bahnschrift SemiBold" panose="020B0502040204020203" pitchFamily="34" charset="0"/>
      <p:bold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icrosoft JhengHei UI" panose="020B0604030504040204" pitchFamily="34" charset="-120"/>
      <p:regular r:id="rId34"/>
      <p:bold r:id="rId35"/>
    </p:embeddedFont>
    <p:embeddedFont>
      <p:font typeface="Microsoft Sans Serif" panose="020B0604020202020204" pitchFamily="34" charset="0"/>
      <p:regular r:id="rId36"/>
    </p:embeddedFont>
    <p:embeddedFont>
      <p:font typeface="Miriam Libre" panose="020B0604020202020204" charset="-79"/>
      <p:regular r:id="rId37"/>
      <p:bold r:id="rId38"/>
    </p:embeddedFont>
    <p:embeddedFont>
      <p:font typeface="Work Sans" panose="020B0604020202020204" charset="0"/>
      <p:regular r:id="rId39"/>
      <p:bold r:id="rId40"/>
      <p:italic r:id="rId41"/>
      <p:boldItalic r:id="rId42"/>
    </p:embeddedFont>
    <p:embeddedFont>
      <p:font typeface="Yu Gothic UI Light" panose="020B0300000000000000" pitchFamily="34" charset="-128"/>
      <p:regular r:id="rId43"/>
    </p:embeddedFont>
    <p:embeddedFont>
      <p:font typeface="Yu Gothic UI Semibold" panose="020B0700000000000000" pitchFamily="34" charset="-128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16D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font" Target="fonts/font3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778000" y="1574800"/>
            <a:ext cx="5243525" cy="1576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Bahnschrift Light" panose="020B0502040204020203" pitchFamily="34" charset="0"/>
                <a:ea typeface="Microsoft Yi Baiti" panose="03000500000000000000" pitchFamily="66" charset="0"/>
              </a:rPr>
              <a:t>Redis and MariaDB</a:t>
            </a:r>
            <a:endParaRPr sz="4800" dirty="0">
              <a:solidFill>
                <a:schemeClr val="bg1"/>
              </a:solidFill>
              <a:latin typeface="Bahnschrift Light" panose="020B0502040204020203" pitchFamily="34" charset="0"/>
              <a:ea typeface="Microsoft Yi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1074901" y="0"/>
            <a:ext cx="4564542" cy="818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Что такое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MariaDB?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-148856" y="925033"/>
            <a:ext cx="6168656" cy="4465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2000" b="1" dirty="0">
                <a:solidFill>
                  <a:srgbClr val="96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ru-RU" sz="2000" dirty="0">
                <a:solidFill>
                  <a:srgbClr val="96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—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структура, которая предназначается для хранения, обработки и изменения большого количества информации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MariaDB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</a:t>
            </a:r>
            <a:r>
              <a:rPr lang="ru-RU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серверная программа для хранения и получения данных с помощью SQL-запросов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ru-RU" sz="2000" dirty="0" err="1">
                <a:solidFill>
                  <a:srgbClr val="C00000"/>
                </a:solidFill>
                <a:latin typeface="Bahnschrift SemiBold" panose="020B0502040204020203" pitchFamily="34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MySQL</a:t>
            </a:r>
            <a:r>
              <a:rPr lang="ru-RU" sz="2000" dirty="0">
                <a:solidFill>
                  <a:schemeClr val="tx2">
                    <a:lumMod val="1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— </a:t>
            </a:r>
            <a:r>
              <a:rPr lang="ru-RU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система управления базами данных. </a:t>
            </a:r>
            <a:r>
              <a:rPr lang="ru-RU" sz="1600" dirty="0" err="1">
                <a:solidFill>
                  <a:srgbClr val="C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MariDB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так же является альтернативой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960000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MySQ</a:t>
            </a:r>
            <a:r>
              <a:rPr lang="en-US" sz="1600" dirty="0">
                <a:solidFill>
                  <a:srgbClr val="960000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В</a:t>
            </a:r>
            <a:r>
              <a:rPr lang="ru-RU" sz="20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ru-RU" sz="2000" dirty="0" err="1">
                <a:solidFill>
                  <a:srgbClr val="960000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MariaDB</a:t>
            </a:r>
            <a:r>
              <a:rPr lang="ru-RU" sz="20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Bahnschrift Light SemiCondensed" panose="020B0502040204020203" pitchFamily="34" charset="0"/>
                <a:ea typeface="Yu Gothic UI Light" panose="020B0300000000000000" pitchFamily="34" charset="-128"/>
              </a:rPr>
              <a:t>встроены улучшенный оптимизатор запросов, и более быстрые индексы для механизмов.</a:t>
            </a:r>
            <a:endParaRPr lang="en-US" sz="1600" dirty="0">
              <a:solidFill>
                <a:schemeClr val="tx1"/>
              </a:solidFill>
              <a:latin typeface="Bahnschrift Light SemiCondensed" panose="020B0502040204020203" pitchFamily="34" charset="0"/>
              <a:ea typeface="Yu Gothic UI Light" panose="020B0300000000000000" pitchFamily="34" charset="-128"/>
            </a:endParaRPr>
          </a:p>
          <a:p>
            <a:r>
              <a:rPr lang="ru-RU" sz="1800" dirty="0">
                <a:solidFill>
                  <a:srgbClr val="960000"/>
                </a:solidFill>
                <a:latin typeface="Bahnschrift SemiBold" panose="020B0502040204020203" pitchFamily="34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СУРБД</a:t>
            </a:r>
            <a:r>
              <a:rPr lang="ru-RU" sz="1800" dirty="0">
                <a:solidFill>
                  <a:schemeClr val="tx1"/>
                </a:solidFill>
                <a:latin typeface="Bahnschrift SemiBold" panose="020B0502040204020203" pitchFamily="34" charset="0"/>
                <a:ea typeface="Yu Gothic UI Light" panose="020B0300000000000000" pitchFamily="34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это система управления реляционными базами данных хранения данных MEMORY(HEAP)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 flipH="1">
            <a:off x="10621925" y="2208279"/>
            <a:ext cx="297711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219200" y="74429"/>
            <a:ext cx="6276752" cy="12495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Преимущества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MariaDB</a:t>
            </a:r>
            <a:r>
              <a:rPr lang="ru-RU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316126" y="1458432"/>
            <a:ext cx="4848225" cy="3067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</a:rPr>
              <a:t>MariaDB</a:t>
            </a:r>
            <a:r>
              <a:rPr lang="ru-RU" sz="1800" dirty="0">
                <a:latin typeface="Bahnschrift" panose="020B0502040204020203" pitchFamily="34" charset="0"/>
              </a:rPr>
              <a:t> </a:t>
            </a:r>
            <a:r>
              <a:rPr lang="ru-RU" sz="1800" dirty="0"/>
              <a:t>-</a:t>
            </a:r>
            <a:r>
              <a:rPr lang="ru-RU" sz="1800" dirty="0">
                <a:latin typeface="Arial Narrow" panose="020B0606020202030204" pitchFamily="34" charset="0"/>
              </a:rPr>
              <a:t>предлагает поддержку PHP, одного из самых популярных языков веб-разработки.</a:t>
            </a:r>
          </a:p>
          <a:p>
            <a:pPr marL="0" lvl="0" indent="0"/>
            <a:endParaRPr lang="ru-RU" sz="1800" dirty="0">
              <a:latin typeface="Arial Narrow" panose="020B0606020202030204" pitchFamily="34" charset="0"/>
            </a:endParaRPr>
          </a:p>
          <a:p>
            <a:pPr marL="0" lvl="0" indent="0"/>
            <a:r>
              <a:rPr lang="ru-RU" sz="20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MariaDB</a:t>
            </a:r>
            <a:r>
              <a:rPr lang="ru-RU" sz="1800" dirty="0"/>
              <a:t> -</a:t>
            </a:r>
            <a:r>
              <a:rPr lang="ru-RU" sz="1800" dirty="0">
                <a:latin typeface="Bahnschrift Light Condensed" panose="020B0502040204020203" pitchFamily="34" charset="0"/>
              </a:rPr>
              <a:t>также предлагает множество операций и    команд, недоступных в </a:t>
            </a:r>
            <a:r>
              <a:rPr lang="ru-RU" sz="1800" dirty="0" err="1">
                <a:latin typeface="Bahnschrift Light Condensed" panose="020B0502040204020203" pitchFamily="34" charset="0"/>
              </a:rPr>
              <a:t>MySQL</a:t>
            </a:r>
            <a:r>
              <a:rPr lang="ru-RU" sz="1800" dirty="0">
                <a:latin typeface="Bahnschrift Light Condensed" panose="020B0502040204020203" pitchFamily="34" charset="0"/>
              </a:rPr>
              <a:t>, и устраняет функции, отрицательно влияющие на производительность</a:t>
            </a:r>
            <a:r>
              <a:rPr lang="ru-RU" sz="1800" dirty="0">
                <a:latin typeface="Arial Narrow" panose="020B0606020202030204" pitchFamily="34" charset="0"/>
              </a:rPr>
              <a:t>.</a:t>
            </a:r>
          </a:p>
          <a:p>
            <a:pPr marL="0" lvl="0" indent="0"/>
            <a:endParaRPr lang="ru-RU" sz="1800" dirty="0">
              <a:latin typeface="Arial Narrow" panose="020B0606020202030204" pitchFamily="34" charset="0"/>
            </a:endParaRPr>
          </a:p>
          <a:p>
            <a:pPr marL="0" lvl="0" indent="0"/>
            <a:r>
              <a:rPr lang="ru-RU" sz="20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MariaDB</a:t>
            </a:r>
            <a:r>
              <a:rPr lang="ru-RU" sz="1800" dirty="0"/>
              <a:t> -</a:t>
            </a:r>
            <a:r>
              <a:rPr lang="ru-RU" sz="18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работает на нескольких операционных системах и поддерживает широкий спектр языков программирования</a:t>
            </a:r>
            <a:r>
              <a:rPr lang="ru-RU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 flipV="1">
            <a:off x="4116400" y="5143500"/>
            <a:ext cx="911100" cy="3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1026" name="Picture 2" descr="Переход с MySQL на MariaDB в ISPmanager 4.x на CentOS 6.x | Standalone  Complex">
            <a:extLst>
              <a:ext uri="{FF2B5EF4-FFF2-40B4-BE49-F238E27FC236}">
                <a16:creationId xmlns:a16="http://schemas.microsoft.com/office/drawing/2014/main" id="{1B0C742D-AE5E-4463-82C1-DBA9E3F3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71" y="298168"/>
            <a:ext cx="3669557" cy="43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F2DB0D-0DA3-468B-A085-F6E352302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614518-CE1C-4DEA-9A47-A74F9D8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106326"/>
            <a:ext cx="4160799" cy="662931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Что такое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Redis?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5C894B-45CE-461D-B3D3-48B0693C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84" y="769257"/>
            <a:ext cx="5733016" cy="4374244"/>
          </a:xfrm>
        </p:spPr>
        <p:txBody>
          <a:bodyPr/>
          <a:lstStyle/>
          <a:p>
            <a:r>
              <a:rPr lang="ru-RU" sz="2000" dirty="0" err="1">
                <a:solidFill>
                  <a:schemeClr val="accent4"/>
                </a:solidFill>
                <a:latin typeface="Bahnschrift" panose="020B0502040204020203" pitchFamily="34" charset="0"/>
              </a:rPr>
              <a:t>Redis</a:t>
            </a:r>
            <a:r>
              <a:rPr lang="ru-RU" sz="1600" dirty="0">
                <a:latin typeface="Bahnschrift" panose="020B0502040204020203" pitchFamily="34" charset="0"/>
              </a:rPr>
              <a:t> </a:t>
            </a:r>
            <a:r>
              <a:rPr lang="ru-RU" sz="1600" dirty="0"/>
              <a:t>(расшифровывается как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</a:rPr>
              <a:t>Remote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</a:rPr>
              <a:t>Dictionary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2">
                    <a:lumMod val="50000"/>
                  </a:schemeClr>
                </a:solidFill>
              </a:rPr>
              <a:t>Server</a:t>
            </a:r>
            <a:r>
              <a:rPr lang="ru-RU" sz="1600" dirty="0"/>
              <a:t>) –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это быстрое хранилище данных типа «ключ‑значение» в памяти с открытым исходным кодом для использования в качестве базы данных, кэша, брокера и сообщений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" sz="1600" dirty="0">
              <a:solidFill>
                <a:schemeClr val="tx1">
                  <a:lumMod val="95000"/>
                  <a:lumOff val="5000"/>
                </a:schemeClr>
              </a:solidFill>
              <a:latin typeface="Barlow" panose="020B0604020202020204" charset="0"/>
            </a:endParaRPr>
          </a:p>
          <a:p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Redis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ru-RU" sz="1600" dirty="0"/>
              <a:t>обеспечивает время отклика на уровне долей миллисекунды и позволяет приложениям, работающим в режиме реального времени, выполнять миллионы запросов в секунду.</a:t>
            </a:r>
          </a:p>
          <a:p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Redis</a:t>
            </a:r>
            <a:r>
              <a:rPr lang="ru-RU" sz="1600" dirty="0">
                <a:latin typeface="Bahnschrift" panose="020B0502040204020203" pitchFamily="34" charset="0"/>
              </a:rPr>
              <a:t> -</a:t>
            </a:r>
            <a:r>
              <a:rPr lang="ru-RU" sz="1600" dirty="0"/>
              <a:t> применяется для кэширования, управления сеансами, разработки игр, создания таблиц лидеров, аналитики в режиме реального времени, работы с </a:t>
            </a:r>
            <a:r>
              <a:rPr lang="ru-RU" sz="1600" dirty="0" err="1"/>
              <a:t>геопространственными</a:t>
            </a:r>
            <a:r>
              <a:rPr lang="ru-RU" sz="1600" dirty="0"/>
              <a:t> данными, поддержки служб такси, чатов и сервисов обмена сообщениями.</a:t>
            </a:r>
          </a:p>
        </p:txBody>
      </p:sp>
    </p:spTree>
    <p:extLst>
      <p:ext uri="{BB962C8B-B14F-4D97-AF65-F5344CB8AC3E}">
        <p14:creationId xmlns:p14="http://schemas.microsoft.com/office/powerpoint/2010/main" val="393557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A8BDC-4C75-4F9A-960B-DBD0DCB6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492" y="297712"/>
            <a:ext cx="5050466" cy="1116418"/>
          </a:xfrm>
        </p:spPr>
        <p:txBody>
          <a:bodyPr/>
          <a:lstStyle/>
          <a:p>
            <a:r>
              <a:rPr lang="ru-RU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Преимущества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Redis</a:t>
            </a:r>
            <a:endParaRPr lang="ru-RU" sz="3600" dirty="0">
              <a:solidFill>
                <a:schemeClr val="accent6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25C056-259F-48F3-851A-E0D7281E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67" y="1924493"/>
            <a:ext cx="6209413" cy="2636873"/>
          </a:xfrm>
        </p:spPr>
        <p:txBody>
          <a:bodyPr/>
          <a:lstStyle/>
          <a:p>
            <a:r>
              <a:rPr lang="ru-RU" sz="1800" dirty="0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Все данные </a:t>
            </a:r>
            <a:r>
              <a:rPr lang="ru-RU" sz="1800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Redis</a:t>
            </a:r>
            <a:r>
              <a:rPr lang="ru-RU" sz="1800" dirty="0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 находятся в основной памяти сервера, в отличие от таких баз данных, как, </a:t>
            </a:r>
            <a:r>
              <a:rPr lang="ru-RU" sz="1800" dirty="0" err="1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Cassandra</a:t>
            </a:r>
            <a:r>
              <a:rPr lang="ru-RU" sz="1800" dirty="0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, </a:t>
            </a:r>
            <a:r>
              <a:rPr lang="ru-RU" sz="1800" dirty="0" err="1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MongoDB</a:t>
            </a:r>
            <a:r>
              <a:rPr lang="ru-RU" sz="1800" dirty="0">
                <a:solidFill>
                  <a:schemeClr val="accent5"/>
                </a:solidFill>
                <a:latin typeface="Bahnschrift Light SemiCondensed" panose="020B0502040204020203" pitchFamily="34" charset="0"/>
              </a:rPr>
              <a:t>, которые большую часть данных хранят на магнитных дисках или SSD‑накопителях.</a:t>
            </a:r>
          </a:p>
          <a:p>
            <a:endParaRPr lang="en-US" sz="1800" dirty="0">
              <a:solidFill>
                <a:schemeClr val="accent5"/>
              </a:solidFill>
              <a:latin typeface="Bahnschrift Light SemiCondensed" panose="020B0502040204020203" pitchFamily="34" charset="0"/>
            </a:endParaRPr>
          </a:p>
          <a:p>
            <a:r>
              <a:rPr lang="ru-RU" sz="1800" dirty="0" err="1">
                <a:solidFill>
                  <a:srgbClr val="002060"/>
                </a:solidFill>
              </a:rPr>
              <a:t>Redis</a:t>
            </a:r>
            <a:r>
              <a:rPr lang="en-US" sz="1800" dirty="0"/>
              <a:t>-</a:t>
            </a:r>
            <a:r>
              <a:rPr lang="ru-RU" sz="1800" dirty="0"/>
              <a:t> </a:t>
            </a:r>
            <a:r>
              <a:rPr lang="ru-RU" sz="1800" b="1" dirty="0"/>
              <a:t>позволяет хранить не только строки</a:t>
            </a:r>
            <a:r>
              <a:rPr lang="ru-RU" sz="1800" dirty="0"/>
              <a:t>, </a:t>
            </a:r>
            <a:r>
              <a:rPr lang="ru-RU" sz="1800" dirty="0">
                <a:solidFill>
                  <a:schemeClr val="accent5">
                    <a:lumMod val="90000"/>
                    <a:lumOff val="10000"/>
                  </a:schemeClr>
                </a:solidFill>
                <a:latin typeface="Bahnschrift Light SemiCondensed" panose="020B0502040204020203" pitchFamily="34" charset="0"/>
              </a:rPr>
              <a:t>но и массивы , и так же позволяет указать время жизни данных (двумя способами — «удалить тогда-то» и «удалить через …»). По умолчанию все данные хранятся вечно.</a:t>
            </a:r>
          </a:p>
        </p:txBody>
      </p:sp>
    </p:spTree>
    <p:extLst>
      <p:ext uri="{BB962C8B-B14F-4D97-AF65-F5344CB8AC3E}">
        <p14:creationId xmlns:p14="http://schemas.microsoft.com/office/powerpoint/2010/main" val="37475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F3F8-AFBA-46AA-B227-F957D00A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650" y="180752"/>
            <a:ext cx="6207750" cy="680485"/>
          </a:xfrm>
        </p:spPr>
        <p:txBody>
          <a:bodyPr/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Типы данных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Redis 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включают: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D3706-DDBA-4A48-A285-8756D747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9" y="935666"/>
            <a:ext cx="6420401" cy="4401878"/>
          </a:xfrm>
        </p:spPr>
        <p:txBody>
          <a:bodyPr/>
          <a:lstStyle/>
          <a:p>
            <a:r>
              <a:rPr lang="ru-RU" sz="1800" dirty="0">
                <a:solidFill>
                  <a:srgbClr val="C00000"/>
                </a:solidFill>
                <a:latin typeface="Bahnschrift" panose="020B0502040204020203" pitchFamily="34" charset="0"/>
              </a:rPr>
              <a:t>строки</a:t>
            </a:r>
            <a:r>
              <a:rPr lang="ru-RU" sz="1800" dirty="0">
                <a:latin typeface="Bahnschrift Light Condensed" panose="020B0502040204020203" pitchFamily="34" charset="0"/>
              </a:rPr>
              <a:t> – текстовые или двоичные данные размером до 512 МБ;</a:t>
            </a:r>
          </a:p>
          <a:p>
            <a:endParaRPr lang="ru-RU" sz="1800" dirty="0">
              <a:latin typeface="Bahnschrift Light Condensed" panose="020B0502040204020203" pitchFamily="34" charset="0"/>
            </a:endParaRPr>
          </a:p>
          <a:p>
            <a:r>
              <a:rPr lang="ru-RU" sz="1800" dirty="0">
                <a:solidFill>
                  <a:srgbClr val="C00000"/>
                </a:solidFill>
                <a:latin typeface="Bahnschrift" panose="020B0502040204020203" pitchFamily="34" charset="0"/>
              </a:rPr>
              <a:t>списки </a:t>
            </a:r>
            <a:r>
              <a:rPr lang="ru-RU" sz="1800" dirty="0">
                <a:latin typeface="Bahnschrift Light Condensed" panose="020B0502040204020203" pitchFamily="34" charset="0"/>
              </a:rPr>
              <a:t>– коллекции строк, упорядоченные в порядке добавления;</a:t>
            </a:r>
          </a:p>
          <a:p>
            <a:endParaRPr lang="ru-RU" sz="1800" dirty="0">
              <a:latin typeface="Bahnschrift Light Condensed" panose="020B0502040204020203" pitchFamily="34" charset="0"/>
            </a:endParaRPr>
          </a:p>
          <a:p>
            <a:r>
              <a:rPr lang="ru-RU" sz="1800" dirty="0">
                <a:solidFill>
                  <a:srgbClr val="C00000"/>
                </a:solidFill>
                <a:latin typeface="Bahnschrift" panose="020B0502040204020203" pitchFamily="34" charset="0"/>
              </a:rPr>
              <a:t>множества</a:t>
            </a:r>
            <a:r>
              <a:rPr lang="ru-RU" sz="1800" dirty="0">
                <a:latin typeface="Bahnschrift Light Condensed" panose="020B0502040204020203" pitchFamily="34" charset="0"/>
              </a:rPr>
              <a:t> – неупорядоченные коллекции строк с возможностью пересечения, объединения и сортированные множества – множества, упорядоченные по значению;</a:t>
            </a:r>
          </a:p>
          <a:p>
            <a:endParaRPr lang="ru-RU" sz="1800" dirty="0">
              <a:latin typeface="Bahnschrift Light Condensed" panose="020B0502040204020203" pitchFamily="34" charset="0"/>
            </a:endParaRPr>
          </a:p>
          <a:p>
            <a:r>
              <a:rPr lang="ru-RU" sz="1800" dirty="0">
                <a:solidFill>
                  <a:srgbClr val="C00000"/>
                </a:solidFill>
                <a:latin typeface="Bahnschrift" panose="020B0502040204020203" pitchFamily="34" charset="0"/>
              </a:rPr>
              <a:t>                    хэш‑таблицы </a:t>
            </a:r>
            <a:r>
              <a:rPr lang="ru-RU" sz="1800" dirty="0">
                <a:latin typeface="Bahnschrift Light Condensed" panose="020B0502040204020203" pitchFamily="34" charset="0"/>
              </a:rPr>
              <a:t>– структуры данных для хранения списков полей и значений;</a:t>
            </a:r>
          </a:p>
          <a:p>
            <a:endParaRPr lang="ru-RU" sz="1800" dirty="0">
              <a:latin typeface="Bahnschrift Light Condensed" panose="020B0502040204020203" pitchFamily="34" charset="0"/>
            </a:endParaRPr>
          </a:p>
          <a:p>
            <a:r>
              <a:rPr lang="ru-RU" sz="1800" dirty="0">
                <a:solidFill>
                  <a:srgbClr val="C00000"/>
                </a:solidFill>
                <a:latin typeface="Bahnschrift" panose="020B0502040204020203" pitchFamily="34" charset="0"/>
              </a:rPr>
              <a:t>            битовые массивы </a:t>
            </a:r>
            <a:r>
              <a:rPr lang="ru-RU" sz="1800" dirty="0">
                <a:latin typeface="Bahnschrift Light Condensed" panose="020B0502040204020203" pitchFamily="34" charset="0"/>
              </a:rPr>
              <a:t>– тип данных, который дает возможность выполнять операции на уровн</a:t>
            </a:r>
            <a:r>
              <a:rPr lang="ru-RU" sz="1800" dirty="0"/>
              <a:t>е битов;</a:t>
            </a:r>
          </a:p>
          <a:p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76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Как установить и настроить Redis на Ubuntu 20.04">
            <a:extLst>
              <a:ext uri="{FF2B5EF4-FFF2-40B4-BE49-F238E27FC236}">
                <a16:creationId xmlns:a16="http://schemas.microsoft.com/office/drawing/2014/main" id="{2C7053D7-BB80-41AA-84A0-B462DB04977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916598" y="948194"/>
            <a:ext cx="4375761" cy="30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076" name="Picture 4" descr="Очереди и блокировки. Теория и практика / Блог компании Конференции Олега  Бунина (Онтико) / Хабр">
            <a:extLst>
              <a:ext uri="{FF2B5EF4-FFF2-40B4-BE49-F238E27FC236}">
                <a16:creationId xmlns:a16="http://schemas.microsoft.com/office/drawing/2014/main" id="{6EE14526-6FD1-4E92-B955-F40BED7B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518"/>
            <a:ext cx="9144000" cy="516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EB2D5-589A-45EA-AC5C-9E07FB8A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265814"/>
            <a:ext cx="7325832" cy="46118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97FAF-614F-4E3E-97A8-0F7524DE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648585" y="-1073888"/>
            <a:ext cx="6411433" cy="83997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E05BA1-9853-4DDF-91CD-F193DB41A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349" y="6337003"/>
            <a:ext cx="4667585" cy="4571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895299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401</Words>
  <Application>Microsoft Office PowerPoint</Application>
  <PresentationFormat>Экран (16:9)</PresentationFormat>
  <Paragraphs>33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7" baseType="lpstr">
      <vt:lpstr>Bahnschrift SemiBold</vt:lpstr>
      <vt:lpstr>Arial Narrow</vt:lpstr>
      <vt:lpstr>Calibri</vt:lpstr>
      <vt:lpstr>Yu Gothic UI Light</vt:lpstr>
      <vt:lpstr>Miriam Libre</vt:lpstr>
      <vt:lpstr>Microsoft Sans Serif</vt:lpstr>
      <vt:lpstr>Bahnschrift Light</vt:lpstr>
      <vt:lpstr>Work Sans</vt:lpstr>
      <vt:lpstr>Bahnschrift</vt:lpstr>
      <vt:lpstr>Barlow Light</vt:lpstr>
      <vt:lpstr>Times New Roman</vt:lpstr>
      <vt:lpstr>Microsoft JhengHei UI</vt:lpstr>
      <vt:lpstr>Arial</vt:lpstr>
      <vt:lpstr>Yu Gothic UI Semibold</vt:lpstr>
      <vt:lpstr>Bahnschrift Light Condensed</vt:lpstr>
      <vt:lpstr>Barlow</vt:lpstr>
      <vt:lpstr>Bahnschrift Light SemiCondensed</vt:lpstr>
      <vt:lpstr>Roderigo template</vt:lpstr>
      <vt:lpstr>Redis and MariaDB</vt:lpstr>
      <vt:lpstr>Что такое MariaDB?</vt:lpstr>
      <vt:lpstr>         Преимущества MariaDB </vt:lpstr>
      <vt:lpstr>Презентация PowerPoint</vt:lpstr>
      <vt:lpstr>Что такое  Redis?</vt:lpstr>
      <vt:lpstr>Преимущества Redis</vt:lpstr>
      <vt:lpstr>Типы данных Redis включают: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and MariaDB</dc:title>
  <dc:creator>User</dc:creator>
  <cp:lastModifiedBy>User</cp:lastModifiedBy>
  <cp:revision>15</cp:revision>
  <dcterms:modified xsi:type="dcterms:W3CDTF">2021-04-12T08:48:18Z</dcterms:modified>
</cp:coreProperties>
</file>