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5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DA1A4-5738-4501-8D0D-F795506A99A1}" type="datetimeFigureOut">
              <a:rPr lang="en-SG" smtClean="0"/>
              <a:t>9/1/2022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310B1-AE0F-4FFB-A907-9962E4A5A4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6261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1E045-15E9-40C4-8D2C-8D44ED486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5F45B-FBB1-4672-BB60-615EA9756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CEFC3-055E-40B4-8883-01B4F9557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3982-26D5-439D-AC0C-1EFF9FBA1A7E}" type="datetimeFigureOut">
              <a:rPr lang="en-SG" smtClean="0"/>
              <a:t>9/1/2022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321DA-161C-4DA0-85E1-807710DD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FD5AA-5B7B-4B90-AECF-6A5B9BF37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F36E-FA83-45C7-8339-D62C21B588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276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83BDB-C672-404A-8E72-3CA16193F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310D8-1DF8-4DCF-AD82-E178AD000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85CC1-0C9A-442F-94B6-3DC5B0B3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3982-26D5-439D-AC0C-1EFF9FBA1A7E}" type="datetimeFigureOut">
              <a:rPr lang="en-SG" smtClean="0"/>
              <a:t>9/1/2022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36085-E746-4281-A3BA-D47282AA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F07C1-763A-48B3-ADA7-73008F54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F36E-FA83-45C7-8339-D62C21B588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605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FE162-5F9A-48D5-B9C4-E0844102B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37C5B-AEFF-4E7D-B35C-013D28612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2FCBA-546E-45A7-A8BB-0E13B030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3982-26D5-439D-AC0C-1EFF9FBA1A7E}" type="datetimeFigureOut">
              <a:rPr lang="en-SG" smtClean="0"/>
              <a:t>9/1/2022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C6A8A-0A72-4981-BF4C-83F81CA96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588A7-D5A5-4C9B-B7C0-C95D69367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F36E-FA83-45C7-8339-D62C21B588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260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1071E-5A50-4540-85A4-100B45C3C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35AD4-34A1-498E-9377-2B6D34107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244C6-3FEB-40DE-A042-8B0E10DB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3982-26D5-439D-AC0C-1EFF9FBA1A7E}" type="datetimeFigureOut">
              <a:rPr lang="en-SG" smtClean="0"/>
              <a:t>9/1/2022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CDEA0-4E7B-4AA6-ADB1-3C266FCD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F0021-9376-4107-9538-DB30E5C8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F36E-FA83-45C7-8339-D62C21B588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287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CDCA-B1EF-4B9D-9B0D-8ED2D5283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310FD-44CF-473C-8B1C-45CD6DB6F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BC6FF-55F1-4926-81E5-3C1ED265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3982-26D5-439D-AC0C-1EFF9FBA1A7E}" type="datetimeFigureOut">
              <a:rPr lang="en-SG" smtClean="0"/>
              <a:t>9/1/2022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19AB6-F180-47DA-B498-7EA8ECA2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F7B2D-851C-4640-AC35-BF1D422DC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F36E-FA83-45C7-8339-D62C21B588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118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869B9-F589-4278-8375-5D9EDA92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E15C5-1FFD-45D9-8591-E98C38ABA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0006C-7ACD-44EB-AB5D-8E2C5B610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6CE39-B32A-460E-86CE-96FB008A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3982-26D5-439D-AC0C-1EFF9FBA1A7E}" type="datetimeFigureOut">
              <a:rPr lang="en-SG" smtClean="0"/>
              <a:t>9/1/2022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2493A-DDBA-4557-B19F-A4CA636A0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3FB90-1BA7-4D89-AD53-028D0946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F36E-FA83-45C7-8339-D62C21B588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610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6990-D2B9-4BB9-ABD0-B363B5E6A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F6B92-A259-4B78-A9E3-CD2FEF94C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0F22D-66FD-4F9A-A6A3-893FFF06D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D91C2-1839-4BFD-8BAD-0E5009B39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083E63-E1C3-4711-AC88-20FBAD2C91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88ED7-459F-4F2A-89CD-CE1AB414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3982-26D5-439D-AC0C-1EFF9FBA1A7E}" type="datetimeFigureOut">
              <a:rPr lang="en-SG" smtClean="0"/>
              <a:t>9/1/2022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B723E-AE54-4836-8F9C-6CC29A926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ADF8F-D6D0-45A2-9F4F-6650C4F5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F36E-FA83-45C7-8339-D62C21B588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683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16D99-9326-46F1-8D4B-3EA1EE44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8068D-8414-439B-AE66-375E62DC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3982-26D5-439D-AC0C-1EFF9FBA1A7E}" type="datetimeFigureOut">
              <a:rPr lang="en-SG" smtClean="0"/>
              <a:t>9/1/2022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7F927-35E0-4E50-9AB7-475B449F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C85A9-BC1A-4034-94BC-DE11B668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F36E-FA83-45C7-8339-D62C21B588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78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6104CE-3C88-48C8-B73B-1E2290F9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3982-26D5-439D-AC0C-1EFF9FBA1A7E}" type="datetimeFigureOut">
              <a:rPr lang="en-SG" smtClean="0"/>
              <a:t>9/1/2022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265FF-2978-41CA-B63C-D73159796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03372-C3DB-4956-A808-C114DEC31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F36E-FA83-45C7-8339-D62C21B588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3418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F43FA-BAF0-463F-B4D3-73CFB74F2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ADBB2-AFE5-48B6-BB4D-B3AA76C29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3B413-C7A4-45E5-A57F-FBA129DD8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64031-8C76-409B-96A8-1C108AC7F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3982-26D5-439D-AC0C-1EFF9FBA1A7E}" type="datetimeFigureOut">
              <a:rPr lang="en-SG" smtClean="0"/>
              <a:t>9/1/2022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7BE61-4E4C-45D2-8143-543B393E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B12C3-059C-4171-A7B1-16C53172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F36E-FA83-45C7-8339-D62C21B588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20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0A55F-A546-4707-B7AD-A76AF5CFC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37433D-96DC-4329-A3C0-76A5635B09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2B8DC-F683-4F64-848E-F3C58DB55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2695B-B31A-46CF-8033-205654D4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3982-26D5-439D-AC0C-1EFF9FBA1A7E}" type="datetimeFigureOut">
              <a:rPr lang="en-SG" smtClean="0"/>
              <a:t>9/1/2022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32C22-DAF1-483D-BD17-2B2DE7FDD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D2FCF-8153-4B90-8C66-38F5939D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F36E-FA83-45C7-8339-D62C21B588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027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24128C-611E-463C-A3F0-2A29EF704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5F48F-2E0A-491D-9D28-9B272485B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F4AC9-7B90-4780-BB85-B625D959F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83982-26D5-439D-AC0C-1EFF9FBA1A7E}" type="datetimeFigureOut">
              <a:rPr lang="en-SG" smtClean="0"/>
              <a:t>9/1/2022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D8ACE-862A-49E5-8027-EA98DCF22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80DE4-CED0-4D20-8C5D-21656A471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0F36E-FA83-45C7-8339-D62C21B588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001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12212728-1770-47A2-B561-60CA9C5B1358}"/>
              </a:ext>
            </a:extLst>
          </p:cNvPr>
          <p:cNvSpPr/>
          <p:nvPr/>
        </p:nvSpPr>
        <p:spPr>
          <a:xfrm>
            <a:off x="5721527" y="2407049"/>
            <a:ext cx="5083208" cy="150456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0E9BC59B-A3EC-4CA9-8F8A-62FFE32B9353}"/>
              </a:ext>
            </a:extLst>
          </p:cNvPr>
          <p:cNvSpPr/>
          <p:nvPr/>
        </p:nvSpPr>
        <p:spPr>
          <a:xfrm>
            <a:off x="8543618" y="973789"/>
            <a:ext cx="2173104" cy="28655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82" name="Picture 8" descr="Integrate AWS DynamoDB with Spring Boot | by Sunny Srinidhi | Medium">
            <a:extLst>
              <a:ext uri="{FF2B5EF4-FFF2-40B4-BE49-F238E27FC236}">
                <a16:creationId xmlns:a16="http://schemas.microsoft.com/office/drawing/2014/main" id="{673F0513-AE6D-44D6-A47D-73B94C0FD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993" y="5033436"/>
            <a:ext cx="1978321" cy="104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A1D275F-6F83-444F-8FA0-00D4928AC306}"/>
              </a:ext>
            </a:extLst>
          </p:cNvPr>
          <p:cNvGrpSpPr/>
          <p:nvPr/>
        </p:nvGrpSpPr>
        <p:grpSpPr>
          <a:xfrm>
            <a:off x="8705330" y="1122568"/>
            <a:ext cx="914400" cy="1235541"/>
            <a:chOff x="449603" y="3242481"/>
            <a:chExt cx="914400" cy="1235541"/>
          </a:xfrm>
        </p:grpSpPr>
        <p:pic>
          <p:nvPicPr>
            <p:cNvPr id="45" name="Graphic 44" descr="Internet with solid fill">
              <a:extLst>
                <a:ext uri="{FF2B5EF4-FFF2-40B4-BE49-F238E27FC236}">
                  <a16:creationId xmlns:a16="http://schemas.microsoft.com/office/drawing/2014/main" id="{DCF9C39A-D02D-DE45-910C-60E608968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9603" y="3242481"/>
              <a:ext cx="914400" cy="9144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F540BB6-7652-5743-8DBE-EDCCA5528C77}"/>
                </a:ext>
              </a:extLst>
            </p:cNvPr>
            <p:cNvSpPr txBox="1"/>
            <p:nvPr/>
          </p:nvSpPr>
          <p:spPr>
            <a:xfrm>
              <a:off x="629032" y="4016357"/>
              <a:ext cx="554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Web </a:t>
              </a:r>
            </a:p>
            <a:p>
              <a:pPr algn="ctr"/>
              <a:r>
                <a:rPr lang="en-US" sz="1200" dirty="0"/>
                <a:t>Portal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8D9620E-2604-44F1-903F-EDC334265711}"/>
              </a:ext>
            </a:extLst>
          </p:cNvPr>
          <p:cNvGrpSpPr/>
          <p:nvPr/>
        </p:nvGrpSpPr>
        <p:grpSpPr>
          <a:xfrm>
            <a:off x="759576" y="702685"/>
            <a:ext cx="746103" cy="1132849"/>
            <a:chOff x="533398" y="5045116"/>
            <a:chExt cx="746103" cy="1132849"/>
          </a:xfrm>
        </p:grpSpPr>
        <p:pic>
          <p:nvPicPr>
            <p:cNvPr id="49" name="Graphic 48" descr="Images with solid fill">
              <a:extLst>
                <a:ext uri="{FF2B5EF4-FFF2-40B4-BE49-F238E27FC236}">
                  <a16:creationId xmlns:a16="http://schemas.microsoft.com/office/drawing/2014/main" id="{6B0877FD-68B2-F749-B55F-02E7510D0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3398" y="5045116"/>
              <a:ext cx="746103" cy="746103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20BB1D5-521D-4249-823D-A5289633E3EC}"/>
                </a:ext>
              </a:extLst>
            </p:cNvPr>
            <p:cNvSpPr txBox="1"/>
            <p:nvPr/>
          </p:nvSpPr>
          <p:spPr>
            <a:xfrm>
              <a:off x="608930" y="5747078"/>
              <a:ext cx="59503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Image </a:t>
              </a:r>
            </a:p>
            <a:p>
              <a:pPr algn="ctr"/>
              <a:r>
                <a:rPr lang="en-US" sz="1050" dirty="0"/>
                <a:t>Upload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D2F26A6-431F-48C3-8E61-A10EB84B8F5D}"/>
              </a:ext>
            </a:extLst>
          </p:cNvPr>
          <p:cNvGrpSpPr/>
          <p:nvPr/>
        </p:nvGrpSpPr>
        <p:grpSpPr>
          <a:xfrm>
            <a:off x="1922381" y="5446170"/>
            <a:ext cx="780983" cy="917405"/>
            <a:chOff x="10755188" y="7243273"/>
            <a:chExt cx="780983" cy="917405"/>
          </a:xfrm>
        </p:grpSpPr>
        <p:pic>
          <p:nvPicPr>
            <p:cNvPr id="1037" name="Graphic 1036">
              <a:extLst>
                <a:ext uri="{FF2B5EF4-FFF2-40B4-BE49-F238E27FC236}">
                  <a16:creationId xmlns:a16="http://schemas.microsoft.com/office/drawing/2014/main" id="{1458299C-C6F7-8D47-8623-A799ABDF0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890726" y="7243273"/>
              <a:ext cx="509906" cy="509906"/>
            </a:xfrm>
            <a:prstGeom prst="rect">
              <a:avLst/>
            </a:prstGeom>
          </p:spPr>
        </p:pic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4E56E81F-3FB4-FF43-9F2E-E1E173524CAB}"/>
                </a:ext>
              </a:extLst>
            </p:cNvPr>
            <p:cNvSpPr txBox="1"/>
            <p:nvPr/>
          </p:nvSpPr>
          <p:spPr>
            <a:xfrm>
              <a:off x="10755188" y="7729791"/>
              <a:ext cx="78098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</a:t>
              </a:r>
            </a:p>
            <a:p>
              <a:pPr algn="ctr"/>
              <a:r>
                <a:rPr lang="en-US" sz="1100" dirty="0" err="1"/>
                <a:t>Quicksight</a:t>
              </a:r>
              <a:endParaRPr lang="en-US" sz="11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3A60EF-2EC9-46EE-8922-52FA83164BDC}"/>
              </a:ext>
            </a:extLst>
          </p:cNvPr>
          <p:cNvGrpSpPr/>
          <p:nvPr/>
        </p:nvGrpSpPr>
        <p:grpSpPr>
          <a:xfrm>
            <a:off x="2883078" y="1397561"/>
            <a:ext cx="1315921" cy="957031"/>
            <a:chOff x="904784" y="4629401"/>
            <a:chExt cx="1315921" cy="957031"/>
          </a:xfrm>
        </p:grpSpPr>
        <p:pic>
          <p:nvPicPr>
            <p:cNvPr id="1026" name="Picture 2" descr="Amazon Cognito | AWS Security Blog">
              <a:extLst>
                <a:ext uri="{FF2B5EF4-FFF2-40B4-BE49-F238E27FC236}">
                  <a16:creationId xmlns:a16="http://schemas.microsoft.com/office/drawing/2014/main" id="{FF1FEBC1-AD02-4734-905B-B21759F28F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04784" y="4629401"/>
              <a:ext cx="1315921" cy="657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3615938-A01D-4905-B7C5-A833ABED6DAA}"/>
                </a:ext>
              </a:extLst>
            </p:cNvPr>
            <p:cNvSpPr txBox="1"/>
            <p:nvPr/>
          </p:nvSpPr>
          <p:spPr>
            <a:xfrm>
              <a:off x="1075797" y="5309433"/>
              <a:ext cx="9923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AWS Cognito</a:t>
              </a: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A94B6FED-2A91-4851-BC1D-F5A786B22F09}"/>
              </a:ext>
            </a:extLst>
          </p:cNvPr>
          <p:cNvSpPr txBox="1"/>
          <p:nvPr/>
        </p:nvSpPr>
        <p:spPr>
          <a:xfrm>
            <a:off x="2940294" y="937326"/>
            <a:ext cx="1354416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Authentication</a:t>
            </a:r>
            <a:endParaRPr lang="en-SG" sz="1200" b="1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CFB0E11-4E1C-419A-A954-4EE70EBE951D}"/>
              </a:ext>
            </a:extLst>
          </p:cNvPr>
          <p:cNvSpPr/>
          <p:nvPr/>
        </p:nvSpPr>
        <p:spPr>
          <a:xfrm>
            <a:off x="2940293" y="929294"/>
            <a:ext cx="1354416" cy="1700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C73DBBC-6C79-4DF3-AAC3-FA570476FB9C}"/>
              </a:ext>
            </a:extLst>
          </p:cNvPr>
          <p:cNvCxnSpPr>
            <a:cxnSpLocks/>
            <a:stCxn id="107" idx="3"/>
          </p:cNvCxnSpPr>
          <p:nvPr/>
        </p:nvCxnSpPr>
        <p:spPr>
          <a:xfrm flipV="1">
            <a:off x="4294709" y="1778098"/>
            <a:ext cx="2124259" cy="148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C7C54448-B9D3-4B19-878D-12ADBC43C595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4294709" y="1779578"/>
            <a:ext cx="2193415" cy="142036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E8A2A33C-297E-4188-A887-F49ECD089ACD}"/>
              </a:ext>
            </a:extLst>
          </p:cNvPr>
          <p:cNvSpPr txBox="1"/>
          <p:nvPr/>
        </p:nvSpPr>
        <p:spPr>
          <a:xfrm>
            <a:off x="5503021" y="567624"/>
            <a:ext cx="1479248" cy="2616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1100" b="1" dirty="0">
                <a:solidFill>
                  <a:schemeClr val="tx1"/>
                </a:solidFill>
              </a:rPr>
              <a:t>Virtual Private Cloud</a:t>
            </a:r>
            <a:endParaRPr lang="en-SG" sz="1050" b="1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62A9FEB-7BC0-4583-9988-A9A928FE1E4E}"/>
              </a:ext>
            </a:extLst>
          </p:cNvPr>
          <p:cNvSpPr/>
          <p:nvPr/>
        </p:nvSpPr>
        <p:spPr>
          <a:xfrm>
            <a:off x="5505089" y="563275"/>
            <a:ext cx="6391362" cy="345317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1EFC4EE-7DE9-411F-AA71-3008BEA9B2A4}"/>
              </a:ext>
            </a:extLst>
          </p:cNvPr>
          <p:cNvSpPr/>
          <p:nvPr/>
        </p:nvSpPr>
        <p:spPr>
          <a:xfrm>
            <a:off x="5721527" y="900290"/>
            <a:ext cx="5083208" cy="15137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25EAFEA-76BE-43E9-8811-DC6C86CFBD30}"/>
              </a:ext>
            </a:extLst>
          </p:cNvPr>
          <p:cNvSpPr txBox="1"/>
          <p:nvPr/>
        </p:nvSpPr>
        <p:spPr>
          <a:xfrm>
            <a:off x="5721526" y="889285"/>
            <a:ext cx="698966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800" b="1" dirty="0">
                <a:solidFill>
                  <a:schemeClr val="tx1"/>
                </a:solidFill>
              </a:rPr>
              <a:t>Avail Zone 1</a:t>
            </a:r>
            <a:endParaRPr lang="en-SG" sz="7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186797F-F866-4E7B-8677-C6FEBD736413}"/>
              </a:ext>
            </a:extLst>
          </p:cNvPr>
          <p:cNvSpPr txBox="1"/>
          <p:nvPr/>
        </p:nvSpPr>
        <p:spPr>
          <a:xfrm>
            <a:off x="5721526" y="2413453"/>
            <a:ext cx="698966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800" b="1" dirty="0">
                <a:solidFill>
                  <a:schemeClr val="tx1"/>
                </a:solidFill>
              </a:rPr>
              <a:t>Avail Zone 2</a:t>
            </a:r>
            <a:endParaRPr lang="en-SG" sz="700" b="1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B96ED4D-2422-43DE-A2BC-143206164923}"/>
              </a:ext>
            </a:extLst>
          </p:cNvPr>
          <p:cNvGrpSpPr/>
          <p:nvPr/>
        </p:nvGrpSpPr>
        <p:grpSpPr>
          <a:xfrm>
            <a:off x="430533" y="3362376"/>
            <a:ext cx="1404182" cy="1011909"/>
            <a:chOff x="10361020" y="5111357"/>
            <a:chExt cx="1404182" cy="1011909"/>
          </a:xfrm>
        </p:grpSpPr>
        <p:pic>
          <p:nvPicPr>
            <p:cNvPr id="68" name="Graphic 67" descr="City with solid fill">
              <a:extLst>
                <a:ext uri="{FF2B5EF4-FFF2-40B4-BE49-F238E27FC236}">
                  <a16:creationId xmlns:a16="http://schemas.microsoft.com/office/drawing/2014/main" id="{1E5B09C6-91BB-4679-86AB-581676FEB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605911" y="5111357"/>
              <a:ext cx="914400" cy="914400"/>
            </a:xfrm>
            <a:prstGeom prst="rect">
              <a:avLst/>
            </a:prstGeom>
          </p:spPr>
        </p:pic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3BE85580-E419-4D57-BB84-A5E83356D75F}"/>
                </a:ext>
              </a:extLst>
            </p:cNvPr>
            <p:cNvSpPr txBox="1"/>
            <p:nvPr/>
          </p:nvSpPr>
          <p:spPr>
            <a:xfrm>
              <a:off x="10361020" y="5846267"/>
              <a:ext cx="140418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Company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31905D-6DF7-4B3C-BB38-AD5F16C602A5}"/>
              </a:ext>
            </a:extLst>
          </p:cNvPr>
          <p:cNvGrpSpPr/>
          <p:nvPr/>
        </p:nvGrpSpPr>
        <p:grpSpPr>
          <a:xfrm>
            <a:off x="11073662" y="1793770"/>
            <a:ext cx="649537" cy="1005774"/>
            <a:chOff x="7417916" y="1664204"/>
            <a:chExt cx="649537" cy="1005774"/>
          </a:xfrm>
        </p:grpSpPr>
        <p:pic>
          <p:nvPicPr>
            <p:cNvPr id="1068" name="Graphic 1067">
              <a:extLst>
                <a:ext uri="{FF2B5EF4-FFF2-40B4-BE49-F238E27FC236}">
                  <a16:creationId xmlns:a16="http://schemas.microsoft.com/office/drawing/2014/main" id="{E3C5E037-5CFB-9645-9D05-DB382FDF2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442602" y="1664204"/>
              <a:ext cx="600164" cy="600164"/>
            </a:xfrm>
            <a:prstGeom prst="rect">
              <a:avLst/>
            </a:prstGeom>
          </p:spPr>
        </p:pic>
        <p:sp>
          <p:nvSpPr>
            <p:cNvPr id="1069" name="TextBox 1068">
              <a:extLst>
                <a:ext uri="{FF2B5EF4-FFF2-40B4-BE49-F238E27FC236}">
                  <a16:creationId xmlns:a16="http://schemas.microsoft.com/office/drawing/2014/main" id="{F0B2D08E-F46E-DB44-AFD0-1B223B5CEEAB}"/>
                </a:ext>
              </a:extLst>
            </p:cNvPr>
            <p:cNvSpPr txBox="1"/>
            <p:nvPr/>
          </p:nvSpPr>
          <p:spPr>
            <a:xfrm>
              <a:off x="7417916" y="2246785"/>
              <a:ext cx="649537" cy="4231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</a:t>
              </a:r>
              <a:endParaRPr lang="en-US" sz="1200" dirty="0"/>
            </a:p>
            <a:p>
              <a:pPr algn="ctr"/>
              <a:r>
                <a:rPr lang="en-US" sz="1050" dirty="0"/>
                <a:t>MSK</a:t>
              </a:r>
              <a:endParaRPr lang="en-US" sz="1200" dirty="0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DCD47C1E-DE51-4BA9-B1DC-C53891963CB1}"/>
              </a:ext>
            </a:extLst>
          </p:cNvPr>
          <p:cNvGrpSpPr/>
          <p:nvPr/>
        </p:nvGrpSpPr>
        <p:grpSpPr>
          <a:xfrm>
            <a:off x="8703253" y="2483030"/>
            <a:ext cx="914400" cy="1235541"/>
            <a:chOff x="449603" y="3242481"/>
            <a:chExt cx="914400" cy="1235541"/>
          </a:xfrm>
        </p:grpSpPr>
        <p:pic>
          <p:nvPicPr>
            <p:cNvPr id="168" name="Graphic 167" descr="Internet with solid fill">
              <a:extLst>
                <a:ext uri="{FF2B5EF4-FFF2-40B4-BE49-F238E27FC236}">
                  <a16:creationId xmlns:a16="http://schemas.microsoft.com/office/drawing/2014/main" id="{E1578350-0A2B-40EF-8C28-31E027D4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9603" y="3242481"/>
              <a:ext cx="914400" cy="914400"/>
            </a:xfrm>
            <a:prstGeom prst="rect">
              <a:avLst/>
            </a:prstGeom>
          </p:spPr>
        </p:pic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812EB25-72F8-4B69-B54A-2F61E63FE641}"/>
                </a:ext>
              </a:extLst>
            </p:cNvPr>
            <p:cNvSpPr txBox="1"/>
            <p:nvPr/>
          </p:nvSpPr>
          <p:spPr>
            <a:xfrm>
              <a:off x="629032" y="4016357"/>
              <a:ext cx="554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Web </a:t>
              </a:r>
            </a:p>
            <a:p>
              <a:pPr algn="ctr"/>
              <a:r>
                <a:rPr lang="en-US" sz="1200" dirty="0"/>
                <a:t>Portal</a:t>
              </a:r>
            </a:p>
          </p:txBody>
        </p:sp>
      </p:grp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25BEDED0-EC54-4B14-81A4-074F7C57CF19}"/>
              </a:ext>
            </a:extLst>
          </p:cNvPr>
          <p:cNvCxnSpPr>
            <a:cxnSpLocks/>
            <a:stCxn id="1068" idx="1"/>
          </p:cNvCxnSpPr>
          <p:nvPr/>
        </p:nvCxnSpPr>
        <p:spPr>
          <a:xfrm rot="10800000">
            <a:off x="10782214" y="2093852"/>
            <a:ext cx="31613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7B68EED1-DF18-4222-BE4A-B9A4042E1528}"/>
              </a:ext>
            </a:extLst>
          </p:cNvPr>
          <p:cNvCxnSpPr>
            <a:cxnSpLocks/>
            <a:stCxn id="140" idx="2"/>
          </p:cNvCxnSpPr>
          <p:nvPr/>
        </p:nvCxnSpPr>
        <p:spPr>
          <a:xfrm rot="16200000" flipH="1">
            <a:off x="8492828" y="4224391"/>
            <a:ext cx="418369" cy="2485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6FBE8783-8763-46BB-887B-5DCAA79D0AA8}"/>
              </a:ext>
            </a:extLst>
          </p:cNvPr>
          <p:cNvCxnSpPr>
            <a:cxnSpLocks/>
            <a:stCxn id="152" idx="2"/>
            <a:endCxn id="195" idx="1"/>
          </p:cNvCxnSpPr>
          <p:nvPr/>
        </p:nvCxnSpPr>
        <p:spPr>
          <a:xfrm rot="16200000" flipH="1">
            <a:off x="715918" y="4790991"/>
            <a:ext cx="1357159" cy="523746"/>
          </a:xfrm>
          <a:prstGeom prst="bentConnector2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905DA37B-500D-4353-BE30-D4D1470537AA}"/>
              </a:ext>
            </a:extLst>
          </p:cNvPr>
          <p:cNvGrpSpPr/>
          <p:nvPr/>
        </p:nvGrpSpPr>
        <p:grpSpPr>
          <a:xfrm>
            <a:off x="9706888" y="1170466"/>
            <a:ext cx="828132" cy="1161112"/>
            <a:chOff x="7817955" y="1022151"/>
            <a:chExt cx="828132" cy="1161112"/>
          </a:xfrm>
        </p:grpSpPr>
        <p:pic>
          <p:nvPicPr>
            <p:cNvPr id="1040" name="Graphic 1039" descr="Web design with solid fill">
              <a:extLst>
                <a:ext uri="{FF2B5EF4-FFF2-40B4-BE49-F238E27FC236}">
                  <a16:creationId xmlns:a16="http://schemas.microsoft.com/office/drawing/2014/main" id="{23B5B303-BA3F-4F6C-8C98-634BDCABB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817955" y="1022151"/>
              <a:ext cx="812744" cy="812744"/>
            </a:xfrm>
            <a:prstGeom prst="rect">
              <a:avLst/>
            </a:prstGeom>
          </p:spPr>
        </p:pic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E5630D2-7F0F-46D2-90DF-4E49C83782AB}"/>
                </a:ext>
              </a:extLst>
            </p:cNvPr>
            <p:cNvSpPr txBox="1"/>
            <p:nvPr/>
          </p:nvSpPr>
          <p:spPr>
            <a:xfrm>
              <a:off x="7853691" y="1721598"/>
              <a:ext cx="7923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Web </a:t>
              </a:r>
            </a:p>
            <a:p>
              <a:pPr algn="ctr"/>
              <a:r>
                <a:rPr lang="en-US" sz="1200" dirty="0"/>
                <a:t>App/Page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B7E4BAD4-5E14-46BA-AA51-BD361DE7B003}"/>
              </a:ext>
            </a:extLst>
          </p:cNvPr>
          <p:cNvGrpSpPr/>
          <p:nvPr/>
        </p:nvGrpSpPr>
        <p:grpSpPr>
          <a:xfrm>
            <a:off x="9752184" y="2519154"/>
            <a:ext cx="828132" cy="1161112"/>
            <a:chOff x="7817955" y="1022151"/>
            <a:chExt cx="828132" cy="1161112"/>
          </a:xfrm>
        </p:grpSpPr>
        <p:pic>
          <p:nvPicPr>
            <p:cNvPr id="207" name="Graphic 206" descr="Web design with solid fill">
              <a:extLst>
                <a:ext uri="{FF2B5EF4-FFF2-40B4-BE49-F238E27FC236}">
                  <a16:creationId xmlns:a16="http://schemas.microsoft.com/office/drawing/2014/main" id="{2108E95C-6D6A-43D4-A3D0-B749E0FC8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817955" y="1022151"/>
              <a:ext cx="812744" cy="812744"/>
            </a:xfrm>
            <a:prstGeom prst="rect">
              <a:avLst/>
            </a:prstGeom>
          </p:spPr>
        </p:pic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7078B2AA-8D14-473D-A19E-97D9898146DA}"/>
                </a:ext>
              </a:extLst>
            </p:cNvPr>
            <p:cNvSpPr txBox="1"/>
            <p:nvPr/>
          </p:nvSpPr>
          <p:spPr>
            <a:xfrm>
              <a:off x="7853691" y="1721598"/>
              <a:ext cx="7923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Web </a:t>
              </a:r>
            </a:p>
            <a:p>
              <a:pPr algn="ctr"/>
              <a:r>
                <a:rPr lang="en-US" sz="1200" dirty="0"/>
                <a:t>App/Page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DB7694D9-F2D7-448B-A3AD-28D48CEB5E2C}"/>
              </a:ext>
            </a:extLst>
          </p:cNvPr>
          <p:cNvSpPr txBox="1"/>
          <p:nvPr/>
        </p:nvSpPr>
        <p:spPr>
          <a:xfrm>
            <a:off x="9171826" y="935821"/>
            <a:ext cx="903667" cy="2539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1050" b="1" dirty="0">
                <a:solidFill>
                  <a:schemeClr val="tx1"/>
                </a:solidFill>
              </a:rPr>
              <a:t>Private</a:t>
            </a:r>
            <a:endParaRPr lang="en-SG" sz="1000" b="1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C948C27-27FC-4EB4-94FB-FC9C43E2F998}"/>
              </a:ext>
            </a:extLst>
          </p:cNvPr>
          <p:cNvSpPr txBox="1"/>
          <p:nvPr/>
        </p:nvSpPr>
        <p:spPr>
          <a:xfrm>
            <a:off x="3010898" y="867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b="1" dirty="0"/>
              <a:t>AWS Overall View Cloud System Design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06E36380-7D5E-4440-9C51-8C77BBC89DB0}"/>
              </a:ext>
            </a:extLst>
          </p:cNvPr>
          <p:cNvCxnSpPr>
            <a:cxnSpLocks/>
            <a:stCxn id="1069" idx="2"/>
            <a:endCxn id="109" idx="3"/>
          </p:cNvCxnSpPr>
          <p:nvPr/>
        </p:nvCxnSpPr>
        <p:spPr>
          <a:xfrm rot="5400000">
            <a:off x="9748462" y="3752347"/>
            <a:ext cx="2602773" cy="69716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918DCE33-8D65-47D5-B8C7-A6844247EF1D}"/>
              </a:ext>
            </a:extLst>
          </p:cNvPr>
          <p:cNvCxnSpPr>
            <a:cxnSpLocks/>
            <a:stCxn id="49" idx="3"/>
            <a:endCxn id="107" idx="1"/>
          </p:cNvCxnSpPr>
          <p:nvPr/>
        </p:nvCxnSpPr>
        <p:spPr>
          <a:xfrm>
            <a:off x="1505679" y="1075737"/>
            <a:ext cx="1434614" cy="70384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9C332B7-38A0-4FD5-8259-EB3808EAD860}"/>
              </a:ext>
            </a:extLst>
          </p:cNvPr>
          <p:cNvSpPr txBox="1"/>
          <p:nvPr/>
        </p:nvSpPr>
        <p:spPr>
          <a:xfrm>
            <a:off x="5938598" y="4434817"/>
            <a:ext cx="1480167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Data Silo</a:t>
            </a:r>
            <a:endParaRPr lang="en-SG" sz="1200" b="1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E980EB4-ED5D-42E2-BBC8-E1F7C9F40A6A}"/>
              </a:ext>
            </a:extLst>
          </p:cNvPr>
          <p:cNvSpPr/>
          <p:nvPr/>
        </p:nvSpPr>
        <p:spPr>
          <a:xfrm>
            <a:off x="5938599" y="4434817"/>
            <a:ext cx="4762665" cy="1935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DB1333A-3192-4310-B106-7293D7BE9C1E}"/>
              </a:ext>
            </a:extLst>
          </p:cNvPr>
          <p:cNvSpPr/>
          <p:nvPr/>
        </p:nvSpPr>
        <p:spPr>
          <a:xfrm>
            <a:off x="2695058" y="3218600"/>
            <a:ext cx="1705797" cy="140081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78906FD-078A-4B2D-83B3-7A160E8E7AC0}"/>
              </a:ext>
            </a:extLst>
          </p:cNvPr>
          <p:cNvSpPr txBox="1"/>
          <p:nvPr/>
        </p:nvSpPr>
        <p:spPr>
          <a:xfrm>
            <a:off x="2698860" y="3220679"/>
            <a:ext cx="1705796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Transformation</a:t>
            </a:r>
            <a:endParaRPr lang="en-SG" sz="1200" b="1" dirty="0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D3AF1E3-51A6-4ED9-B834-2293DA6DE3BB}"/>
              </a:ext>
            </a:extLst>
          </p:cNvPr>
          <p:cNvGrpSpPr/>
          <p:nvPr/>
        </p:nvGrpSpPr>
        <p:grpSpPr>
          <a:xfrm>
            <a:off x="7818434" y="5478173"/>
            <a:ext cx="767776" cy="877251"/>
            <a:chOff x="5317355" y="4283635"/>
            <a:chExt cx="914400" cy="1105123"/>
          </a:xfrm>
        </p:grpSpPr>
        <p:pic>
          <p:nvPicPr>
            <p:cNvPr id="135" name="Graphic 134" descr="Paint outline">
              <a:extLst>
                <a:ext uri="{FF2B5EF4-FFF2-40B4-BE49-F238E27FC236}">
                  <a16:creationId xmlns:a16="http://schemas.microsoft.com/office/drawing/2014/main" id="{50560C35-C6AF-4DDD-A7AC-BCCAD0D55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7355" y="4283635"/>
              <a:ext cx="914400" cy="914400"/>
            </a:xfrm>
            <a:prstGeom prst="rect">
              <a:avLst/>
            </a:prstGeom>
          </p:spPr>
        </p:pic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FC39FF9-56AC-47F4-86CD-A2192169169C}"/>
                </a:ext>
              </a:extLst>
            </p:cNvPr>
            <p:cNvSpPr txBox="1"/>
            <p:nvPr/>
          </p:nvSpPr>
          <p:spPr>
            <a:xfrm>
              <a:off x="5479111" y="5127148"/>
              <a:ext cx="7441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S3 Bucket</a:t>
              </a:r>
              <a:endParaRPr lang="en-US" sz="1200" dirty="0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3CD0556-4B55-46BB-9F4A-B2E2767C0504}"/>
              </a:ext>
            </a:extLst>
          </p:cNvPr>
          <p:cNvGrpSpPr/>
          <p:nvPr/>
        </p:nvGrpSpPr>
        <p:grpSpPr>
          <a:xfrm>
            <a:off x="8795225" y="5453200"/>
            <a:ext cx="767776" cy="877251"/>
            <a:chOff x="5317355" y="4283635"/>
            <a:chExt cx="914400" cy="1105123"/>
          </a:xfrm>
        </p:grpSpPr>
        <p:pic>
          <p:nvPicPr>
            <p:cNvPr id="138" name="Graphic 137" descr="Paint outline">
              <a:extLst>
                <a:ext uri="{FF2B5EF4-FFF2-40B4-BE49-F238E27FC236}">
                  <a16:creationId xmlns:a16="http://schemas.microsoft.com/office/drawing/2014/main" id="{557E27D2-BCD1-4F26-89A9-7CC90E1AF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7355" y="4283635"/>
              <a:ext cx="914400" cy="914400"/>
            </a:xfrm>
            <a:prstGeom prst="rect">
              <a:avLst/>
            </a:prstGeom>
          </p:spPr>
        </p:pic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CBC96D5-027E-4DE4-A465-1306F9FAD5C6}"/>
                </a:ext>
              </a:extLst>
            </p:cNvPr>
            <p:cNvSpPr txBox="1"/>
            <p:nvPr/>
          </p:nvSpPr>
          <p:spPr>
            <a:xfrm>
              <a:off x="5479111" y="5127148"/>
              <a:ext cx="7441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S3 Bucket</a:t>
              </a:r>
              <a:endParaRPr lang="en-US" sz="1200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487C5DE3-CD39-4532-A860-D492B3EDD5F2}"/>
              </a:ext>
            </a:extLst>
          </p:cNvPr>
          <p:cNvGrpSpPr/>
          <p:nvPr/>
        </p:nvGrpSpPr>
        <p:grpSpPr>
          <a:xfrm>
            <a:off x="9685776" y="4418755"/>
            <a:ext cx="767776" cy="877251"/>
            <a:chOff x="5317355" y="4283635"/>
            <a:chExt cx="914400" cy="1105123"/>
          </a:xfrm>
        </p:grpSpPr>
        <p:pic>
          <p:nvPicPr>
            <p:cNvPr id="147" name="Graphic 146" descr="Paint outline">
              <a:extLst>
                <a:ext uri="{FF2B5EF4-FFF2-40B4-BE49-F238E27FC236}">
                  <a16:creationId xmlns:a16="http://schemas.microsoft.com/office/drawing/2014/main" id="{57DD555E-CDB9-45DB-BF15-640A3C345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7355" y="4283635"/>
              <a:ext cx="914400" cy="914400"/>
            </a:xfrm>
            <a:prstGeom prst="rect">
              <a:avLst/>
            </a:prstGeom>
          </p:spPr>
        </p:pic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FD508324-3F9E-4F1F-8586-9F19FED68547}"/>
                </a:ext>
              </a:extLst>
            </p:cNvPr>
            <p:cNvSpPr txBox="1"/>
            <p:nvPr/>
          </p:nvSpPr>
          <p:spPr>
            <a:xfrm>
              <a:off x="5479111" y="5127148"/>
              <a:ext cx="7441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S3 Bucket</a:t>
              </a:r>
              <a:endParaRPr lang="en-US" sz="1200" dirty="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BEBEA3A-D75A-4A26-AFD7-7C621810B84F}"/>
              </a:ext>
            </a:extLst>
          </p:cNvPr>
          <p:cNvGrpSpPr/>
          <p:nvPr/>
        </p:nvGrpSpPr>
        <p:grpSpPr>
          <a:xfrm>
            <a:off x="7816692" y="4418755"/>
            <a:ext cx="767776" cy="877251"/>
            <a:chOff x="5317355" y="4283635"/>
            <a:chExt cx="914400" cy="1105123"/>
          </a:xfrm>
        </p:grpSpPr>
        <p:pic>
          <p:nvPicPr>
            <p:cNvPr id="157" name="Graphic 156" descr="Paint outline">
              <a:extLst>
                <a:ext uri="{FF2B5EF4-FFF2-40B4-BE49-F238E27FC236}">
                  <a16:creationId xmlns:a16="http://schemas.microsoft.com/office/drawing/2014/main" id="{836237DE-4EF0-479B-AD90-F8AC6D2D1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7355" y="4283635"/>
              <a:ext cx="914400" cy="914400"/>
            </a:xfrm>
            <a:prstGeom prst="rect">
              <a:avLst/>
            </a:prstGeom>
          </p:spPr>
        </p:pic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B3169C1-BCFA-42BA-B517-C45CE732A7D4}"/>
                </a:ext>
              </a:extLst>
            </p:cNvPr>
            <p:cNvSpPr txBox="1"/>
            <p:nvPr/>
          </p:nvSpPr>
          <p:spPr>
            <a:xfrm>
              <a:off x="5479111" y="5127148"/>
              <a:ext cx="7441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S3 Bucket</a:t>
              </a:r>
              <a:endParaRPr lang="en-US" sz="1200" dirty="0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9108B42F-945C-47F8-8153-DDDA287EA1D0}"/>
              </a:ext>
            </a:extLst>
          </p:cNvPr>
          <p:cNvGrpSpPr/>
          <p:nvPr/>
        </p:nvGrpSpPr>
        <p:grpSpPr>
          <a:xfrm>
            <a:off x="8795225" y="4441158"/>
            <a:ext cx="767776" cy="877251"/>
            <a:chOff x="5317355" y="4283635"/>
            <a:chExt cx="914400" cy="1105123"/>
          </a:xfrm>
        </p:grpSpPr>
        <p:pic>
          <p:nvPicPr>
            <p:cNvPr id="160" name="Graphic 159" descr="Paint outline">
              <a:extLst>
                <a:ext uri="{FF2B5EF4-FFF2-40B4-BE49-F238E27FC236}">
                  <a16:creationId xmlns:a16="http://schemas.microsoft.com/office/drawing/2014/main" id="{6AD0F22F-BE86-4D38-A702-F31294E0E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7355" y="4283635"/>
              <a:ext cx="914400" cy="914400"/>
            </a:xfrm>
            <a:prstGeom prst="rect">
              <a:avLst/>
            </a:prstGeom>
          </p:spPr>
        </p:pic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A1E9A6C8-5BEA-4F35-961B-FBCC2DD6259C}"/>
                </a:ext>
              </a:extLst>
            </p:cNvPr>
            <p:cNvSpPr txBox="1"/>
            <p:nvPr/>
          </p:nvSpPr>
          <p:spPr>
            <a:xfrm>
              <a:off x="5479111" y="5127148"/>
              <a:ext cx="7441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S3 Bucket</a:t>
              </a:r>
              <a:endParaRPr lang="en-US" sz="1200" dirty="0"/>
            </a:p>
          </p:txBody>
        </p:sp>
      </p:grp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A5C9E2C1-53C5-4870-8334-D0C59DEC43C6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4397301" y="4139231"/>
            <a:ext cx="3803279" cy="279524"/>
          </a:xfrm>
          <a:prstGeom prst="bentConnector2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08BCB881-225E-4BC4-B909-FD2C151C9C1F}"/>
              </a:ext>
            </a:extLst>
          </p:cNvPr>
          <p:cNvCxnSpPr>
            <a:cxnSpLocks/>
            <a:stCxn id="120" idx="2"/>
            <a:endCxn id="109" idx="1"/>
          </p:cNvCxnSpPr>
          <p:nvPr/>
        </p:nvCxnSpPr>
        <p:spPr>
          <a:xfrm rot="16200000" flipH="1">
            <a:off x="4351828" y="3815546"/>
            <a:ext cx="782900" cy="2390642"/>
          </a:xfrm>
          <a:prstGeom prst="bentConnector2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FC13D596-5763-4F82-8D6E-218EF65F9EB2}"/>
              </a:ext>
            </a:extLst>
          </p:cNvPr>
          <p:cNvSpPr/>
          <p:nvPr/>
        </p:nvSpPr>
        <p:spPr>
          <a:xfrm>
            <a:off x="1656370" y="4915916"/>
            <a:ext cx="1374326" cy="16310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E9A119C-3A24-490E-AD09-D2577C6727EA}"/>
              </a:ext>
            </a:extLst>
          </p:cNvPr>
          <p:cNvSpPr txBox="1"/>
          <p:nvPr/>
        </p:nvSpPr>
        <p:spPr>
          <a:xfrm>
            <a:off x="1657289" y="4915916"/>
            <a:ext cx="137432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BI/Analytics</a:t>
            </a:r>
            <a:endParaRPr lang="en-SG" sz="1200" b="1" dirty="0"/>
          </a:p>
        </p:txBody>
      </p:sp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73A4C2BE-EC3B-4253-B95F-CB3C1CE9093B}"/>
              </a:ext>
            </a:extLst>
          </p:cNvPr>
          <p:cNvCxnSpPr>
            <a:cxnSpLocks/>
            <a:stCxn id="195" idx="3"/>
          </p:cNvCxnSpPr>
          <p:nvPr/>
        </p:nvCxnSpPr>
        <p:spPr>
          <a:xfrm flipV="1">
            <a:off x="3030696" y="5731443"/>
            <a:ext cx="2907902" cy="1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452D8394-8C09-4F0B-A50C-BDA98FA07A39}"/>
              </a:ext>
            </a:extLst>
          </p:cNvPr>
          <p:cNvGrpSpPr/>
          <p:nvPr/>
        </p:nvGrpSpPr>
        <p:grpSpPr>
          <a:xfrm>
            <a:off x="9726237" y="5453200"/>
            <a:ext cx="767776" cy="877251"/>
            <a:chOff x="5317355" y="4283635"/>
            <a:chExt cx="914400" cy="1105123"/>
          </a:xfrm>
        </p:grpSpPr>
        <p:pic>
          <p:nvPicPr>
            <p:cNvPr id="258" name="Graphic 257" descr="Paint outline">
              <a:extLst>
                <a:ext uri="{FF2B5EF4-FFF2-40B4-BE49-F238E27FC236}">
                  <a16:creationId xmlns:a16="http://schemas.microsoft.com/office/drawing/2014/main" id="{4A1DCE22-AEAF-4A5D-B33A-F7253E72C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7355" y="4283635"/>
              <a:ext cx="914400" cy="914400"/>
            </a:xfrm>
            <a:prstGeom prst="rect">
              <a:avLst/>
            </a:prstGeom>
          </p:spPr>
        </p:pic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66D6DF74-8EBA-4FAF-AD6C-6CF15C3CE9C0}"/>
                </a:ext>
              </a:extLst>
            </p:cNvPr>
            <p:cNvSpPr txBox="1"/>
            <p:nvPr/>
          </p:nvSpPr>
          <p:spPr>
            <a:xfrm>
              <a:off x="5479111" y="5127148"/>
              <a:ext cx="7441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S3 Bucket</a:t>
              </a:r>
              <a:endParaRPr lang="en-US" sz="1200" dirty="0"/>
            </a:p>
          </p:txBody>
        </p:sp>
      </p:grpSp>
      <p:pic>
        <p:nvPicPr>
          <p:cNvPr id="113" name="Picture 4" descr="AWS Cloud Elasticity and Management Tools - Cloud Tutorial">
            <a:extLst>
              <a:ext uri="{FF2B5EF4-FFF2-40B4-BE49-F238E27FC236}">
                <a16:creationId xmlns:a16="http://schemas.microsoft.com/office/drawing/2014/main" id="{12EB0012-E56C-415E-BD1B-9A7E59CE7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093" y="2002707"/>
            <a:ext cx="931332" cy="93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" name="Rectangle 208">
            <a:extLst>
              <a:ext uri="{FF2B5EF4-FFF2-40B4-BE49-F238E27FC236}">
                <a16:creationId xmlns:a16="http://schemas.microsoft.com/office/drawing/2014/main" id="{C02AC312-CAEE-422C-B7A9-DD596D6220A5}"/>
              </a:ext>
            </a:extLst>
          </p:cNvPr>
          <p:cNvSpPr/>
          <p:nvPr/>
        </p:nvSpPr>
        <p:spPr>
          <a:xfrm>
            <a:off x="6510158" y="1019820"/>
            <a:ext cx="968585" cy="28274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E7D0D76-020C-4CF4-80BF-6FEC92660409}"/>
              </a:ext>
            </a:extLst>
          </p:cNvPr>
          <p:cNvGrpSpPr/>
          <p:nvPr/>
        </p:nvGrpSpPr>
        <p:grpSpPr>
          <a:xfrm>
            <a:off x="6502521" y="1346183"/>
            <a:ext cx="952520" cy="1044830"/>
            <a:chOff x="5568531" y="2106038"/>
            <a:chExt cx="1293661" cy="1330141"/>
          </a:xfrm>
        </p:grpSpPr>
        <p:pic>
          <p:nvPicPr>
            <p:cNvPr id="125" name="Picture 6" descr="VPC NAT Gateway | AWS Compute">
              <a:extLst>
                <a:ext uri="{FF2B5EF4-FFF2-40B4-BE49-F238E27FC236}">
                  <a16:creationId xmlns:a16="http://schemas.microsoft.com/office/drawing/2014/main" id="{71F2553A-707F-431D-B809-AA998C031C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8218" y="2106038"/>
              <a:ext cx="614288" cy="614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6D35317-DFDB-44BE-BCA3-5E6BC6F0F80F}"/>
                </a:ext>
              </a:extLst>
            </p:cNvPr>
            <p:cNvSpPr txBox="1"/>
            <p:nvPr/>
          </p:nvSpPr>
          <p:spPr>
            <a:xfrm>
              <a:off x="5568531" y="2758572"/>
              <a:ext cx="1293661" cy="6776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/>
                <a:t>AWS VPC Nat Gateway</a:t>
              </a:r>
            </a:p>
          </p:txBody>
        </p: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4867AA19-16FE-45F0-A2A9-C8AA21A11FC1}"/>
              </a:ext>
            </a:extLst>
          </p:cNvPr>
          <p:cNvSpPr txBox="1"/>
          <p:nvPr/>
        </p:nvSpPr>
        <p:spPr>
          <a:xfrm>
            <a:off x="6502521" y="1025409"/>
            <a:ext cx="966781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800" b="1" dirty="0">
                <a:solidFill>
                  <a:schemeClr val="tx1"/>
                </a:solidFill>
              </a:rPr>
              <a:t>Public Gateway</a:t>
            </a:r>
            <a:endParaRPr lang="en-SG" sz="700" b="1" dirty="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69435BCC-932D-425F-8279-554A8D7D9002}"/>
              </a:ext>
            </a:extLst>
          </p:cNvPr>
          <p:cNvSpPr txBox="1"/>
          <p:nvPr/>
        </p:nvSpPr>
        <p:spPr>
          <a:xfrm>
            <a:off x="6511963" y="2390276"/>
            <a:ext cx="966781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800" b="1" dirty="0">
                <a:solidFill>
                  <a:schemeClr val="tx1"/>
                </a:solidFill>
              </a:rPr>
              <a:t>Private Gateway</a:t>
            </a:r>
            <a:endParaRPr lang="en-SG" sz="700" b="1" dirty="0"/>
          </a:p>
        </p:txBody>
      </p: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7C679199-D7AC-4C2A-9517-D61714A2405D}"/>
              </a:ext>
            </a:extLst>
          </p:cNvPr>
          <p:cNvGrpSpPr/>
          <p:nvPr/>
        </p:nvGrpSpPr>
        <p:grpSpPr>
          <a:xfrm>
            <a:off x="6511605" y="2823263"/>
            <a:ext cx="952520" cy="931880"/>
            <a:chOff x="5568531" y="2106038"/>
            <a:chExt cx="1293661" cy="1330141"/>
          </a:xfrm>
        </p:grpSpPr>
        <p:pic>
          <p:nvPicPr>
            <p:cNvPr id="293" name="Picture 6" descr="VPC NAT Gateway | AWS Compute">
              <a:extLst>
                <a:ext uri="{FF2B5EF4-FFF2-40B4-BE49-F238E27FC236}">
                  <a16:creationId xmlns:a16="http://schemas.microsoft.com/office/drawing/2014/main" id="{FB4EFC17-B88B-4A3C-AE40-EBDE46F29F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8218" y="2106038"/>
              <a:ext cx="614288" cy="614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369B24E5-EA98-4471-970D-FFC54E41FF13}"/>
                </a:ext>
              </a:extLst>
            </p:cNvPr>
            <p:cNvSpPr txBox="1"/>
            <p:nvPr/>
          </p:nvSpPr>
          <p:spPr>
            <a:xfrm>
              <a:off x="5568531" y="2758572"/>
              <a:ext cx="1293661" cy="6776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/>
                <a:t>AWS VPC Nat Gateway</a:t>
              </a:r>
            </a:p>
          </p:txBody>
        </p:sp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8B3AD204-7E90-4BC8-8F61-653D2DE09949}"/>
              </a:ext>
            </a:extLst>
          </p:cNvPr>
          <p:cNvGrpSpPr/>
          <p:nvPr/>
        </p:nvGrpSpPr>
        <p:grpSpPr>
          <a:xfrm>
            <a:off x="2737787" y="3618406"/>
            <a:ext cx="1624164" cy="939183"/>
            <a:chOff x="2459532" y="1930914"/>
            <a:chExt cx="1624164" cy="939183"/>
          </a:xfrm>
        </p:grpSpPr>
        <p:pic>
          <p:nvPicPr>
            <p:cNvPr id="331" name="Picture 330" descr="Shape, logo&#10;&#10;Description automatically generated">
              <a:extLst>
                <a:ext uri="{FF2B5EF4-FFF2-40B4-BE49-F238E27FC236}">
                  <a16:creationId xmlns:a16="http://schemas.microsoft.com/office/drawing/2014/main" id="{9C9252AB-70A9-4802-8837-87F6EB676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3024922" y="1930914"/>
              <a:ext cx="491994" cy="509150"/>
            </a:xfrm>
            <a:prstGeom prst="rect">
              <a:avLst/>
            </a:prstGeom>
          </p:spPr>
        </p:pic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4ADCF949-EB41-46A9-B8C1-BCD47BA07D0A}"/>
                </a:ext>
              </a:extLst>
            </p:cNvPr>
            <p:cNvSpPr txBox="1"/>
            <p:nvPr/>
          </p:nvSpPr>
          <p:spPr>
            <a:xfrm>
              <a:off x="2459532" y="2439210"/>
              <a:ext cx="16241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AWS</a:t>
              </a:r>
            </a:p>
            <a:p>
              <a:pPr algn="ctr"/>
              <a:r>
                <a:rPr lang="en-US" sz="1100" dirty="0"/>
                <a:t>Lambda w Code on Kafka</a:t>
              </a:r>
            </a:p>
          </p:txBody>
        </p: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8B6212D7-5C37-49AD-A51A-A917320A3F3F}"/>
              </a:ext>
            </a:extLst>
          </p:cNvPr>
          <p:cNvGrpSpPr/>
          <p:nvPr/>
        </p:nvGrpSpPr>
        <p:grpSpPr>
          <a:xfrm>
            <a:off x="465741" y="2117836"/>
            <a:ext cx="1333767" cy="955772"/>
            <a:chOff x="465741" y="2221186"/>
            <a:chExt cx="1333767" cy="955772"/>
          </a:xfrm>
        </p:grpSpPr>
        <p:pic>
          <p:nvPicPr>
            <p:cNvPr id="263" name="Picture 4" descr="Kafka Logo Vector (SVG, PDF, Ai, EPS, CDR) Free Download - Logowik.com">
              <a:extLst>
                <a:ext uri="{FF2B5EF4-FFF2-40B4-BE49-F238E27FC236}">
                  <a16:creationId xmlns:a16="http://schemas.microsoft.com/office/drawing/2014/main" id="{04BAF1B2-23EC-4B02-8251-42899BAC3B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431" y="2221186"/>
              <a:ext cx="937731" cy="703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A6BC76ED-96DC-4CAF-95B7-8885D70176EC}"/>
                </a:ext>
              </a:extLst>
            </p:cNvPr>
            <p:cNvSpPr txBox="1"/>
            <p:nvPr/>
          </p:nvSpPr>
          <p:spPr>
            <a:xfrm>
              <a:off x="465741" y="2915348"/>
              <a:ext cx="133376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/>
                <a:t>Kafka Stream</a:t>
              </a:r>
            </a:p>
          </p:txBody>
        </p:sp>
      </p:grpSp>
      <p:cxnSp>
        <p:nvCxnSpPr>
          <p:cNvPr id="337" name="Connector: Elbow 336">
            <a:extLst>
              <a:ext uri="{FF2B5EF4-FFF2-40B4-BE49-F238E27FC236}">
                <a16:creationId xmlns:a16="http://schemas.microsoft.com/office/drawing/2014/main" id="{9B333069-DDA6-4C95-8CE8-F139DCB08D1F}"/>
              </a:ext>
            </a:extLst>
          </p:cNvPr>
          <p:cNvCxnSpPr>
            <a:cxnSpLocks/>
            <a:stCxn id="336" idx="3"/>
            <a:endCxn id="294" idx="1"/>
          </p:cNvCxnSpPr>
          <p:nvPr/>
        </p:nvCxnSpPr>
        <p:spPr>
          <a:xfrm>
            <a:off x="1799508" y="2942803"/>
            <a:ext cx="4712097" cy="574979"/>
          </a:xfrm>
          <a:prstGeom prst="bentConnector3">
            <a:avLst>
              <a:gd name="adj1" fmla="val 6525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33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8229381-6260-4FE1-9ADE-0E7F7CC0F0B5}"/>
              </a:ext>
            </a:extLst>
          </p:cNvPr>
          <p:cNvGrpSpPr/>
          <p:nvPr/>
        </p:nvGrpSpPr>
        <p:grpSpPr>
          <a:xfrm>
            <a:off x="2140949" y="628130"/>
            <a:ext cx="617477" cy="640265"/>
            <a:chOff x="695972" y="736978"/>
            <a:chExt cx="617477" cy="640265"/>
          </a:xfrm>
        </p:grpSpPr>
        <p:sp>
          <p:nvSpPr>
            <p:cNvPr id="4" name="Smiley Face 3">
              <a:extLst>
                <a:ext uri="{FF2B5EF4-FFF2-40B4-BE49-F238E27FC236}">
                  <a16:creationId xmlns:a16="http://schemas.microsoft.com/office/drawing/2014/main" id="{396E2296-E72C-4BE9-B3EC-5A59005DA3BA}"/>
                </a:ext>
              </a:extLst>
            </p:cNvPr>
            <p:cNvSpPr/>
            <p:nvPr/>
          </p:nvSpPr>
          <p:spPr>
            <a:xfrm>
              <a:off x="835376" y="1049865"/>
              <a:ext cx="338667" cy="327378"/>
            </a:xfrm>
            <a:prstGeom prst="smileyFac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B6BFCBD-5229-49CF-987D-9A2D48F24D2B}"/>
                </a:ext>
              </a:extLst>
            </p:cNvPr>
            <p:cNvSpPr txBox="1"/>
            <p:nvPr/>
          </p:nvSpPr>
          <p:spPr>
            <a:xfrm>
              <a:off x="695972" y="736978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User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C1C6F94-1887-45FE-9BEA-6B6A13055CE5}"/>
              </a:ext>
            </a:extLst>
          </p:cNvPr>
          <p:cNvSpPr/>
          <p:nvPr/>
        </p:nvSpPr>
        <p:spPr>
          <a:xfrm>
            <a:off x="3770490" y="888612"/>
            <a:ext cx="1072445" cy="4967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DNS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6B8B2E-5F37-458C-9E5F-1778B5F2B8A0}"/>
              </a:ext>
            </a:extLst>
          </p:cNvPr>
          <p:cNvSpPr/>
          <p:nvPr/>
        </p:nvSpPr>
        <p:spPr>
          <a:xfrm>
            <a:off x="6445956" y="804711"/>
            <a:ext cx="1693333" cy="7418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Cluster Manager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04F50E-FB98-486F-AB1D-A9BE2C45FFBD}"/>
              </a:ext>
            </a:extLst>
          </p:cNvPr>
          <p:cNvSpPr/>
          <p:nvPr/>
        </p:nvSpPr>
        <p:spPr>
          <a:xfrm>
            <a:off x="4947356" y="2438401"/>
            <a:ext cx="1072446" cy="607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API Server(s)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4EEB4C-EC1B-4AF2-8650-C68B294C48C5}"/>
              </a:ext>
            </a:extLst>
          </p:cNvPr>
          <p:cNvSpPr/>
          <p:nvPr/>
        </p:nvSpPr>
        <p:spPr>
          <a:xfrm>
            <a:off x="3234267" y="1930401"/>
            <a:ext cx="1072446" cy="50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Load Balancer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05D59E-B160-450B-A530-55F907320020}"/>
              </a:ext>
            </a:extLst>
          </p:cNvPr>
          <p:cNvCxnSpPr/>
          <p:nvPr/>
        </p:nvCxnSpPr>
        <p:spPr>
          <a:xfrm>
            <a:off x="2758424" y="1104706"/>
            <a:ext cx="86360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CC535D-5C10-4C19-B25E-BC87810906FD}"/>
              </a:ext>
            </a:extLst>
          </p:cNvPr>
          <p:cNvCxnSpPr>
            <a:cxnSpLocks/>
          </p:cNvCxnSpPr>
          <p:nvPr/>
        </p:nvCxnSpPr>
        <p:spPr>
          <a:xfrm>
            <a:off x="4947356" y="1136968"/>
            <a:ext cx="135184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8283F0-1252-487E-999D-C0C75CBB8285}"/>
              </a:ext>
            </a:extLst>
          </p:cNvPr>
          <p:cNvCxnSpPr>
            <a:cxnSpLocks/>
          </p:cNvCxnSpPr>
          <p:nvPr/>
        </p:nvCxnSpPr>
        <p:spPr>
          <a:xfrm>
            <a:off x="2619020" y="1385326"/>
            <a:ext cx="571205" cy="4624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D9778A-9059-426D-86E0-D67D36500E49}"/>
              </a:ext>
            </a:extLst>
          </p:cNvPr>
          <p:cNvCxnSpPr>
            <a:cxnSpLocks/>
          </p:cNvCxnSpPr>
          <p:nvPr/>
        </p:nvCxnSpPr>
        <p:spPr>
          <a:xfrm>
            <a:off x="4453469" y="2540001"/>
            <a:ext cx="389466" cy="16712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39F6C13-E38C-4804-94C0-80EAC1C10478}"/>
              </a:ext>
            </a:extLst>
          </p:cNvPr>
          <p:cNvSpPr/>
          <p:nvPr/>
        </p:nvSpPr>
        <p:spPr>
          <a:xfrm>
            <a:off x="4093341" y="3681784"/>
            <a:ext cx="1072445" cy="6176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Partition Server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4EF07F-1D3A-41DC-AFC3-25694F66C9CC}"/>
              </a:ext>
            </a:extLst>
          </p:cNvPr>
          <p:cNvSpPr/>
          <p:nvPr/>
        </p:nvSpPr>
        <p:spPr>
          <a:xfrm>
            <a:off x="5510095" y="3681783"/>
            <a:ext cx="1072445" cy="6176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Partition Server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68C4E2-52A4-4A6E-9A62-AEF01D17547E}"/>
              </a:ext>
            </a:extLst>
          </p:cNvPr>
          <p:cNvSpPr/>
          <p:nvPr/>
        </p:nvSpPr>
        <p:spPr>
          <a:xfrm>
            <a:off x="2698045" y="3681783"/>
            <a:ext cx="1072445" cy="6176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Partition Server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CAACCB-E1E9-4169-A78B-40BBBFD9EC3C}"/>
              </a:ext>
            </a:extLst>
          </p:cNvPr>
          <p:cNvSpPr/>
          <p:nvPr/>
        </p:nvSpPr>
        <p:spPr>
          <a:xfrm>
            <a:off x="6905391" y="3681782"/>
            <a:ext cx="1072445" cy="6176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Partition Server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CA937A-D5A1-4FCB-82E8-82503D1E793E}"/>
              </a:ext>
            </a:extLst>
          </p:cNvPr>
          <p:cNvCxnSpPr>
            <a:cxnSpLocks/>
          </p:cNvCxnSpPr>
          <p:nvPr/>
        </p:nvCxnSpPr>
        <p:spPr>
          <a:xfrm flipH="1">
            <a:off x="3372557" y="3066538"/>
            <a:ext cx="1470378" cy="460325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28AEB7-277D-4C16-80DC-0145BC3408D4}"/>
              </a:ext>
            </a:extLst>
          </p:cNvPr>
          <p:cNvCxnSpPr>
            <a:cxnSpLocks/>
          </p:cNvCxnSpPr>
          <p:nvPr/>
        </p:nvCxnSpPr>
        <p:spPr>
          <a:xfrm flipH="1">
            <a:off x="4492125" y="3139311"/>
            <a:ext cx="673663" cy="387552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FE0119-9241-478D-A736-F858455FC7C5}"/>
              </a:ext>
            </a:extLst>
          </p:cNvPr>
          <p:cNvCxnSpPr>
            <a:cxnSpLocks/>
          </p:cNvCxnSpPr>
          <p:nvPr/>
        </p:nvCxnSpPr>
        <p:spPr>
          <a:xfrm>
            <a:off x="5510098" y="3139310"/>
            <a:ext cx="452405" cy="387553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83B2E48-DFA4-4809-9EF7-9E97A838F20B}"/>
              </a:ext>
            </a:extLst>
          </p:cNvPr>
          <p:cNvCxnSpPr>
            <a:cxnSpLocks/>
          </p:cNvCxnSpPr>
          <p:nvPr/>
        </p:nvCxnSpPr>
        <p:spPr>
          <a:xfrm>
            <a:off x="6019803" y="3118563"/>
            <a:ext cx="1103486" cy="408300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288A3EA-19DD-4CAA-936E-13BE21E105A1}"/>
              </a:ext>
            </a:extLst>
          </p:cNvPr>
          <p:cNvGrpSpPr/>
          <p:nvPr/>
        </p:nvGrpSpPr>
        <p:grpSpPr>
          <a:xfrm>
            <a:off x="2693513" y="4715407"/>
            <a:ext cx="1077497" cy="1816189"/>
            <a:chOff x="403575" y="4175143"/>
            <a:chExt cx="1077497" cy="181618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03BC180-3441-45C7-8AFE-198CACD58EE0}"/>
                </a:ext>
              </a:extLst>
            </p:cNvPr>
            <p:cNvSpPr/>
            <p:nvPr/>
          </p:nvSpPr>
          <p:spPr>
            <a:xfrm>
              <a:off x="408107" y="4175143"/>
              <a:ext cx="1072446" cy="60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rgbClr val="FF0000"/>
                  </a:solidFill>
                </a:rPr>
                <a:t>File Server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DF351AD-1554-4F57-9E38-F7920FAAEB44}"/>
                </a:ext>
              </a:extLst>
            </p:cNvPr>
            <p:cNvSpPr/>
            <p:nvPr/>
          </p:nvSpPr>
          <p:spPr>
            <a:xfrm>
              <a:off x="408626" y="4782532"/>
              <a:ext cx="1072446" cy="60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4">
                      <a:lumMod val="75000"/>
                    </a:schemeClr>
                  </a:solidFill>
                </a:rPr>
                <a:t>File Server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78393DC-EAF8-4207-94B6-F5293902B637}"/>
                </a:ext>
              </a:extLst>
            </p:cNvPr>
            <p:cNvSpPr/>
            <p:nvPr/>
          </p:nvSpPr>
          <p:spPr>
            <a:xfrm>
              <a:off x="403575" y="5383943"/>
              <a:ext cx="1072446" cy="60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File Server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F182500-163F-4C76-B161-3A5BA27B0BCA}"/>
              </a:ext>
            </a:extLst>
          </p:cNvPr>
          <p:cNvGrpSpPr/>
          <p:nvPr/>
        </p:nvGrpSpPr>
        <p:grpSpPr>
          <a:xfrm>
            <a:off x="4088289" y="4718395"/>
            <a:ext cx="1077497" cy="1816189"/>
            <a:chOff x="403575" y="4175143"/>
            <a:chExt cx="1077497" cy="181618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9D59115-7029-4028-A7D2-9C4F7D772B9A}"/>
                </a:ext>
              </a:extLst>
            </p:cNvPr>
            <p:cNvSpPr/>
            <p:nvPr/>
          </p:nvSpPr>
          <p:spPr>
            <a:xfrm>
              <a:off x="408107" y="4175143"/>
              <a:ext cx="1072446" cy="60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rgbClr val="FF0000"/>
                  </a:solidFill>
                </a:rPr>
                <a:t>File Server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7C032AC-F57E-4CBC-978A-62C6A67B4C05}"/>
                </a:ext>
              </a:extLst>
            </p:cNvPr>
            <p:cNvSpPr/>
            <p:nvPr/>
          </p:nvSpPr>
          <p:spPr>
            <a:xfrm>
              <a:off x="408626" y="4782532"/>
              <a:ext cx="1072446" cy="60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4">
                      <a:lumMod val="75000"/>
                    </a:schemeClr>
                  </a:solidFill>
                </a:rPr>
                <a:t>File Server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D70FC50-8249-4D61-AF6C-8B5D67058F02}"/>
                </a:ext>
              </a:extLst>
            </p:cNvPr>
            <p:cNvSpPr/>
            <p:nvPr/>
          </p:nvSpPr>
          <p:spPr>
            <a:xfrm>
              <a:off x="403575" y="5383943"/>
              <a:ext cx="1072446" cy="60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File Server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FF44449-973C-4419-BCBB-F86739CE4991}"/>
              </a:ext>
            </a:extLst>
          </p:cNvPr>
          <p:cNvGrpSpPr/>
          <p:nvPr/>
        </p:nvGrpSpPr>
        <p:grpSpPr>
          <a:xfrm>
            <a:off x="5534085" y="4718395"/>
            <a:ext cx="1077497" cy="1816189"/>
            <a:chOff x="403575" y="4175143"/>
            <a:chExt cx="1077497" cy="181618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EB23FE3-E738-42B9-A42E-DBFA53957E2B}"/>
                </a:ext>
              </a:extLst>
            </p:cNvPr>
            <p:cNvSpPr/>
            <p:nvPr/>
          </p:nvSpPr>
          <p:spPr>
            <a:xfrm>
              <a:off x="408107" y="4175143"/>
              <a:ext cx="1072446" cy="60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rgbClr val="FF0000"/>
                  </a:solidFill>
                </a:rPr>
                <a:t>File Server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60B4744-B0E3-41D1-A6F5-5BE8B3E87C0A}"/>
                </a:ext>
              </a:extLst>
            </p:cNvPr>
            <p:cNvSpPr/>
            <p:nvPr/>
          </p:nvSpPr>
          <p:spPr>
            <a:xfrm>
              <a:off x="408626" y="4782532"/>
              <a:ext cx="1072446" cy="60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4">
                      <a:lumMod val="75000"/>
                    </a:schemeClr>
                  </a:solidFill>
                </a:rPr>
                <a:t>File Server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F3858C5-B41F-4F28-95A8-87602BDF7900}"/>
                </a:ext>
              </a:extLst>
            </p:cNvPr>
            <p:cNvSpPr/>
            <p:nvPr/>
          </p:nvSpPr>
          <p:spPr>
            <a:xfrm>
              <a:off x="403575" y="5383943"/>
              <a:ext cx="1072446" cy="60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File Server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2926B8F-5EAC-4BA7-A14D-D74516484619}"/>
              </a:ext>
            </a:extLst>
          </p:cNvPr>
          <p:cNvGrpSpPr/>
          <p:nvPr/>
        </p:nvGrpSpPr>
        <p:grpSpPr>
          <a:xfrm>
            <a:off x="6905391" y="4718395"/>
            <a:ext cx="1077497" cy="1816189"/>
            <a:chOff x="403575" y="4175143"/>
            <a:chExt cx="1077497" cy="1816189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9C2BE2D-97F5-43CB-8416-2794D799BFB9}"/>
                </a:ext>
              </a:extLst>
            </p:cNvPr>
            <p:cNvSpPr/>
            <p:nvPr/>
          </p:nvSpPr>
          <p:spPr>
            <a:xfrm>
              <a:off x="408107" y="4175143"/>
              <a:ext cx="1072446" cy="60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rgbClr val="FF0000"/>
                  </a:solidFill>
                </a:rPr>
                <a:t>File Server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2CDB65D-085A-4F84-80DB-CD57F09605E7}"/>
                </a:ext>
              </a:extLst>
            </p:cNvPr>
            <p:cNvSpPr/>
            <p:nvPr/>
          </p:nvSpPr>
          <p:spPr>
            <a:xfrm>
              <a:off x="408626" y="4782532"/>
              <a:ext cx="1072446" cy="60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4">
                      <a:lumMod val="75000"/>
                    </a:schemeClr>
                  </a:solidFill>
                </a:rPr>
                <a:t>File Server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6565EFE-1A4B-4C80-A665-2DC3D143689B}"/>
                </a:ext>
              </a:extLst>
            </p:cNvPr>
            <p:cNvSpPr/>
            <p:nvPr/>
          </p:nvSpPr>
          <p:spPr>
            <a:xfrm>
              <a:off x="403575" y="5383943"/>
              <a:ext cx="1072446" cy="60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File Server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266CC3FF-2072-4B75-9E84-7F397BAA7AC2}"/>
              </a:ext>
            </a:extLst>
          </p:cNvPr>
          <p:cNvSpPr txBox="1"/>
          <p:nvPr/>
        </p:nvSpPr>
        <p:spPr>
          <a:xfrm>
            <a:off x="1798282" y="4741993"/>
            <a:ext cx="891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Europe</a:t>
            </a:r>
            <a:endParaRPr lang="en-SG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0455375-0EEA-4C81-9595-EBD62144B445}"/>
              </a:ext>
            </a:extLst>
          </p:cNvPr>
          <p:cNvSpPr txBox="1"/>
          <p:nvPr/>
        </p:nvSpPr>
        <p:spPr>
          <a:xfrm>
            <a:off x="1900910" y="5441824"/>
            <a:ext cx="758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solidFill>
                  <a:schemeClr val="accent4">
                    <a:lumMod val="75000"/>
                  </a:schemeClr>
                </a:solidFill>
              </a:rPr>
              <a:t>Asia</a:t>
            </a:r>
            <a:endParaRPr lang="en-SG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06A91BD-0954-401C-B552-4AC189AE4D27}"/>
              </a:ext>
            </a:extLst>
          </p:cNvPr>
          <p:cNvSpPr txBox="1"/>
          <p:nvPr/>
        </p:nvSpPr>
        <p:spPr>
          <a:xfrm>
            <a:off x="1969543" y="6043235"/>
            <a:ext cx="57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AU</a:t>
            </a:r>
            <a:endParaRPr lang="en-SG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146673C-B760-4A29-BCC2-FA3CDCA3A40F}"/>
              </a:ext>
            </a:extLst>
          </p:cNvPr>
          <p:cNvSpPr/>
          <p:nvPr/>
        </p:nvSpPr>
        <p:spPr>
          <a:xfrm>
            <a:off x="1798282" y="3593078"/>
            <a:ext cx="6431318" cy="3022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08C8865-18CE-43D9-983D-091A5942CB75}"/>
              </a:ext>
            </a:extLst>
          </p:cNvPr>
          <p:cNvSpPr txBox="1"/>
          <p:nvPr/>
        </p:nvSpPr>
        <p:spPr>
          <a:xfrm>
            <a:off x="2513490" y="4335585"/>
            <a:ext cx="529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Redundancy Planning w Synchronized writing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2642F6-F4B2-438C-8D9A-1BCD448AE67D}"/>
              </a:ext>
            </a:extLst>
          </p:cNvPr>
          <p:cNvSpPr txBox="1"/>
          <p:nvPr/>
        </p:nvSpPr>
        <p:spPr>
          <a:xfrm>
            <a:off x="2030359" y="3828307"/>
            <a:ext cx="483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US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CC3F83-309C-40D8-8E49-17BB618A16C6}"/>
              </a:ext>
            </a:extLst>
          </p:cNvPr>
          <p:cNvSpPr txBox="1"/>
          <p:nvPr/>
        </p:nvSpPr>
        <p:spPr>
          <a:xfrm>
            <a:off x="2161943" y="1934641"/>
            <a:ext cx="11929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Entry point to data storage </a:t>
            </a:r>
            <a:endParaRPr lang="en-SG" sz="12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2BC2A1A-4E2E-466B-AE80-F64916A4E22C}"/>
              </a:ext>
            </a:extLst>
          </p:cNvPr>
          <p:cNvSpPr/>
          <p:nvPr/>
        </p:nvSpPr>
        <p:spPr>
          <a:xfrm>
            <a:off x="6582540" y="2082877"/>
            <a:ext cx="609600" cy="3386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DB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03EF467-BA47-4701-8CFB-F80B3CD73816}"/>
              </a:ext>
            </a:extLst>
          </p:cNvPr>
          <p:cNvCxnSpPr>
            <a:cxnSpLocks/>
          </p:cNvCxnSpPr>
          <p:nvPr/>
        </p:nvCxnSpPr>
        <p:spPr>
          <a:xfrm>
            <a:off x="6887340" y="1663943"/>
            <a:ext cx="0" cy="3383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770C579-5ACC-4E5B-BAB0-88F6DDC566F0}"/>
              </a:ext>
            </a:extLst>
          </p:cNvPr>
          <p:cNvCxnSpPr>
            <a:cxnSpLocks/>
          </p:cNvCxnSpPr>
          <p:nvPr/>
        </p:nvCxnSpPr>
        <p:spPr>
          <a:xfrm flipH="1">
            <a:off x="6220178" y="2540002"/>
            <a:ext cx="231422" cy="835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B5413B7-536E-4C80-AD5E-AB58EE9F55E6}"/>
              </a:ext>
            </a:extLst>
          </p:cNvPr>
          <p:cNvSpPr txBox="1"/>
          <p:nvPr/>
        </p:nvSpPr>
        <p:spPr>
          <a:xfrm>
            <a:off x="7226719" y="2119307"/>
            <a:ext cx="11929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Authentication</a:t>
            </a:r>
            <a:endParaRPr lang="en-SG" sz="12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B9201D-F100-4E50-AAAC-730688FB3912}"/>
              </a:ext>
            </a:extLst>
          </p:cNvPr>
          <p:cNvSpPr txBox="1"/>
          <p:nvPr/>
        </p:nvSpPr>
        <p:spPr>
          <a:xfrm>
            <a:off x="8155109" y="826371"/>
            <a:ext cx="23895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solidFill>
                  <a:schemeClr val="tx1"/>
                </a:solidFill>
              </a:rPr>
              <a:t>Resource Tracking for data storage</a:t>
            </a:r>
          </a:p>
          <a:p>
            <a:r>
              <a:rPr lang="en-SG" sz="1200" dirty="0">
                <a:solidFill>
                  <a:schemeClr val="tx1"/>
                </a:solidFill>
              </a:rPr>
              <a:t>Hold policies</a:t>
            </a:r>
          </a:p>
          <a:p>
            <a:r>
              <a:rPr lang="en-SG" sz="1200" dirty="0"/>
              <a:t>Manage data storage clusters</a:t>
            </a:r>
            <a:r>
              <a:rPr lang="en-SG" sz="1200" dirty="0">
                <a:solidFill>
                  <a:schemeClr val="tx1"/>
                </a:solidFill>
              </a:rPr>
              <a:t> </a:t>
            </a:r>
            <a:endParaRPr lang="en-SG" sz="12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FF2793B-8E93-4949-A452-AEA9A685C1D8}"/>
              </a:ext>
            </a:extLst>
          </p:cNvPr>
          <p:cNvSpPr/>
          <p:nvPr/>
        </p:nvSpPr>
        <p:spPr>
          <a:xfrm>
            <a:off x="9197639" y="1721245"/>
            <a:ext cx="1347055" cy="8214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Partition Manager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DA7DA58-9F3B-4E1A-ABF3-194592BA243D}"/>
              </a:ext>
            </a:extLst>
          </p:cNvPr>
          <p:cNvCxnSpPr/>
          <p:nvPr/>
        </p:nvCxnSpPr>
        <p:spPr>
          <a:xfrm flipV="1">
            <a:off x="4492125" y="1546578"/>
            <a:ext cx="1728053" cy="536299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D72B15BB-EBAF-480C-8094-C73DFF1465D0}"/>
              </a:ext>
            </a:extLst>
          </p:cNvPr>
          <p:cNvSpPr/>
          <p:nvPr/>
        </p:nvSpPr>
        <p:spPr>
          <a:xfrm>
            <a:off x="7613245" y="2666079"/>
            <a:ext cx="1192962" cy="5448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Partition Map Table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6232872-66BA-4EF0-A365-3BDFB9D9D04E}"/>
              </a:ext>
            </a:extLst>
          </p:cNvPr>
          <p:cNvCxnSpPr>
            <a:cxnSpLocks/>
          </p:cNvCxnSpPr>
          <p:nvPr/>
        </p:nvCxnSpPr>
        <p:spPr>
          <a:xfrm>
            <a:off x="6156679" y="2853431"/>
            <a:ext cx="1304166" cy="85092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9A4BB57F-EA68-473F-82D0-075B0A69C7BA}"/>
              </a:ext>
            </a:extLst>
          </p:cNvPr>
          <p:cNvSpPr/>
          <p:nvPr/>
        </p:nvSpPr>
        <p:spPr>
          <a:xfrm>
            <a:off x="8925321" y="3987116"/>
            <a:ext cx="1347055" cy="82140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Stream Manager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9FFCA19-064A-4B5E-AA1B-F92A6F02F279}"/>
              </a:ext>
            </a:extLst>
          </p:cNvPr>
          <p:cNvSpPr txBox="1"/>
          <p:nvPr/>
        </p:nvSpPr>
        <p:spPr>
          <a:xfrm>
            <a:off x="8551411" y="4926659"/>
            <a:ext cx="23895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Manage health of storage clusters</a:t>
            </a:r>
          </a:p>
          <a:p>
            <a:r>
              <a:rPr lang="en-SG" sz="1200" dirty="0"/>
              <a:t>Manage storage space to scale</a:t>
            </a:r>
            <a:r>
              <a:rPr lang="en-SG" sz="1200" dirty="0">
                <a:solidFill>
                  <a:schemeClr val="tx1"/>
                </a:solidFill>
              </a:rPr>
              <a:t> </a:t>
            </a:r>
            <a:endParaRPr lang="en-SG" sz="1200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C1B2FA8-570E-4CEC-831C-20A51B57ECAD}"/>
              </a:ext>
            </a:extLst>
          </p:cNvPr>
          <p:cNvCxnSpPr>
            <a:cxnSpLocks/>
          </p:cNvCxnSpPr>
          <p:nvPr/>
        </p:nvCxnSpPr>
        <p:spPr>
          <a:xfrm flipV="1">
            <a:off x="7925637" y="4435896"/>
            <a:ext cx="859959" cy="1511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3E9FEF3-8B2A-460B-B4F2-C473AEE409D8}"/>
              </a:ext>
            </a:extLst>
          </p:cNvPr>
          <p:cNvCxnSpPr>
            <a:cxnSpLocks/>
          </p:cNvCxnSpPr>
          <p:nvPr/>
        </p:nvCxnSpPr>
        <p:spPr>
          <a:xfrm flipH="1">
            <a:off x="8916273" y="2721447"/>
            <a:ext cx="829930" cy="217076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51818878-2BC2-4DE5-A7C5-C5DD8246FE45}"/>
              </a:ext>
            </a:extLst>
          </p:cNvPr>
          <p:cNvSpPr txBox="1"/>
          <p:nvPr/>
        </p:nvSpPr>
        <p:spPr>
          <a:xfrm>
            <a:off x="8932223" y="3025062"/>
            <a:ext cx="20156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solidFill>
                  <a:schemeClr val="tx1"/>
                </a:solidFill>
              </a:rPr>
              <a:t>Contains map of all the data and where they are stored</a:t>
            </a:r>
            <a:endParaRPr lang="en-SG" sz="1200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C408F88-DFE4-4F6C-B40C-310A4E2CCD3F}"/>
              </a:ext>
            </a:extLst>
          </p:cNvPr>
          <p:cNvCxnSpPr>
            <a:cxnSpLocks/>
          </p:cNvCxnSpPr>
          <p:nvPr/>
        </p:nvCxnSpPr>
        <p:spPr>
          <a:xfrm>
            <a:off x="8355616" y="3347402"/>
            <a:ext cx="507278" cy="480905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C9D8BEDF-4D1C-4FC6-BB3B-6BE060562E5D}"/>
              </a:ext>
            </a:extLst>
          </p:cNvPr>
          <p:cNvSpPr txBox="1"/>
          <p:nvPr/>
        </p:nvSpPr>
        <p:spPr>
          <a:xfrm>
            <a:off x="2717357" y="199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b="1" dirty="0"/>
              <a:t>S3 System Design</a:t>
            </a:r>
          </a:p>
        </p:txBody>
      </p:sp>
    </p:spTree>
    <p:extLst>
      <p:ext uri="{BB962C8B-B14F-4D97-AF65-F5344CB8AC3E}">
        <p14:creationId xmlns:p14="http://schemas.microsoft.com/office/powerpoint/2010/main" val="737021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177</Words>
  <Application>Microsoft Office PowerPoint</Application>
  <PresentationFormat>Widescreen</PresentationFormat>
  <Paragraphs>77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Ayden Koh</dc:creator>
  <cp:lastModifiedBy>Ayden Koh</cp:lastModifiedBy>
  <cp:revision>2</cp:revision>
  <dcterms:created xsi:type="dcterms:W3CDTF">2022-01-09T03:56:23Z</dcterms:created>
  <dcterms:modified xsi:type="dcterms:W3CDTF">2022-01-09T07:57:08Z</dcterms:modified>
</cp:coreProperties>
</file>