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036a3615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036a3615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036a3615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036a3615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036a3615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036a3615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036a3615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036a3615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036a3615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036a3615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036a3615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036a3615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36a3615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36a3615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36a3615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36a3615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036a3615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036a3615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36a3615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36a3615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36a3615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36a3615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3dd1b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3dd1b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3dd1b0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3dd1b0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036a3615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036a3615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ASPC Root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David Cowles, Logan Crowe, Ayden Martin, Trevor Hamilton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&amp; Solutions</a:t>
            </a:r>
            <a:endParaRPr/>
          </a:p>
        </p:txBody>
      </p:sp>
      <p:sp>
        <p:nvSpPr>
          <p:cNvPr id="193" name="Google Shape;193;p22"/>
          <p:cNvSpPr txBox="1"/>
          <p:nvPr>
            <p:ph idx="1" type="body"/>
          </p:nvPr>
        </p:nvSpPr>
        <p:spPr>
          <a:xfrm>
            <a:off x="819150" y="1627450"/>
            <a:ext cx="7505700" cy="309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ran into several significant issues in attempting to </a:t>
            </a:r>
            <a:r>
              <a:rPr lang="en"/>
              <a:t>integrate our system with the API</a:t>
            </a:r>
            <a:endParaRPr/>
          </a:p>
          <a:p>
            <a:pPr indent="-311150" lvl="0" marL="457200" rtl="0" algn="l">
              <a:spcBef>
                <a:spcPts val="1200"/>
              </a:spcBef>
              <a:spcAft>
                <a:spcPts val="0"/>
              </a:spcAft>
              <a:buSzPts val="1300"/>
              <a:buChar char="●"/>
            </a:pPr>
            <a:r>
              <a:rPr lang="en"/>
              <a:t> We learned that Plex can be very slow in responding to requests for API credentials, only </a:t>
            </a:r>
            <a:r>
              <a:rPr lang="en"/>
              <a:t>receiving</a:t>
            </a:r>
            <a:r>
              <a:rPr lang="en"/>
              <a:t> access towards the end of the semester</a:t>
            </a:r>
            <a:endParaRPr/>
          </a:p>
          <a:p>
            <a:pPr indent="-298450" lvl="1" marL="914400" rtl="0" algn="l">
              <a:spcBef>
                <a:spcPts val="0"/>
              </a:spcBef>
              <a:spcAft>
                <a:spcPts val="0"/>
              </a:spcAft>
              <a:buSzPts val="1100"/>
              <a:buChar char="○"/>
            </a:pPr>
            <a:r>
              <a:rPr lang="en"/>
              <a:t>Once </a:t>
            </a:r>
            <a:r>
              <a:rPr lang="en"/>
              <a:t>receiving</a:t>
            </a:r>
            <a:r>
              <a:rPr lang="en"/>
              <a:t> access, we were able to use several API calls in order to get the data </a:t>
            </a:r>
            <a:r>
              <a:rPr lang="en"/>
              <a:t>necessary</a:t>
            </a:r>
            <a:r>
              <a:rPr lang="en"/>
              <a:t> to send to leaf nodes, however we also learned that scrap and status updates were not possible through that API</a:t>
            </a:r>
            <a:endParaRPr/>
          </a:p>
          <a:p>
            <a:pPr indent="-311150" lvl="0" marL="457200" rtl="0" algn="l">
              <a:spcBef>
                <a:spcPts val="0"/>
              </a:spcBef>
              <a:spcAft>
                <a:spcPts val="0"/>
              </a:spcAft>
              <a:buSzPts val="1300"/>
              <a:buChar char="●"/>
            </a:pPr>
            <a:r>
              <a:rPr lang="en"/>
              <a:t> We then learned about a second API that might allow update calls, for which we had to gain new credentials</a:t>
            </a:r>
            <a:endParaRPr/>
          </a:p>
          <a:p>
            <a:pPr indent="-298450" lvl="1" marL="914400" rtl="0" algn="l">
              <a:spcBef>
                <a:spcPts val="0"/>
              </a:spcBef>
              <a:spcAft>
                <a:spcPts val="0"/>
              </a:spcAft>
              <a:buSzPts val="1100"/>
              <a:buChar char="○"/>
            </a:pPr>
            <a:r>
              <a:rPr lang="en"/>
              <a:t>This API was entirely undocumented, and we had to get whitelisted for the specific resources we thought we might need. However without documentation it was difficult to figure out what the different data sources actually did</a:t>
            </a:r>
            <a:endParaRPr/>
          </a:p>
          <a:p>
            <a:pPr indent="-311150" lvl="0" marL="457200" rtl="0" algn="l">
              <a:spcBef>
                <a:spcPts val="0"/>
              </a:spcBef>
              <a:spcAft>
                <a:spcPts val="0"/>
              </a:spcAft>
              <a:buSzPts val="1300"/>
              <a:buChar char="●"/>
            </a:pPr>
            <a:r>
              <a:rPr lang="en"/>
              <a:t> At the end of the day we decided to integrate our system with both API’s, however due to slowness in gaining access to the new resources it will be the last piece of our project.</a:t>
            </a:r>
            <a:endParaRPr/>
          </a:p>
          <a:p>
            <a:pPr indent="-311150" lvl="0" marL="457200" rtl="0" algn="l">
              <a:spcBef>
                <a:spcPts val="0"/>
              </a:spcBef>
              <a:spcAft>
                <a:spcPts val="0"/>
              </a:spcAft>
              <a:buSzPts val="1300"/>
              <a:buChar char="●"/>
            </a:pPr>
            <a:r>
              <a:rPr lang="en"/>
              <a:t>Our work learning about the API’s will be useful for future projects at ASPC, which our client will be in charge of.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Requirements</a:t>
            </a:r>
            <a:endParaRPr/>
          </a:p>
        </p:txBody>
      </p:sp>
      <p:sp>
        <p:nvSpPr>
          <p:cNvPr id="199" name="Google Shape;199;p23"/>
          <p:cNvSpPr txBox="1"/>
          <p:nvPr>
            <p:ph idx="1" type="body"/>
          </p:nvPr>
        </p:nvSpPr>
        <p:spPr>
          <a:xfrm>
            <a:off x="819150" y="2286750"/>
            <a:ext cx="7505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Database should provide a local backup for important data to be sent to the cloud server and the leaf nodes</a:t>
            </a:r>
            <a:endParaRPr/>
          </a:p>
          <a:p>
            <a:pPr indent="-298450" lvl="1" marL="914400" rtl="0" algn="l">
              <a:spcBef>
                <a:spcPts val="0"/>
              </a:spcBef>
              <a:spcAft>
                <a:spcPts val="0"/>
              </a:spcAft>
              <a:buSzPts val="1100"/>
              <a:buChar char="○"/>
            </a:pPr>
            <a:r>
              <a:rPr lang="en"/>
              <a:t>Jobs - id, part id, amount completed, total amount needed, scrap parts</a:t>
            </a:r>
            <a:endParaRPr/>
          </a:p>
          <a:p>
            <a:pPr indent="-298450" lvl="1" marL="914400" rtl="0" algn="l">
              <a:spcBef>
                <a:spcPts val="0"/>
              </a:spcBef>
              <a:spcAft>
                <a:spcPts val="0"/>
              </a:spcAft>
              <a:buSzPts val="1100"/>
              <a:buChar char="○"/>
            </a:pPr>
            <a:r>
              <a:rPr lang="en"/>
              <a:t>Workcenters - id, current job id, feed wheel diameter, sensor data, current state</a:t>
            </a:r>
            <a:endParaRPr/>
          </a:p>
          <a:p>
            <a:pPr indent="-298450" lvl="1" marL="914400" rtl="0" algn="l">
              <a:spcBef>
                <a:spcPts val="0"/>
              </a:spcBef>
              <a:spcAft>
                <a:spcPts val="0"/>
              </a:spcAft>
              <a:buSzPts val="1100"/>
              <a:buChar char="○"/>
            </a:pPr>
            <a:r>
              <a:rPr lang="en"/>
              <a:t>Parts - id, length, number, type</a:t>
            </a:r>
            <a:endParaRPr/>
          </a:p>
          <a:p>
            <a:pPr indent="-311150" lvl="0" marL="457200" rtl="0" algn="l">
              <a:spcBef>
                <a:spcPts val="0"/>
              </a:spcBef>
              <a:spcAft>
                <a:spcPts val="0"/>
              </a:spcAft>
              <a:buSzPts val="1300"/>
              <a:buChar char="●"/>
            </a:pPr>
            <a:r>
              <a:rPr lang="en"/>
              <a:t>Database should be flexible and scalable</a:t>
            </a:r>
            <a:endParaRPr/>
          </a:p>
          <a:p>
            <a:pPr indent="-298450" lvl="1" marL="914400" rtl="0" algn="l">
              <a:spcBef>
                <a:spcPts val="0"/>
              </a:spcBef>
              <a:spcAft>
                <a:spcPts val="0"/>
              </a:spcAft>
              <a:buSzPts val="1100"/>
              <a:buChar char="○"/>
            </a:pPr>
            <a:r>
              <a:rPr lang="en"/>
              <a:t>Table structure can be changed with minimal effort</a:t>
            </a:r>
            <a:endParaRPr/>
          </a:p>
          <a:p>
            <a:pPr indent="-298450" lvl="1" marL="914400" rtl="0" algn="l">
              <a:spcBef>
                <a:spcPts val="0"/>
              </a:spcBef>
              <a:spcAft>
                <a:spcPts val="0"/>
              </a:spcAft>
              <a:buSzPts val="1100"/>
              <a:buChar char="○"/>
            </a:pPr>
            <a:r>
              <a:rPr lang="en"/>
              <a:t>New tables can be added with minimal effort</a:t>
            </a:r>
            <a:endParaRPr/>
          </a:p>
          <a:p>
            <a:pPr indent="-311150" lvl="0" marL="457200" rtl="0" algn="l">
              <a:spcBef>
                <a:spcPts val="0"/>
              </a:spcBef>
              <a:spcAft>
                <a:spcPts val="0"/>
              </a:spcAft>
              <a:buSzPts val="1300"/>
              <a:buChar char="●"/>
            </a:pPr>
            <a:r>
              <a:rPr lang="en"/>
              <a:t>Database should provide an easy to understand interface for other scripts to perform operations on the database</a:t>
            </a:r>
            <a:endParaRPr/>
          </a:p>
          <a:p>
            <a:pPr indent="-311150" lvl="0" marL="457200" rtl="0" algn="l">
              <a:spcBef>
                <a:spcPts val="0"/>
              </a:spcBef>
              <a:spcAft>
                <a:spcPts val="0"/>
              </a:spcAft>
              <a:buSzPts val="1300"/>
              <a:buChar char="●"/>
            </a:pPr>
            <a:r>
              <a:rPr lang="en"/>
              <a:t>Database should protect against errors and malicious injection attacks</a:t>
            </a:r>
            <a:endParaRPr/>
          </a:p>
        </p:txBody>
      </p:sp>
      <p:pic>
        <p:nvPicPr>
          <p:cNvPr id="200" name="Google Shape;200;p23"/>
          <p:cNvPicPr preferRelativeResize="0"/>
          <p:nvPr/>
        </p:nvPicPr>
        <p:blipFill>
          <a:blip r:embed="rId3">
            <a:alphaModFix/>
          </a:blip>
          <a:stretch>
            <a:fillRect/>
          </a:stretch>
        </p:blipFill>
        <p:spPr>
          <a:xfrm>
            <a:off x="6372775" y="146950"/>
            <a:ext cx="2291599" cy="229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&amp; Solutions</a:t>
            </a:r>
            <a:endParaRPr/>
          </a:p>
        </p:txBody>
      </p:sp>
      <p:sp>
        <p:nvSpPr>
          <p:cNvPr id="206" name="Google Shape;206;p24"/>
          <p:cNvSpPr txBox="1"/>
          <p:nvPr>
            <p:ph idx="1" type="body"/>
          </p:nvPr>
        </p:nvSpPr>
        <p:spPr>
          <a:xfrm>
            <a:off x="819150" y="1406125"/>
            <a:ext cx="7505700" cy="326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Python’s SQLite module was chosen for the means of creating a database on a file  </a:t>
            </a:r>
            <a:endParaRPr/>
          </a:p>
          <a:p>
            <a:pPr indent="-298450" lvl="1" marL="914400" rtl="0" algn="l">
              <a:spcBef>
                <a:spcPts val="0"/>
              </a:spcBef>
              <a:spcAft>
                <a:spcPts val="0"/>
              </a:spcAft>
              <a:buSzPts val="1100"/>
              <a:buChar char="○"/>
            </a:pPr>
            <a:r>
              <a:rPr lang="en"/>
              <a:t>A DataBase class was also created to hold the file path and initialization status</a:t>
            </a:r>
            <a:endParaRPr/>
          </a:p>
          <a:p>
            <a:pPr indent="-298450" lvl="1" marL="914400" rtl="0" algn="l">
              <a:spcBef>
                <a:spcPts val="0"/>
              </a:spcBef>
              <a:spcAft>
                <a:spcPts val="0"/>
              </a:spcAft>
              <a:buSzPts val="1100"/>
              <a:buChar char="○"/>
            </a:pPr>
            <a:r>
              <a:rPr lang="en"/>
              <a:t>A one-time method is called after creating a new DataBase instance in order to create all tables</a:t>
            </a:r>
            <a:endParaRPr/>
          </a:p>
          <a:p>
            <a:pPr indent="-298450" lvl="1" marL="914400" rtl="0" algn="l">
              <a:spcBef>
                <a:spcPts val="0"/>
              </a:spcBef>
              <a:spcAft>
                <a:spcPts val="0"/>
              </a:spcAft>
              <a:buSzPts val="1100"/>
              <a:buChar char="○"/>
            </a:pPr>
            <a:r>
              <a:rPr lang="en"/>
              <a:t>The constructor will recognize if an already initialized database file is passed in</a:t>
            </a:r>
            <a:endParaRPr/>
          </a:p>
          <a:p>
            <a:pPr indent="-311150" lvl="0" marL="457200" rtl="0" algn="l">
              <a:spcBef>
                <a:spcPts val="0"/>
              </a:spcBef>
              <a:spcAft>
                <a:spcPts val="0"/>
              </a:spcAft>
              <a:buSzPts val="1300"/>
              <a:buChar char="●"/>
            </a:pPr>
            <a:r>
              <a:rPr lang="en"/>
              <a:t>A combination of keyword parameters and formatting are used to dynamically construct commands</a:t>
            </a:r>
            <a:endParaRPr/>
          </a:p>
          <a:p>
            <a:pPr indent="-298450" lvl="1" marL="914400" rtl="0" algn="l">
              <a:spcBef>
                <a:spcPts val="0"/>
              </a:spcBef>
              <a:spcAft>
                <a:spcPts val="0"/>
              </a:spcAft>
              <a:buSzPts val="1100"/>
              <a:buChar char="○"/>
            </a:pPr>
            <a:r>
              <a:rPr lang="en"/>
              <a:t>Since the user specifies the table name and column names, this</a:t>
            </a:r>
            <a:r>
              <a:rPr lang="en"/>
              <a:t> allows most methods to be reused for any table</a:t>
            </a:r>
            <a:endParaRPr/>
          </a:p>
          <a:p>
            <a:pPr indent="-298450" lvl="1" marL="914400" rtl="0" algn="l">
              <a:spcBef>
                <a:spcPts val="0"/>
              </a:spcBef>
              <a:spcAft>
                <a:spcPts val="0"/>
              </a:spcAft>
              <a:buSzPts val="1100"/>
              <a:buChar char="○"/>
            </a:pPr>
            <a:r>
              <a:rPr lang="en"/>
              <a:t>Users can exclude columns that are not relevant to the operation</a:t>
            </a:r>
            <a:endParaRPr/>
          </a:p>
          <a:p>
            <a:pPr indent="-311150" lvl="0" marL="457200" rtl="0" algn="l">
              <a:spcBef>
                <a:spcPts val="0"/>
              </a:spcBef>
              <a:spcAft>
                <a:spcPts val="0"/>
              </a:spcAft>
              <a:buSzPts val="1300"/>
              <a:buChar char="●"/>
            </a:pPr>
            <a:r>
              <a:rPr lang="en"/>
              <a:t>Dictionaries </a:t>
            </a:r>
            <a:r>
              <a:rPr lang="en"/>
              <a:t>containing</a:t>
            </a:r>
            <a:r>
              <a:rPr lang="en"/>
              <a:t> all column names and table names are stored as class variables</a:t>
            </a:r>
            <a:endParaRPr/>
          </a:p>
          <a:p>
            <a:pPr indent="-298450" lvl="1" marL="914400" rtl="0" algn="l">
              <a:spcBef>
                <a:spcPts val="0"/>
              </a:spcBef>
              <a:spcAft>
                <a:spcPts val="0"/>
              </a:spcAft>
              <a:buSzPts val="1100"/>
              <a:buChar char="○"/>
            </a:pPr>
            <a:r>
              <a:rPr lang="en"/>
              <a:t>These are used to verify user-submitted column names and table names before any statements are executed</a:t>
            </a:r>
            <a:endParaRPr/>
          </a:p>
          <a:p>
            <a:pPr indent="-298450" lvl="1" marL="914400" rtl="0" algn="l">
              <a:spcBef>
                <a:spcPts val="0"/>
              </a:spcBef>
              <a:spcAft>
                <a:spcPts val="0"/>
              </a:spcAft>
              <a:buSzPts val="1100"/>
              <a:buChar char="○"/>
            </a:pPr>
            <a:r>
              <a:rPr lang="en"/>
              <a:t>The table dictionary provides a shortcut for users by converting an index number into the corresponding name</a:t>
            </a:r>
            <a:endParaRPr/>
          </a:p>
          <a:p>
            <a:pPr indent="-311150" lvl="0" marL="457200" rtl="0" algn="l">
              <a:spcBef>
                <a:spcPts val="0"/>
              </a:spcBef>
              <a:spcAft>
                <a:spcPts val="0"/>
              </a:spcAft>
              <a:buSzPts val="1300"/>
              <a:buChar char="●"/>
            </a:pPr>
            <a:r>
              <a:rPr lang="en"/>
              <a:t>If an error </a:t>
            </a:r>
            <a:r>
              <a:rPr lang="en"/>
              <a:t>occurs, any changes made to the database are rolled back and the error is returned</a:t>
            </a:r>
            <a:endParaRPr/>
          </a:p>
          <a:p>
            <a:pPr indent="-311150" lvl="0" marL="457200" rtl="0" algn="l">
              <a:spcBef>
                <a:spcPts val="0"/>
              </a:spcBef>
              <a:spcAft>
                <a:spcPts val="0"/>
              </a:spcAft>
              <a:buSzPts val="1300"/>
              <a:buChar char="●"/>
            </a:pPr>
            <a:r>
              <a:rPr lang="en"/>
              <a:t>DB-API’s parameter substitution is used to prevent SQL injection</a:t>
            </a:r>
            <a:endParaRPr/>
          </a:p>
          <a:p>
            <a:pPr indent="-311150" lvl="0" marL="457200" rtl="0" algn="l">
              <a:spcBef>
                <a:spcPts val="0"/>
              </a:spcBef>
              <a:spcAft>
                <a:spcPts val="0"/>
              </a:spcAft>
              <a:buSzPts val="1300"/>
              <a:buChar char="●"/>
            </a:pPr>
            <a:r>
              <a:rPr lang="en"/>
              <a:t>One problem that occurred was SQLite’s lack of a native boolean type</a:t>
            </a:r>
            <a:endParaRPr/>
          </a:p>
          <a:p>
            <a:pPr indent="-298450" lvl="1" marL="914400" rtl="0" algn="l">
              <a:spcBef>
                <a:spcPts val="0"/>
              </a:spcBef>
              <a:spcAft>
                <a:spcPts val="0"/>
              </a:spcAft>
              <a:buSzPts val="1100"/>
              <a:buChar char="○"/>
            </a:pPr>
            <a:r>
              <a:rPr lang="en"/>
              <a:t>Our solution was to use an integer type and constrain values to 0 or 1</a:t>
            </a:r>
            <a:endParaRPr/>
          </a:p>
          <a:p>
            <a:pPr indent="-298450" lvl="1" marL="914400" rtl="0" algn="l">
              <a:spcBef>
                <a:spcPts val="0"/>
              </a:spcBef>
              <a:spcAft>
                <a:spcPts val="0"/>
              </a:spcAft>
              <a:buSzPts val="1100"/>
              <a:buChar char="○"/>
            </a:pPr>
            <a:r>
              <a:rPr lang="en"/>
              <a:t>Code was added to translate these values to True or False values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12" name="Google Shape;212;p25"/>
          <p:cNvSpPr txBox="1"/>
          <p:nvPr>
            <p:ph idx="1" type="body"/>
          </p:nvPr>
        </p:nvSpPr>
        <p:spPr>
          <a:xfrm>
            <a:off x="819150" y="17100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group has completed most of the cursory research and testing for the technologies our client wants to implement, and we have the basic functionality established. However the client has a larger vision for the project and now has the </a:t>
            </a:r>
            <a:r>
              <a:rPr lang="en"/>
              <a:t>necessary</a:t>
            </a:r>
            <a:r>
              <a:rPr lang="en"/>
              <a:t> information to proceed with the </a:t>
            </a:r>
            <a:r>
              <a:rPr lang="en"/>
              <a:t>development</a:t>
            </a:r>
            <a:r>
              <a:rPr lang="en"/>
              <a:t> of more </a:t>
            </a:r>
            <a:r>
              <a:rPr lang="en"/>
              <a:t>ambitious features</a:t>
            </a:r>
            <a:r>
              <a:rPr lang="en"/>
              <a:t>. </a:t>
            </a:r>
            <a:endParaRPr/>
          </a:p>
          <a:p>
            <a:pPr indent="-311150" lvl="0" marL="457200" rtl="0" algn="l">
              <a:spcBef>
                <a:spcPts val="1200"/>
              </a:spcBef>
              <a:spcAft>
                <a:spcPts val="0"/>
              </a:spcAft>
              <a:buSzPts val="1300"/>
              <a:buChar char="●"/>
            </a:pPr>
            <a:r>
              <a:rPr lang="en"/>
              <a:t>Develop</a:t>
            </a:r>
            <a:r>
              <a:rPr lang="en"/>
              <a:t> method for </a:t>
            </a:r>
            <a:r>
              <a:rPr lang="en"/>
              <a:t>determining</a:t>
            </a:r>
            <a:r>
              <a:rPr lang="en"/>
              <a:t> when workcenter blades are dull</a:t>
            </a:r>
            <a:endParaRPr/>
          </a:p>
          <a:p>
            <a:pPr indent="-311150" lvl="0" marL="457200" rtl="0" algn="l">
              <a:spcBef>
                <a:spcPts val="0"/>
              </a:spcBef>
              <a:spcAft>
                <a:spcPts val="0"/>
              </a:spcAft>
              <a:buSzPts val="1300"/>
              <a:buChar char="●"/>
            </a:pPr>
            <a:r>
              <a:rPr lang="en"/>
              <a:t>Allow leaves to be configured remotely instead of via the touchscreen.</a:t>
            </a:r>
            <a:endParaRPr/>
          </a:p>
          <a:p>
            <a:pPr indent="-311150" lvl="0" marL="457200" rtl="0" algn="l">
              <a:spcBef>
                <a:spcPts val="0"/>
              </a:spcBef>
              <a:spcAft>
                <a:spcPts val="0"/>
              </a:spcAft>
              <a:buSzPts val="1300"/>
              <a:buChar char="●"/>
            </a:pPr>
            <a:r>
              <a:rPr lang="en"/>
              <a:t>Potentially fleshing  and implementing out our automated report system </a:t>
            </a:r>
            <a:endParaRPr/>
          </a:p>
          <a:p>
            <a:pPr indent="-311150" lvl="0" marL="457200" rtl="0" algn="l">
              <a:spcBef>
                <a:spcPts val="0"/>
              </a:spcBef>
              <a:spcAft>
                <a:spcPts val="0"/>
              </a:spcAft>
              <a:buSzPts val="1300"/>
              <a:buChar char="●"/>
            </a:pPr>
            <a:r>
              <a:rPr lang="en"/>
              <a:t>Error checking and handling to alert operators to workstation malfunctions</a:t>
            </a:r>
            <a:endParaRPr/>
          </a:p>
          <a:p>
            <a:pPr indent="-311150" lvl="0" marL="457200" rtl="0" algn="l">
              <a:spcBef>
                <a:spcPts val="0"/>
              </a:spcBef>
              <a:spcAft>
                <a:spcPts val="0"/>
              </a:spcAft>
              <a:buSzPts val="1300"/>
              <a:buChar char="●"/>
            </a:pPr>
            <a:r>
              <a:rPr lang="en"/>
              <a:t>Properly handle cloud interactions in the case of wifi outages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Solutions</a:t>
            </a:r>
            <a:endParaRPr/>
          </a:p>
        </p:txBody>
      </p:sp>
      <p:sp>
        <p:nvSpPr>
          <p:cNvPr id="218" name="Google Shape;218;p26"/>
          <p:cNvSpPr txBox="1"/>
          <p:nvPr>
            <p:ph idx="1" type="body"/>
          </p:nvPr>
        </p:nvSpPr>
        <p:spPr>
          <a:xfrm>
            <a:off x="819150" y="1495375"/>
            <a:ext cx="7505700" cy="3252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Future work initiated by the client will be built on top of our existing project, which includes some functionality that was partially </a:t>
            </a:r>
            <a:r>
              <a:rPr lang="en"/>
              <a:t>implemented</a:t>
            </a:r>
            <a:r>
              <a:rPr lang="en"/>
              <a:t> while we waited for API access during the first part of our project. Our final feasibility report and project documentation should help the client avoid major pitfalls during this extension.</a:t>
            </a:r>
            <a:endParaRPr/>
          </a:p>
          <a:p>
            <a:pPr indent="-304958" lvl="0" marL="457200" rtl="0" algn="l">
              <a:spcBef>
                <a:spcPts val="1200"/>
              </a:spcBef>
              <a:spcAft>
                <a:spcPts val="0"/>
              </a:spcAft>
              <a:buSzPct val="100000"/>
              <a:buChar char="●"/>
            </a:pPr>
            <a:r>
              <a:rPr lang="en"/>
              <a:t>The database can be extended to aggregate sonic data collected from the workcenters, an ML algorithm can be developed to “listen” to the machines and alert workers when a blade needs to be replaced</a:t>
            </a:r>
            <a:endParaRPr/>
          </a:p>
          <a:p>
            <a:pPr indent="-304958" lvl="0" marL="457200" rtl="0" algn="l">
              <a:spcBef>
                <a:spcPts val="0"/>
              </a:spcBef>
              <a:spcAft>
                <a:spcPts val="0"/>
              </a:spcAft>
              <a:buSzPct val="100000"/>
              <a:buChar char="●"/>
            </a:pPr>
            <a:r>
              <a:rPr lang="en"/>
              <a:t>The server can securely serve a simple web application on it’s own private network which would allow remote sensor configuration</a:t>
            </a:r>
            <a:endParaRPr/>
          </a:p>
          <a:p>
            <a:pPr indent="-304958" lvl="0" marL="457200" rtl="0" algn="l">
              <a:spcBef>
                <a:spcPts val="0"/>
              </a:spcBef>
              <a:spcAft>
                <a:spcPts val="0"/>
              </a:spcAft>
              <a:buSzPct val="100000"/>
              <a:buChar char="●"/>
            </a:pPr>
            <a:r>
              <a:rPr lang="en"/>
              <a:t>The existing automated report system is set up to automatically send email updates to a list of users. If the client wishes to implement this functionality an html template with the desired graphs can be created and added to the project.</a:t>
            </a:r>
            <a:endParaRPr/>
          </a:p>
          <a:p>
            <a:pPr indent="-304958" lvl="0" marL="457200" rtl="0" algn="l">
              <a:spcBef>
                <a:spcPts val="0"/>
              </a:spcBef>
              <a:spcAft>
                <a:spcPts val="0"/>
              </a:spcAft>
              <a:buSzPct val="100000"/>
              <a:buChar char="●"/>
            </a:pPr>
            <a:r>
              <a:rPr lang="en"/>
              <a:t>Once the client has access to the new API research will have to be done to </a:t>
            </a:r>
            <a:r>
              <a:rPr lang="en"/>
              <a:t>understand</a:t>
            </a:r>
            <a:r>
              <a:rPr lang="en"/>
              <a:t> the potential error scenarios, experience with the workcenters and their errors will also be </a:t>
            </a:r>
            <a:r>
              <a:rPr lang="en"/>
              <a:t>necessary</a:t>
            </a:r>
            <a:r>
              <a:rPr lang="en"/>
              <a:t>.</a:t>
            </a:r>
            <a:endParaRPr/>
          </a:p>
          <a:p>
            <a:pPr indent="-304958" lvl="0" marL="457200" rtl="0" algn="l">
              <a:spcBef>
                <a:spcPts val="0"/>
              </a:spcBef>
              <a:spcAft>
                <a:spcPts val="0"/>
              </a:spcAft>
              <a:buSzPct val="100000"/>
              <a:buChar char="●"/>
            </a:pPr>
            <a:r>
              <a:rPr lang="en"/>
              <a:t>Given information about the average duration of wifi outages, data will need to be temporarily collected until the API can be accessed again.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Concluding Statements...</a:t>
            </a:r>
            <a:endParaRPr/>
          </a:p>
        </p:txBody>
      </p:sp>
      <p:sp>
        <p:nvSpPr>
          <p:cNvPr id="224" name="Google Shape;224;p27"/>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ASPC Overview</a:t>
            </a:r>
            <a:endParaRPr/>
          </a:p>
        </p:txBody>
      </p:sp>
      <p:sp>
        <p:nvSpPr>
          <p:cNvPr id="135" name="Google Shape;135;p14"/>
          <p:cNvSpPr txBox="1"/>
          <p:nvPr>
            <p:ph idx="1" type="body"/>
          </p:nvPr>
        </p:nvSpPr>
        <p:spPr>
          <a:xfrm>
            <a:off x="819150" y="1511875"/>
            <a:ext cx="7505700" cy="315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Automatic Spring Products </a:t>
            </a:r>
            <a:r>
              <a:rPr lang="en"/>
              <a:t>Company (ASPC)</a:t>
            </a:r>
            <a:r>
              <a:rPr lang="en"/>
              <a:t> has multiple locations with large floors full of spring production workcenters. Each workcenter is manually assigned appropriate jobs by floor workers, who are responsible for setting up the machines and interfacing with Plex. Plex is a cloud based enterprise resource planning software package used by aspc to keep track of transactions, manufacturing and supply chain details, employees, etc.. Manufacturing jobs are distributed to workstations by higher-ups in the company, however the floor workers have autonomy in deciding which jobs are in progress in a given day. Additionally, they are responsible for recording the state of the workstations throughout the production process using a kiosk to interface with Plex.</a:t>
            </a:r>
            <a:endParaRPr/>
          </a:p>
          <a:p>
            <a:pPr indent="0" lvl="0" marL="0" rtl="0" algn="l">
              <a:spcBef>
                <a:spcPts val="1200"/>
              </a:spcBef>
              <a:spcAft>
                <a:spcPts val="1200"/>
              </a:spcAft>
              <a:buNone/>
            </a:pPr>
            <a:r>
              <a:rPr lang="en"/>
              <a:t>There are several problems with this setup. Firstly, employees are constantly moving between the workstations and the Plex kiosk to ensure that the cloud is updated to reflect the status of the </a:t>
            </a:r>
            <a:r>
              <a:rPr lang="en"/>
              <a:t>workstation</a:t>
            </a:r>
            <a:r>
              <a:rPr lang="en"/>
              <a:t>. Secondly, some material is used during machine setup that is not </a:t>
            </a:r>
            <a:r>
              <a:rPr lang="en"/>
              <a:t>currently being recorded and sent to the cloud. This results in inaccurate records of available raw materials, causing unexpected shortages and production delays.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1" name="Google Shape;141;p15"/>
          <p:cNvSpPr txBox="1"/>
          <p:nvPr>
            <p:ph idx="1" type="body"/>
          </p:nvPr>
        </p:nvSpPr>
        <p:spPr>
          <a:xfrm>
            <a:off x="819150" y="1700750"/>
            <a:ext cx="4893900" cy="3170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675"/>
              <a:t>In order to solve the problems outlined earlier the client requested that two GVSU teams collaborate to setup a network of sensors in order to automate the integration between the workstations and the cloud. This achieves duel goals of increasing worker productivity and ensuring correct </a:t>
            </a:r>
            <a:r>
              <a:rPr lang="en" sz="2675"/>
              <a:t>raw materials </a:t>
            </a:r>
            <a:r>
              <a:rPr lang="en" sz="2675"/>
              <a:t>records.</a:t>
            </a:r>
            <a:endParaRPr sz="2675"/>
          </a:p>
          <a:p>
            <a:pPr indent="0" lvl="0" marL="0" rtl="0" algn="l">
              <a:spcBef>
                <a:spcPts val="1200"/>
              </a:spcBef>
              <a:spcAft>
                <a:spcPts val="0"/>
              </a:spcAft>
              <a:buNone/>
            </a:pPr>
            <a:r>
              <a:rPr lang="en" sz="2675"/>
              <a:t>Our group was assigned to </a:t>
            </a:r>
            <a:r>
              <a:rPr lang="en" sz="2675"/>
              <a:t>develop</a:t>
            </a:r>
            <a:r>
              <a:rPr lang="en" sz="2675"/>
              <a:t> a root server for the purpose of coordinating and communicating with the sensors as well as sending and </a:t>
            </a:r>
            <a:r>
              <a:rPr lang="en" sz="2675"/>
              <a:t>receiving</a:t>
            </a:r>
            <a:r>
              <a:rPr lang="en" sz="2675"/>
              <a:t> data from the cloud. We act as a hub for the sensors and an intermediary between the workcenters and clou</a:t>
            </a:r>
            <a:r>
              <a:rPr lang="en" sz="2675"/>
              <a:t>d.</a:t>
            </a:r>
            <a:endParaRPr sz="2675"/>
          </a:p>
          <a:p>
            <a:pPr indent="0" lvl="0" marL="0" rtl="0" algn="l">
              <a:spcBef>
                <a:spcPts val="1200"/>
              </a:spcBef>
              <a:spcAft>
                <a:spcPts val="1200"/>
              </a:spcAft>
              <a:buNone/>
            </a:pPr>
            <a:r>
              <a:rPr lang="en" sz="2675"/>
              <a:t>This portion of the project was largely exploratory due to the clients lack of information about the resources we would be working with and uncertainty about the project goals. In addition to code, we were asked to deliver a detailed report documenting everything we learned throughout the project for future use by the company.</a:t>
            </a:r>
            <a:endParaRPr sz="2675"/>
          </a:p>
        </p:txBody>
      </p:sp>
      <p:pic>
        <p:nvPicPr>
          <p:cNvPr id="142" name="Google Shape;142;p15"/>
          <p:cNvPicPr preferRelativeResize="0"/>
          <p:nvPr/>
        </p:nvPicPr>
        <p:blipFill>
          <a:blip r:embed="rId3">
            <a:alphaModFix/>
          </a:blip>
          <a:stretch>
            <a:fillRect/>
          </a:stretch>
        </p:blipFill>
        <p:spPr>
          <a:xfrm>
            <a:off x="5797250" y="1957388"/>
            <a:ext cx="2381250" cy="2371725"/>
          </a:xfrm>
          <a:prstGeom prst="rect">
            <a:avLst/>
          </a:prstGeom>
          <a:noFill/>
          <a:ln>
            <a:noFill/>
          </a:ln>
        </p:spPr>
      </p:pic>
      <p:pic>
        <p:nvPicPr>
          <p:cNvPr id="143" name="Google Shape;143;p15"/>
          <p:cNvPicPr preferRelativeResize="0"/>
          <p:nvPr/>
        </p:nvPicPr>
        <p:blipFill>
          <a:blip r:embed="rId4">
            <a:alphaModFix/>
          </a:blip>
          <a:stretch>
            <a:fillRect/>
          </a:stretch>
        </p:blipFill>
        <p:spPr>
          <a:xfrm rot="5400000">
            <a:off x="6880189" y="583336"/>
            <a:ext cx="1163750" cy="78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Root hardware</a:t>
            </a:r>
            <a:endParaRPr/>
          </a:p>
        </p:txBody>
      </p:sp>
      <p:pic>
        <p:nvPicPr>
          <p:cNvPr id="149" name="Google Shape;149;p16"/>
          <p:cNvPicPr preferRelativeResize="0"/>
          <p:nvPr/>
        </p:nvPicPr>
        <p:blipFill>
          <a:blip r:embed="rId3">
            <a:alphaModFix/>
          </a:blip>
          <a:stretch>
            <a:fillRect/>
          </a:stretch>
        </p:blipFill>
        <p:spPr>
          <a:xfrm>
            <a:off x="2749775" y="2190325"/>
            <a:ext cx="3534450" cy="2303849"/>
          </a:xfrm>
          <a:prstGeom prst="rect">
            <a:avLst/>
          </a:prstGeom>
          <a:noFill/>
          <a:ln>
            <a:noFill/>
          </a:ln>
        </p:spPr>
      </p:pic>
      <p:cxnSp>
        <p:nvCxnSpPr>
          <p:cNvPr id="150" name="Google Shape;150;p16"/>
          <p:cNvCxnSpPr/>
          <p:nvPr/>
        </p:nvCxnSpPr>
        <p:spPr>
          <a:xfrm rot="10800000">
            <a:off x="6284225" y="2660575"/>
            <a:ext cx="768300" cy="5100"/>
          </a:xfrm>
          <a:prstGeom prst="straightConnector1">
            <a:avLst/>
          </a:prstGeom>
          <a:noFill/>
          <a:ln cap="flat" cmpd="sng" w="9525">
            <a:solidFill>
              <a:schemeClr val="dk2"/>
            </a:solidFill>
            <a:prstDash val="solid"/>
            <a:round/>
            <a:headEnd len="med" w="med" type="oval"/>
            <a:tailEnd len="med" w="med" type="triangle"/>
          </a:ln>
        </p:spPr>
      </p:cxnSp>
      <p:sp>
        <p:nvSpPr>
          <p:cNvPr id="151" name="Google Shape;151;p16"/>
          <p:cNvSpPr txBox="1"/>
          <p:nvPr/>
        </p:nvSpPr>
        <p:spPr>
          <a:xfrm>
            <a:off x="7150000" y="2424900"/>
            <a:ext cx="119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eth0 - LAN/Internet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Dynamic IP</a:t>
            </a:r>
            <a:endParaRPr>
              <a:latin typeface="Calibri"/>
              <a:ea typeface="Calibri"/>
              <a:cs typeface="Calibri"/>
              <a:sym typeface="Calibri"/>
            </a:endParaRPr>
          </a:p>
        </p:txBody>
      </p:sp>
      <p:cxnSp>
        <p:nvCxnSpPr>
          <p:cNvPr id="152" name="Google Shape;152;p16"/>
          <p:cNvCxnSpPr/>
          <p:nvPr/>
        </p:nvCxnSpPr>
        <p:spPr>
          <a:xfrm rot="10800000">
            <a:off x="1540200" y="2281450"/>
            <a:ext cx="1839300" cy="471300"/>
          </a:xfrm>
          <a:prstGeom prst="straightConnector1">
            <a:avLst/>
          </a:prstGeom>
          <a:noFill/>
          <a:ln cap="flat" cmpd="sng" w="9525">
            <a:solidFill>
              <a:schemeClr val="dk2"/>
            </a:solidFill>
            <a:prstDash val="solid"/>
            <a:round/>
            <a:headEnd len="med" w="med" type="oval"/>
            <a:tailEnd len="med" w="med" type="stealth"/>
          </a:ln>
        </p:spPr>
      </p:cxnSp>
      <p:sp>
        <p:nvSpPr>
          <p:cNvPr id="153" name="Google Shape;153;p16"/>
          <p:cNvSpPr txBox="1"/>
          <p:nvPr/>
        </p:nvSpPr>
        <p:spPr>
          <a:xfrm>
            <a:off x="720625" y="1810125"/>
            <a:ext cx="137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wlan0 - Wifi AP</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Static IP 10.20.1.1</a:t>
            </a:r>
            <a:endParaRPr>
              <a:latin typeface="Calibri"/>
              <a:ea typeface="Calibri"/>
              <a:cs typeface="Calibri"/>
              <a:sym typeface="Calibri"/>
            </a:endParaRPr>
          </a:p>
        </p:txBody>
      </p:sp>
      <p:cxnSp>
        <p:nvCxnSpPr>
          <p:cNvPr id="154" name="Google Shape;154;p16"/>
          <p:cNvCxnSpPr>
            <a:stCxn id="149" idx="1"/>
          </p:cNvCxnSpPr>
          <p:nvPr/>
        </p:nvCxnSpPr>
        <p:spPr>
          <a:xfrm flipH="1">
            <a:off x="2088575" y="3342250"/>
            <a:ext cx="661200" cy="240600"/>
          </a:xfrm>
          <a:prstGeom prst="straightConnector1">
            <a:avLst/>
          </a:prstGeom>
          <a:noFill/>
          <a:ln cap="flat" cmpd="sng" w="9525">
            <a:solidFill>
              <a:schemeClr val="dk2"/>
            </a:solidFill>
            <a:prstDash val="solid"/>
            <a:round/>
            <a:headEnd len="med" w="med" type="diamond"/>
            <a:tailEnd len="med" w="med" type="diamond"/>
          </a:ln>
        </p:spPr>
      </p:cxnSp>
      <p:sp>
        <p:nvSpPr>
          <p:cNvPr id="155" name="Google Shape;155;p16"/>
          <p:cNvSpPr txBox="1"/>
          <p:nvPr/>
        </p:nvSpPr>
        <p:spPr>
          <a:xfrm>
            <a:off x="848700" y="3300925"/>
            <a:ext cx="1290900" cy="1215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Operating System</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Server</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Database</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Router</a:t>
            </a:r>
            <a:endParaRPr sz="11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Wifi </a:t>
            </a:r>
            <a:r>
              <a:rPr lang="en"/>
              <a:t>Mesh Network </a:t>
            </a:r>
            <a:r>
              <a:rPr lang="en"/>
              <a:t>Access Point </a:t>
            </a:r>
            <a:endParaRPr/>
          </a:p>
          <a:p>
            <a:pPr indent="0" lvl="0" marL="0" rtl="0" algn="l">
              <a:spcBef>
                <a:spcPts val="0"/>
              </a:spcBef>
              <a:spcAft>
                <a:spcPts val="0"/>
              </a:spcAft>
              <a:buNone/>
            </a:pPr>
            <a:r>
              <a:rPr lang="en" sz="2222"/>
              <a:t>Requirements</a:t>
            </a:r>
            <a:endParaRPr sz="2222"/>
          </a:p>
        </p:txBody>
      </p:sp>
      <p:sp>
        <p:nvSpPr>
          <p:cNvPr id="161" name="Google Shape;161;p17"/>
          <p:cNvSpPr txBox="1"/>
          <p:nvPr>
            <p:ph idx="1" type="body"/>
          </p:nvPr>
        </p:nvSpPr>
        <p:spPr>
          <a:xfrm>
            <a:off x="819150" y="1840875"/>
            <a:ext cx="5224200" cy="25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and maintain </a:t>
            </a:r>
            <a:endParaRPr/>
          </a:p>
          <a:p>
            <a:pPr indent="-311150" lvl="0" marL="457200" rtl="0" algn="l">
              <a:spcBef>
                <a:spcPts val="1200"/>
              </a:spcBef>
              <a:spcAft>
                <a:spcPts val="0"/>
              </a:spcAft>
              <a:buSzPts val="1300"/>
              <a:buChar char="●"/>
            </a:pPr>
            <a:r>
              <a:rPr lang="en"/>
              <a:t>DHCP service</a:t>
            </a:r>
            <a:endParaRPr/>
          </a:p>
          <a:p>
            <a:pPr indent="-311150" lvl="0" marL="457200" rtl="0" algn="l">
              <a:spcBef>
                <a:spcPts val="0"/>
              </a:spcBef>
              <a:spcAft>
                <a:spcPts val="0"/>
              </a:spcAft>
              <a:buSzPts val="1300"/>
              <a:buChar char="●"/>
            </a:pPr>
            <a:r>
              <a:rPr lang="en"/>
              <a:t>DNS service</a:t>
            </a:r>
            <a:endParaRPr/>
          </a:p>
          <a:p>
            <a:pPr indent="-311150" lvl="0" marL="457200" rtl="0" algn="l">
              <a:spcBef>
                <a:spcPts val="0"/>
              </a:spcBef>
              <a:spcAft>
                <a:spcPts val="0"/>
              </a:spcAft>
              <a:buSzPts val="1300"/>
              <a:buChar char="●"/>
            </a:pPr>
            <a:r>
              <a:rPr lang="en"/>
              <a:t>Routing </a:t>
            </a:r>
            <a:endParaRPr/>
          </a:p>
          <a:p>
            <a:pPr indent="-311150" lvl="0" marL="457200" rtl="0" algn="l">
              <a:spcBef>
                <a:spcPts val="0"/>
              </a:spcBef>
              <a:spcAft>
                <a:spcPts val="0"/>
              </a:spcAft>
              <a:buSzPts val="1300"/>
              <a:buChar char="●"/>
            </a:pPr>
            <a:r>
              <a:rPr lang="en"/>
              <a:t>IP masquerading</a:t>
            </a:r>
            <a:endParaRPr/>
          </a:p>
          <a:p>
            <a:pPr indent="0" lvl="0" marL="0" rtl="0" algn="l">
              <a:spcBef>
                <a:spcPts val="1200"/>
              </a:spcBef>
              <a:spcAft>
                <a:spcPts val="1200"/>
              </a:spcAft>
              <a:buNone/>
            </a:pPr>
            <a:r>
              <a:rPr lang="en"/>
              <a:t>Must do all of the above, as well as convert a wifi </a:t>
            </a:r>
            <a:r>
              <a:rPr lang="en"/>
              <a:t>receiver into a wireless access point and create it in such a way that little to no human interaction is required after creation.</a:t>
            </a:r>
            <a:endParaRPr/>
          </a:p>
        </p:txBody>
      </p:sp>
      <p:pic>
        <p:nvPicPr>
          <p:cNvPr id="162" name="Google Shape;162;p17"/>
          <p:cNvPicPr preferRelativeResize="0"/>
          <p:nvPr/>
        </p:nvPicPr>
        <p:blipFill>
          <a:blip r:embed="rId3">
            <a:alphaModFix/>
          </a:blip>
          <a:stretch>
            <a:fillRect/>
          </a:stretch>
        </p:blipFill>
        <p:spPr>
          <a:xfrm>
            <a:off x="6043350" y="1938050"/>
            <a:ext cx="2854850" cy="214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&amp; Solutions</a:t>
            </a:r>
            <a:endParaRPr/>
          </a:p>
        </p:txBody>
      </p:sp>
      <p:sp>
        <p:nvSpPr>
          <p:cNvPr id="168" name="Google Shape;168;p18"/>
          <p:cNvSpPr txBox="1"/>
          <p:nvPr>
            <p:ph idx="1" type="body"/>
          </p:nvPr>
        </p:nvSpPr>
        <p:spPr>
          <a:xfrm>
            <a:off x="819150" y="1620525"/>
            <a:ext cx="7505700" cy="281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All main </a:t>
            </a:r>
            <a:r>
              <a:rPr lang="en"/>
              <a:t>goals have been met with the exception of full automation. Currently, everything runs and maintains itself after initial setup but setup process has not been automated for replication or restoration</a:t>
            </a:r>
            <a:endParaRPr/>
          </a:p>
          <a:p>
            <a:pPr indent="-311150" lvl="0" marL="457200" rtl="0" algn="l">
              <a:spcBef>
                <a:spcPts val="1200"/>
              </a:spcBef>
              <a:spcAft>
                <a:spcPts val="0"/>
              </a:spcAft>
              <a:buSzPts val="1300"/>
              <a:buAutoNum type="arabicPeriod"/>
            </a:pPr>
            <a:r>
              <a:rPr lang="en"/>
              <a:t>DHCP and DNS services</a:t>
            </a:r>
            <a:endParaRPr/>
          </a:p>
          <a:p>
            <a:pPr indent="-298450" lvl="1" marL="914400" rtl="0" algn="l">
              <a:spcBef>
                <a:spcPts val="0"/>
              </a:spcBef>
              <a:spcAft>
                <a:spcPts val="0"/>
              </a:spcAft>
              <a:buSzPts val="1100"/>
              <a:buAutoNum type="alphaLcPeriod"/>
            </a:pPr>
            <a:r>
              <a:rPr lang="en"/>
              <a:t>Defined the wireless interface configuration in /etc/dhcpcd.conf</a:t>
            </a:r>
            <a:endParaRPr/>
          </a:p>
          <a:p>
            <a:pPr indent="-298450" lvl="1" marL="914400" rtl="0" algn="l">
              <a:spcBef>
                <a:spcPts val="0"/>
              </a:spcBef>
              <a:spcAft>
                <a:spcPts val="0"/>
              </a:spcAft>
              <a:buSzPts val="1100"/>
              <a:buAutoNum type="alphaLcPeriod"/>
            </a:pPr>
            <a:r>
              <a:rPr lang="en"/>
              <a:t>Used dnsmasq to configure DHCP to deliver IPs based on specifications we provide</a:t>
            </a:r>
            <a:endParaRPr/>
          </a:p>
          <a:p>
            <a:pPr indent="-311150" lvl="0" marL="457200" rtl="0" algn="l">
              <a:spcBef>
                <a:spcPts val="0"/>
              </a:spcBef>
              <a:spcAft>
                <a:spcPts val="0"/>
              </a:spcAft>
              <a:buSzPts val="1300"/>
              <a:buAutoNum type="arabicPeriod"/>
            </a:pPr>
            <a:r>
              <a:rPr lang="en"/>
              <a:t>Routing and IP masquerading</a:t>
            </a:r>
            <a:endParaRPr/>
          </a:p>
          <a:p>
            <a:pPr indent="-298450" lvl="1" marL="914400" rtl="0" algn="l">
              <a:spcBef>
                <a:spcPts val="0"/>
              </a:spcBef>
              <a:spcAft>
                <a:spcPts val="0"/>
              </a:spcAft>
              <a:buSzPts val="1100"/>
              <a:buAutoNum type="alphaLcPeriod"/>
            </a:pPr>
            <a:r>
              <a:rPr lang="en"/>
              <a:t>Configured the file /etc/sysctl/routed-ap.conf</a:t>
            </a:r>
            <a:endParaRPr/>
          </a:p>
          <a:p>
            <a:pPr indent="-298450" lvl="1" marL="914400" rtl="0" algn="l">
              <a:spcBef>
                <a:spcPts val="0"/>
              </a:spcBef>
              <a:spcAft>
                <a:spcPts val="0"/>
              </a:spcAft>
              <a:buSzPts val="1100"/>
              <a:buAutoNum type="alphaLcPeriod"/>
            </a:pPr>
            <a:r>
              <a:rPr lang="en"/>
              <a:t>Configured firewall to use IP masquerading</a:t>
            </a:r>
            <a:endParaRPr/>
          </a:p>
          <a:p>
            <a:pPr indent="-298450" lvl="1" marL="914400" rtl="0" algn="l">
              <a:spcBef>
                <a:spcPts val="0"/>
              </a:spcBef>
              <a:spcAft>
                <a:spcPts val="0"/>
              </a:spcAft>
              <a:buSzPts val="1100"/>
              <a:buAutoNum type="alphaLcPeriod"/>
            </a:pPr>
            <a:r>
              <a:rPr lang="en"/>
              <a:t>Utilized netfilter-persistent and its plugin iptables-persistent for maintenance of network on reboot</a:t>
            </a:r>
            <a:endParaRPr/>
          </a:p>
          <a:p>
            <a:pPr indent="-311150" lvl="0" marL="457200" rtl="0" algn="l">
              <a:spcBef>
                <a:spcPts val="0"/>
              </a:spcBef>
              <a:spcAft>
                <a:spcPts val="0"/>
              </a:spcAft>
              <a:buSzPts val="1300"/>
              <a:buAutoNum type="arabicPeriod"/>
            </a:pPr>
            <a:r>
              <a:rPr lang="en"/>
              <a:t>Wireless Access Point</a:t>
            </a:r>
            <a:endParaRPr/>
          </a:p>
          <a:p>
            <a:pPr indent="-298450" lvl="1" marL="914400" rtl="0" algn="l">
              <a:spcBef>
                <a:spcPts val="0"/>
              </a:spcBef>
              <a:spcAft>
                <a:spcPts val="0"/>
              </a:spcAft>
              <a:buSzPts val="1100"/>
              <a:buAutoNum type="alphaLcPeriod"/>
            </a:pPr>
            <a:r>
              <a:rPr lang="en"/>
              <a:t>Created hostapd configuration file with wireless network specifications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Branch &amp; Leaf Interaction Requirements</a:t>
            </a:r>
            <a:endParaRPr/>
          </a:p>
        </p:txBody>
      </p:sp>
      <p:sp>
        <p:nvSpPr>
          <p:cNvPr id="174" name="Google Shape;17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309945" lvl="0" marL="457200" rtl="0" algn="l">
              <a:spcBef>
                <a:spcPts val="0"/>
              </a:spcBef>
              <a:spcAft>
                <a:spcPts val="0"/>
              </a:spcAft>
              <a:buSzPct val="107663"/>
              <a:buChar char="●"/>
            </a:pPr>
            <a:r>
              <a:rPr lang="en" sz="1535"/>
              <a:t>A server that will always be listening for connections</a:t>
            </a:r>
            <a:endParaRPr sz="1535"/>
          </a:p>
          <a:p>
            <a:pPr indent="-282733" lvl="1" marL="914400" rtl="0" algn="l">
              <a:spcBef>
                <a:spcPts val="0"/>
              </a:spcBef>
              <a:spcAft>
                <a:spcPts val="0"/>
              </a:spcAft>
              <a:buSzPct val="100000"/>
              <a:buChar char="○"/>
            </a:pPr>
            <a:r>
              <a:rPr lang="en"/>
              <a:t>The server will need to be capable of having multiple connections going on at a single time so server can communicate with leafs, there is a possibility that more than a hundred connections may be needed at once.</a:t>
            </a:r>
            <a:endParaRPr/>
          </a:p>
          <a:p>
            <a:pPr indent="-304155" lvl="0" marL="457200" rtl="0" algn="l">
              <a:spcBef>
                <a:spcPts val="0"/>
              </a:spcBef>
              <a:spcAft>
                <a:spcPts val="0"/>
              </a:spcAft>
              <a:buSzPct val="100000"/>
              <a:buChar char="●"/>
            </a:pPr>
            <a:r>
              <a:rPr lang="en" sz="1535"/>
              <a:t>Able to add new Leafs to a database and correlate them with their proper workstation</a:t>
            </a:r>
            <a:endParaRPr sz="1535"/>
          </a:p>
          <a:p>
            <a:pPr indent="-282733" lvl="1" marL="914400" rtl="0" algn="l">
              <a:spcBef>
                <a:spcPts val="0"/>
              </a:spcBef>
              <a:spcAft>
                <a:spcPts val="0"/>
              </a:spcAft>
              <a:buSzPct val="100000"/>
              <a:buChar char="○"/>
            </a:pPr>
            <a:r>
              <a:rPr lang="en"/>
              <a:t>When a leaf is initially added to a new workstation root will have to be able to add new leaf into the database so that leaf and ip address can be referenced later on. Required due to leafs needing to store little to no static data on them of workstations.</a:t>
            </a:r>
            <a:endParaRPr/>
          </a:p>
          <a:p>
            <a:pPr indent="-305276" lvl="0" marL="457200" rtl="0" algn="l">
              <a:spcBef>
                <a:spcPts val="0"/>
              </a:spcBef>
              <a:spcAft>
                <a:spcPts val="0"/>
              </a:spcAft>
              <a:buSzPct val="100000"/>
              <a:buChar char="●"/>
            </a:pPr>
            <a:r>
              <a:rPr lang="en" sz="1558"/>
              <a:t>Retrieve job information from PLEX and database, send to Leaf when requested</a:t>
            </a:r>
            <a:endParaRPr sz="1558"/>
          </a:p>
          <a:p>
            <a:pPr indent="-282733" lvl="1" marL="914400" rtl="0" algn="l">
              <a:spcBef>
                <a:spcPts val="0"/>
              </a:spcBef>
              <a:spcAft>
                <a:spcPts val="0"/>
              </a:spcAft>
              <a:buSzPct val="100000"/>
              <a:buChar char="○"/>
            </a:pPr>
            <a:r>
              <a:rPr lang="en"/>
              <a:t>When a workstation operator begins a new job Branch &amp; Leaf will need to retrieve the job information from root</a:t>
            </a:r>
            <a:endParaRPr/>
          </a:p>
          <a:p>
            <a:pPr indent="-311626" lvl="0" marL="457200" rtl="0" algn="l">
              <a:spcBef>
                <a:spcPts val="0"/>
              </a:spcBef>
              <a:spcAft>
                <a:spcPts val="0"/>
              </a:spcAft>
              <a:buSzPct val="100000"/>
              <a:buChar char="●"/>
            </a:pPr>
            <a:r>
              <a:rPr lang="en" sz="1687"/>
              <a:t>Detect if a Leaf in the Database is still online</a:t>
            </a:r>
            <a:endParaRPr sz="1687"/>
          </a:p>
          <a:p>
            <a:pPr indent="-282733" lvl="1" marL="914400" rtl="0" algn="l">
              <a:spcBef>
                <a:spcPts val="0"/>
              </a:spcBef>
              <a:spcAft>
                <a:spcPts val="0"/>
              </a:spcAft>
              <a:buSzPct val="100000"/>
              <a:buChar char="○"/>
            </a:pPr>
            <a:r>
              <a:rPr lang="en"/>
              <a:t>Pings all leaves on a set time interval to detect if the Leaf is still online and functional. Useful for finding and replacing bad machines.</a:t>
            </a:r>
            <a:endParaRPr/>
          </a:p>
          <a:p>
            <a:pPr indent="-311626" lvl="0" marL="457200" rtl="0" algn="l">
              <a:spcBef>
                <a:spcPts val="0"/>
              </a:spcBef>
              <a:spcAft>
                <a:spcPts val="0"/>
              </a:spcAft>
              <a:buSzPct val="100000"/>
              <a:buChar char="●"/>
            </a:pPr>
            <a:r>
              <a:rPr lang="en" sz="1687"/>
              <a:t>Reboot server if crashes</a:t>
            </a:r>
            <a:endParaRPr sz="1687"/>
          </a:p>
          <a:p>
            <a:pPr indent="-282733" lvl="1" marL="914400" rtl="0" algn="l">
              <a:spcBef>
                <a:spcPts val="0"/>
              </a:spcBef>
              <a:spcAft>
                <a:spcPts val="0"/>
              </a:spcAft>
              <a:buSzPct val="100000"/>
              <a:buChar char="○"/>
            </a:pPr>
            <a:r>
              <a:rPr lang="en"/>
              <a:t>Incase the Root Server crashes, need a method to easily and quickly restart it so the B&amp;L team can always expect to get a connection with Root, and Root is always able to answer data requests from a Leaf.</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&amp; Solutions</a:t>
            </a:r>
            <a:endParaRPr/>
          </a:p>
        </p:txBody>
      </p:sp>
      <p:sp>
        <p:nvSpPr>
          <p:cNvPr id="180" name="Google Shape;180;p20"/>
          <p:cNvSpPr txBox="1"/>
          <p:nvPr>
            <p:ph idx="1" type="body"/>
          </p:nvPr>
        </p:nvSpPr>
        <p:spPr>
          <a:xfrm>
            <a:off x="819150" y="1663575"/>
            <a:ext cx="7505700" cy="277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lot of problems that cropped up came with more understanding of the systems and with objectives being replaced.</a:t>
            </a:r>
            <a:endParaRPr/>
          </a:p>
          <a:p>
            <a:pPr indent="-318015" lvl="0" marL="457200" rtl="0" algn="l">
              <a:spcBef>
                <a:spcPts val="1200"/>
              </a:spcBef>
              <a:spcAft>
                <a:spcPts val="0"/>
              </a:spcAft>
              <a:buSzPts val="1408"/>
              <a:buChar char="●"/>
            </a:pPr>
            <a:r>
              <a:rPr lang="en" sz="1408"/>
              <a:t>Leafs won’t remember what workstation they are currently working with.</a:t>
            </a:r>
            <a:endParaRPr sz="1408"/>
          </a:p>
          <a:p>
            <a:pPr indent="-298450" lvl="1" marL="914400" rtl="0" algn="l">
              <a:spcBef>
                <a:spcPts val="0"/>
              </a:spcBef>
              <a:spcAft>
                <a:spcPts val="0"/>
              </a:spcAft>
              <a:buSzPts val="1100"/>
              <a:buChar char="○"/>
            </a:pPr>
            <a:r>
              <a:rPr lang="en"/>
              <a:t>The B&amp;L team was told they shouldn’t store workstation id, so that means we would have to find some way to correlate the Leaf job request with workstation to give a proper response. Solved this by creating a DHCP server to assign static ip addresses and then using IP addresses as a key to get workstation information.</a:t>
            </a:r>
            <a:endParaRPr/>
          </a:p>
          <a:p>
            <a:pPr indent="-298450" lvl="1" marL="914400" rtl="0" algn="l">
              <a:spcBef>
                <a:spcPts val="0"/>
              </a:spcBef>
              <a:spcAft>
                <a:spcPts val="0"/>
              </a:spcAft>
              <a:buSzPts val="1100"/>
              <a:buChar char="○"/>
            </a:pPr>
            <a:r>
              <a:rPr lang="en"/>
              <a:t>Had to create a setup method for when a new Leaf is assigned to a workstation</a:t>
            </a:r>
            <a:endParaRPr/>
          </a:p>
          <a:p>
            <a:pPr indent="-318015" lvl="0" marL="457200" rtl="0" algn="l">
              <a:spcBef>
                <a:spcPts val="0"/>
              </a:spcBef>
              <a:spcAft>
                <a:spcPts val="0"/>
              </a:spcAft>
              <a:buSzPts val="1408"/>
              <a:buChar char="●"/>
            </a:pPr>
            <a:r>
              <a:rPr lang="en" sz="1408"/>
              <a:t>Data needing to be sent and received changing.</a:t>
            </a:r>
            <a:endParaRPr sz="1408"/>
          </a:p>
          <a:p>
            <a:pPr indent="-298450" lvl="1" marL="914400" rtl="0" algn="l">
              <a:spcBef>
                <a:spcPts val="0"/>
              </a:spcBef>
              <a:spcAft>
                <a:spcPts val="0"/>
              </a:spcAft>
              <a:buSzPts val="1100"/>
              <a:buChar char="○"/>
            </a:pPr>
            <a:r>
              <a:rPr lang="en"/>
              <a:t>With problems coming in from other spots such as PLEX, the data we needed to send and receive to Leaf had to constantly undergo change. This involved us updating our json format quite frequently to include information such as wheel diameter.</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PLEX Interaction Requirements</a:t>
            </a:r>
            <a:endParaRPr/>
          </a:p>
        </p:txBody>
      </p:sp>
      <p:sp>
        <p:nvSpPr>
          <p:cNvPr id="186" name="Google Shape;186;p21"/>
          <p:cNvSpPr txBox="1"/>
          <p:nvPr>
            <p:ph idx="1" type="body"/>
          </p:nvPr>
        </p:nvSpPr>
        <p:spPr>
          <a:xfrm>
            <a:off x="819150" y="1668725"/>
            <a:ext cx="5501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Retrieve job data to be sent to sensors</a:t>
            </a:r>
            <a:endParaRPr/>
          </a:p>
          <a:p>
            <a:pPr indent="-298450" lvl="1" marL="914400" rtl="0" algn="l">
              <a:spcBef>
                <a:spcPts val="0"/>
              </a:spcBef>
              <a:spcAft>
                <a:spcPts val="0"/>
              </a:spcAft>
              <a:buSzPts val="1100"/>
              <a:buChar char="○"/>
            </a:pPr>
            <a:r>
              <a:rPr lang="en"/>
              <a:t>Job Id - Id assigned by plex as a key for job data</a:t>
            </a:r>
            <a:endParaRPr/>
          </a:p>
          <a:p>
            <a:pPr indent="-298450" lvl="1" marL="914400" rtl="0" algn="l">
              <a:spcBef>
                <a:spcPts val="0"/>
              </a:spcBef>
              <a:spcAft>
                <a:spcPts val="0"/>
              </a:spcAft>
              <a:buSzPts val="1100"/>
              <a:buChar char="○"/>
            </a:pPr>
            <a:r>
              <a:rPr lang="en"/>
              <a:t>Part Id - Id assigned by plex to differentiate between different part types.</a:t>
            </a:r>
            <a:endParaRPr/>
          </a:p>
          <a:p>
            <a:pPr indent="-298450" lvl="1" marL="914400" rtl="0" algn="l">
              <a:spcBef>
                <a:spcPts val="0"/>
              </a:spcBef>
              <a:spcAft>
                <a:spcPts val="0"/>
              </a:spcAft>
              <a:buSzPts val="1100"/>
              <a:buChar char="○"/>
            </a:pPr>
            <a:r>
              <a:rPr lang="en"/>
              <a:t>Part_Type - Explicit description of product to be produced at a workstation as </a:t>
            </a:r>
            <a:endParaRPr/>
          </a:p>
          <a:p>
            <a:pPr indent="-298450" lvl="1" marL="914400" rtl="0" algn="l">
              <a:spcBef>
                <a:spcPts val="0"/>
              </a:spcBef>
              <a:spcAft>
                <a:spcPts val="0"/>
              </a:spcAft>
              <a:buSzPts val="1100"/>
              <a:buChar char="○"/>
            </a:pPr>
            <a:r>
              <a:rPr lang="en"/>
              <a:t>Part_Capacity - Number of parts to be produced in order to complete a </a:t>
            </a:r>
            <a:r>
              <a:rPr lang="en"/>
              <a:t>specified joB</a:t>
            </a:r>
            <a:endParaRPr/>
          </a:p>
          <a:p>
            <a:pPr indent="-311150" lvl="0" marL="457200" rtl="0" algn="l">
              <a:spcBef>
                <a:spcPts val="0"/>
              </a:spcBef>
              <a:spcAft>
                <a:spcPts val="0"/>
              </a:spcAft>
              <a:buSzPts val="1300"/>
              <a:buChar char="●"/>
            </a:pPr>
            <a:r>
              <a:rPr lang="en"/>
              <a:t>Send production information to cloud to automate updates</a:t>
            </a:r>
            <a:endParaRPr/>
          </a:p>
          <a:p>
            <a:pPr indent="-298450" lvl="1" marL="914400" rtl="0" algn="l">
              <a:spcBef>
                <a:spcPts val="0"/>
              </a:spcBef>
              <a:spcAft>
                <a:spcPts val="0"/>
              </a:spcAft>
              <a:buSzPts val="1100"/>
              <a:buChar char="○"/>
            </a:pPr>
            <a:r>
              <a:rPr lang="en"/>
              <a:t>Scrap Count - The length of material consumed in workcenter setup</a:t>
            </a:r>
            <a:endParaRPr/>
          </a:p>
          <a:p>
            <a:pPr indent="-298450" lvl="1" marL="914400" rtl="0" algn="l">
              <a:spcBef>
                <a:spcPts val="0"/>
              </a:spcBef>
              <a:spcAft>
                <a:spcPts val="0"/>
              </a:spcAft>
              <a:buSzPts val="1100"/>
              <a:buChar char="○"/>
            </a:pPr>
            <a:r>
              <a:rPr lang="en"/>
              <a:t>Workcenter Status - [idle, setup, production], description of what the workstation is currently doing</a:t>
            </a:r>
            <a:endParaRPr/>
          </a:p>
        </p:txBody>
      </p:sp>
      <p:pic>
        <p:nvPicPr>
          <p:cNvPr id="187" name="Google Shape;187;p21"/>
          <p:cNvPicPr preferRelativeResize="0"/>
          <p:nvPr/>
        </p:nvPicPr>
        <p:blipFill rotWithShape="1">
          <a:blip r:embed="rId3">
            <a:alphaModFix/>
          </a:blip>
          <a:srcRect b="15550" l="37500" r="36396" t="56102"/>
          <a:stretch/>
        </p:blipFill>
        <p:spPr>
          <a:xfrm rot="-5400000">
            <a:off x="6320250" y="1842775"/>
            <a:ext cx="2386850" cy="145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