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6" r:id="rId3"/>
    <p:sldId id="280" r:id="rId4"/>
    <p:sldId id="258" r:id="rId5"/>
    <p:sldId id="263" r:id="rId6"/>
    <p:sldId id="265" r:id="rId7"/>
    <p:sldId id="281" r:id="rId8"/>
    <p:sldId id="264" r:id="rId9"/>
    <p:sldId id="282" r:id="rId10"/>
    <p:sldId id="268" r:id="rId11"/>
    <p:sldId id="272" r:id="rId12"/>
    <p:sldId id="294" r:id="rId13"/>
    <p:sldId id="295" r:id="rId14"/>
    <p:sldId id="290" r:id="rId15"/>
    <p:sldId id="292" r:id="rId16"/>
    <p:sldId id="296" r:id="rId17"/>
    <p:sldId id="273" r:id="rId18"/>
    <p:sldId id="274" r:id="rId19"/>
    <p:sldId id="297" r:id="rId20"/>
    <p:sldId id="275"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278" r:id="rId35"/>
    <p:sldId id="311" r:id="rId36"/>
    <p:sldId id="312" r:id="rId37"/>
    <p:sldId id="279" r:id="rId38"/>
    <p:sldId id="313" r:id="rId39"/>
    <p:sldId id="314" r:id="rId40"/>
    <p:sldId id="315" r:id="rId41"/>
    <p:sldId id="269" r:id="rId42"/>
    <p:sldId id="283" r:id="rId43"/>
    <p:sldId id="286" r:id="rId44"/>
    <p:sldId id="284" r:id="rId45"/>
    <p:sldId id="285" r:id="rId46"/>
    <p:sldId id="287" r:id="rId47"/>
    <p:sldId id="288" r:id="rId48"/>
    <p:sldId id="289" r:id="rId49"/>
    <p:sldId id="317" r:id="rId50"/>
    <p:sldId id="318"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5" d="100"/>
          <a:sy n="115" d="100"/>
        </p:scale>
        <p:origin x="348" y="11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D7A51-F715-45AC-84AA-EC19C0676B0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C517921-3479-4814-A5C6-FA63E27F933B}">
      <dgm:prSet custT="1"/>
      <dgm:spPr>
        <a:solidFill>
          <a:schemeClr val="accent2"/>
        </a:solidFill>
      </dgm:spPr>
      <dgm:t>
        <a:bodyPr/>
        <a:lstStyle/>
        <a:p>
          <a:pPr algn="ctr"/>
          <a:r>
            <a:rPr lang="fr-FR" sz="1200" b="1" dirty="0"/>
            <a:t>Nom: </a:t>
          </a:r>
          <a:r>
            <a:rPr lang="fr-FR" sz="1200" b="0" dirty="0" err="1"/>
            <a:t>word_freq</a:t>
          </a:r>
          <a:r>
            <a:rPr lang="fr-FR" sz="1200" b="0" dirty="0"/>
            <a:t>_&lt;WORD&gt;</a:t>
          </a:r>
        </a:p>
        <a:p>
          <a:pPr algn="ctr"/>
          <a:r>
            <a:rPr lang="fr-FR" sz="1200" b="1" dirty="0"/>
            <a:t>Type de l’attribut:</a:t>
          </a:r>
          <a:r>
            <a:rPr lang="fr-FR" sz="1200" b="0" dirty="0"/>
            <a:t> Réel, de 0 à 100</a:t>
          </a:r>
        </a:p>
        <a:p>
          <a:pPr algn="ctr"/>
          <a:r>
            <a:rPr lang="fr-FR" sz="1200" b="1" dirty="0"/>
            <a:t>Nombre d’attributs:</a:t>
          </a:r>
          <a:r>
            <a:rPr lang="fr-FR" sz="1200" b="0" dirty="0"/>
            <a:t> 48</a:t>
          </a:r>
        </a:p>
        <a:p>
          <a:pPr algn="ctr"/>
          <a:endParaRPr lang="fr-FR" sz="1200" b="0" dirty="0"/>
        </a:p>
        <a:p>
          <a:pPr algn="ctr"/>
          <a:r>
            <a:rPr lang="fr-FR" sz="1200" b="1" dirty="0"/>
            <a:t>Description:</a:t>
          </a:r>
          <a:r>
            <a:rPr lang="fr-FR" sz="1200" dirty="0"/>
            <a:t> Pourcentage du mot « WORD » dans l’email</a:t>
          </a:r>
        </a:p>
        <a:p>
          <a:pPr algn="ctr"/>
          <a:endParaRPr lang="fr-FR" sz="1200" dirty="0"/>
        </a:p>
        <a:p>
          <a:pPr algn="ctr"/>
          <a:r>
            <a:rPr lang="fr-FR" sz="1200" b="1" dirty="0"/>
            <a:t>Formule de calcul:</a:t>
          </a:r>
          <a:r>
            <a:rPr lang="fr-FR" sz="1200" dirty="0"/>
            <a:t> 100 * (nombre d’occurrences du mot WORD) / nombre total de mots</a:t>
          </a:r>
          <a:endParaRPr lang="en-US" sz="1200" dirty="0"/>
        </a:p>
      </dgm:t>
    </dgm:pt>
    <dgm:pt modelId="{6E467507-9E43-4FF3-9B7F-4DEE21CA85ED}" type="parTrans" cxnId="{C047102A-2FA8-42AB-8C88-9695830E34D5}">
      <dgm:prSet/>
      <dgm:spPr/>
      <dgm:t>
        <a:bodyPr/>
        <a:lstStyle/>
        <a:p>
          <a:endParaRPr lang="en-US"/>
        </a:p>
      </dgm:t>
    </dgm:pt>
    <dgm:pt modelId="{F6AE8CE3-DDEB-4E10-9A55-F88F32010F80}" type="sibTrans" cxnId="{C047102A-2FA8-42AB-8C88-9695830E34D5}">
      <dgm:prSet/>
      <dgm:spPr/>
      <dgm:t>
        <a:bodyPr/>
        <a:lstStyle/>
        <a:p>
          <a:endParaRPr lang="en-US"/>
        </a:p>
      </dgm:t>
    </dgm:pt>
    <dgm:pt modelId="{8B0F8A54-6A6B-4228-938B-40E1792F3AE6}">
      <dgm:prSet/>
      <dgm:spPr>
        <a:solidFill>
          <a:schemeClr val="accent2"/>
        </a:solidFill>
      </dgm:spPr>
      <dgm:t>
        <a:bodyPr/>
        <a:lstStyle/>
        <a:p>
          <a:r>
            <a:rPr lang="fr-FR" b="1" dirty="0"/>
            <a:t>Nom: </a:t>
          </a:r>
          <a:r>
            <a:rPr lang="fr-FR" b="0" dirty="0" err="1"/>
            <a:t>char_freq</a:t>
          </a:r>
          <a:r>
            <a:rPr lang="fr-FR" b="0" dirty="0"/>
            <a:t>_&lt;CHAR&gt;</a:t>
          </a:r>
        </a:p>
        <a:p>
          <a:r>
            <a:rPr lang="fr-FR" b="1" dirty="0"/>
            <a:t>Type de l’attribut:</a:t>
          </a:r>
          <a:r>
            <a:rPr lang="fr-FR" b="0" dirty="0"/>
            <a:t> Réel, de 0 à 100</a:t>
          </a:r>
        </a:p>
        <a:p>
          <a:r>
            <a:rPr lang="fr-FR" b="1" dirty="0"/>
            <a:t>Nombre d’attributs:</a:t>
          </a:r>
          <a:r>
            <a:rPr lang="fr-FR" b="0" dirty="0"/>
            <a:t> 6</a:t>
          </a:r>
        </a:p>
        <a:p>
          <a:endParaRPr lang="fr-FR" b="0" dirty="0"/>
        </a:p>
        <a:p>
          <a:r>
            <a:rPr lang="fr-FR" b="1" dirty="0"/>
            <a:t>Description:</a:t>
          </a:r>
          <a:r>
            <a:rPr lang="fr-FR" dirty="0"/>
            <a:t> Pourcentage du caractère « CHAR » dans l’email</a:t>
          </a:r>
        </a:p>
        <a:p>
          <a:endParaRPr lang="fr-FR" dirty="0"/>
        </a:p>
        <a:p>
          <a:r>
            <a:rPr lang="fr-FR" b="1" dirty="0"/>
            <a:t>Formule de calcul:</a:t>
          </a:r>
          <a:r>
            <a:rPr lang="fr-FR" dirty="0"/>
            <a:t> 100 * (nombre d’occurrences du caractère CHAR) / nombre total de caractères</a:t>
          </a:r>
          <a:endParaRPr lang="en-US" dirty="0"/>
        </a:p>
      </dgm:t>
    </dgm:pt>
    <dgm:pt modelId="{E9128968-34E2-41EE-8076-DCBCFC67EE1D}" type="parTrans" cxnId="{1A0ADC52-41C8-4638-941D-8824C40ED0A6}">
      <dgm:prSet/>
      <dgm:spPr/>
      <dgm:t>
        <a:bodyPr/>
        <a:lstStyle/>
        <a:p>
          <a:endParaRPr lang="en-US"/>
        </a:p>
      </dgm:t>
    </dgm:pt>
    <dgm:pt modelId="{C1520E16-999D-424C-8A9B-B3C81AC6E1AA}" type="sibTrans" cxnId="{1A0ADC52-41C8-4638-941D-8824C40ED0A6}">
      <dgm:prSet/>
      <dgm:spPr/>
      <dgm:t>
        <a:bodyPr/>
        <a:lstStyle/>
        <a:p>
          <a:endParaRPr lang="en-US"/>
        </a:p>
      </dgm:t>
    </dgm:pt>
    <dgm:pt modelId="{79E2B488-36D5-4561-9CAC-6E7E3138BD42}">
      <dgm:prSet/>
      <dgm:spPr>
        <a:solidFill>
          <a:schemeClr val="accent4"/>
        </a:solidFill>
      </dgm:spPr>
      <dgm:t>
        <a:bodyPr/>
        <a:lstStyle/>
        <a:p>
          <a:r>
            <a:rPr lang="fr-FR" b="1" dirty="0"/>
            <a:t>Nom: </a:t>
          </a:r>
          <a:r>
            <a:rPr lang="fr-FR" b="0" dirty="0" err="1"/>
            <a:t>is_spam</a:t>
          </a:r>
          <a:endParaRPr lang="fr-FR" b="0" dirty="0"/>
        </a:p>
        <a:p>
          <a:r>
            <a:rPr lang="fr-FR" b="1" dirty="0"/>
            <a:t>Type de l’attribut:</a:t>
          </a:r>
          <a:r>
            <a:rPr lang="fr-FR" b="0" dirty="0"/>
            <a:t> Booléen</a:t>
          </a:r>
          <a:r>
            <a:rPr lang="fr-FR" b="1" dirty="0"/>
            <a:t> </a:t>
          </a:r>
          <a:endParaRPr lang="fr-FR" b="0" dirty="0"/>
        </a:p>
        <a:p>
          <a:r>
            <a:rPr lang="fr-FR" b="1" dirty="0"/>
            <a:t>Nombre d’attributs:</a:t>
          </a:r>
          <a:r>
            <a:rPr lang="fr-FR" b="0" dirty="0"/>
            <a:t> 1</a:t>
          </a:r>
        </a:p>
        <a:p>
          <a:endParaRPr lang="fr-FR" b="0" dirty="0"/>
        </a:p>
        <a:p>
          <a:r>
            <a:rPr lang="fr-FR" b="1" dirty="0"/>
            <a:t>Description:</a:t>
          </a:r>
          <a:r>
            <a:rPr lang="fr-FR" dirty="0"/>
            <a:t> Pourcentage du mot « WORD » dans l’email</a:t>
          </a:r>
        </a:p>
      </dgm:t>
    </dgm:pt>
    <dgm:pt modelId="{9B0BE55C-FBC3-4F9C-A3E2-14CB448BA58C}" type="parTrans" cxnId="{522B163C-0C75-4E96-A438-E167161C419C}">
      <dgm:prSet/>
      <dgm:spPr/>
      <dgm:t>
        <a:bodyPr/>
        <a:lstStyle/>
        <a:p>
          <a:endParaRPr lang="en-US"/>
        </a:p>
      </dgm:t>
    </dgm:pt>
    <dgm:pt modelId="{4ED2C966-BCB3-428C-B698-C697C611D60C}" type="sibTrans" cxnId="{522B163C-0C75-4E96-A438-E167161C419C}">
      <dgm:prSet/>
      <dgm:spPr/>
      <dgm:t>
        <a:bodyPr/>
        <a:lstStyle/>
        <a:p>
          <a:endParaRPr lang="en-US"/>
        </a:p>
      </dgm:t>
    </dgm:pt>
    <dgm:pt modelId="{034CE909-6A47-4A37-A6F4-7F41B0868682}">
      <dgm:prSet/>
      <dgm:spPr/>
      <dgm:t>
        <a:bodyPr/>
        <a:lstStyle/>
        <a:p>
          <a:r>
            <a:rPr lang="fr-FR" b="1" dirty="0"/>
            <a:t>Nom: </a:t>
          </a:r>
          <a:r>
            <a:rPr lang="fr-FR" b="0" i="0" dirty="0" err="1"/>
            <a:t>capital_run_length_average</a:t>
          </a:r>
          <a:endParaRPr lang="fr-FR" b="0" dirty="0"/>
        </a:p>
        <a:p>
          <a:r>
            <a:rPr lang="fr-FR" b="1" dirty="0"/>
            <a:t>Type de l’attribut:</a:t>
          </a:r>
          <a:r>
            <a:rPr lang="fr-FR" b="0" dirty="0"/>
            <a:t> Réel, de 1 jusqu’à l’infini</a:t>
          </a:r>
          <a:r>
            <a:rPr lang="fr-FR" b="1" dirty="0"/>
            <a:t> </a:t>
          </a:r>
          <a:endParaRPr lang="fr-FR" b="0" dirty="0"/>
        </a:p>
        <a:p>
          <a:r>
            <a:rPr lang="fr-FR" b="1" dirty="0"/>
            <a:t>Nombre d’attributs:</a:t>
          </a:r>
          <a:r>
            <a:rPr lang="fr-FR" b="0" dirty="0"/>
            <a:t> 1</a:t>
          </a:r>
        </a:p>
        <a:p>
          <a:endParaRPr lang="fr-FR" b="0" dirty="0"/>
        </a:p>
        <a:p>
          <a:r>
            <a:rPr lang="fr-FR" b="1" dirty="0"/>
            <a:t>Description:</a:t>
          </a:r>
          <a:r>
            <a:rPr lang="fr-FR" dirty="0"/>
            <a:t> Longueur moyenne des séquences ininterrompues de majuscules</a:t>
          </a:r>
          <a:br>
            <a:rPr lang="en-US" dirty="0"/>
          </a:br>
          <a:endParaRPr lang="en-US" dirty="0"/>
        </a:p>
      </dgm:t>
    </dgm:pt>
    <dgm:pt modelId="{FBD5EE70-9923-4350-8158-245C617174CB}" type="parTrans" cxnId="{C6811BAD-0B61-44C0-8C2B-302AF695A79B}">
      <dgm:prSet/>
      <dgm:spPr/>
      <dgm:t>
        <a:bodyPr/>
        <a:lstStyle/>
        <a:p>
          <a:endParaRPr lang="en-US"/>
        </a:p>
      </dgm:t>
    </dgm:pt>
    <dgm:pt modelId="{CDC67ABA-F266-4658-8184-7563A619C402}" type="sibTrans" cxnId="{C6811BAD-0B61-44C0-8C2B-302AF695A79B}">
      <dgm:prSet/>
      <dgm:spPr/>
      <dgm:t>
        <a:bodyPr/>
        <a:lstStyle/>
        <a:p>
          <a:endParaRPr lang="en-US"/>
        </a:p>
      </dgm:t>
    </dgm:pt>
    <dgm:pt modelId="{D80E02DE-E668-4142-996C-B67D065F4E61}">
      <dgm:prSet/>
      <dgm:spPr/>
      <dgm:t>
        <a:bodyPr/>
        <a:lstStyle/>
        <a:p>
          <a:r>
            <a:rPr lang="fr-FR" b="1" dirty="0"/>
            <a:t>Nom: </a:t>
          </a:r>
          <a:r>
            <a:rPr lang="fr-FR" b="0" i="0" dirty="0" err="1"/>
            <a:t>capital_run_length_longest</a:t>
          </a:r>
          <a:endParaRPr lang="fr-FR" b="0" dirty="0"/>
        </a:p>
        <a:p>
          <a:r>
            <a:rPr lang="fr-FR" b="1" dirty="0"/>
            <a:t>Type de l’attribut:</a:t>
          </a:r>
          <a:r>
            <a:rPr lang="fr-FR" b="0" dirty="0"/>
            <a:t> Réel, de 1 jusqu’à l’infini</a:t>
          </a:r>
          <a:r>
            <a:rPr lang="fr-FR" b="1" dirty="0"/>
            <a:t> </a:t>
          </a:r>
          <a:endParaRPr lang="fr-FR" b="0" dirty="0"/>
        </a:p>
        <a:p>
          <a:r>
            <a:rPr lang="fr-FR" b="1" dirty="0"/>
            <a:t>Nombre d’attributs:</a:t>
          </a:r>
          <a:r>
            <a:rPr lang="fr-FR" b="0" dirty="0"/>
            <a:t> 1</a:t>
          </a:r>
        </a:p>
        <a:p>
          <a:endParaRPr lang="fr-FR" b="0" dirty="0"/>
        </a:p>
        <a:p>
          <a:r>
            <a:rPr lang="fr-FR" b="1" dirty="0"/>
            <a:t>Description:</a:t>
          </a:r>
          <a:r>
            <a:rPr lang="fr-FR" dirty="0"/>
            <a:t> L</a:t>
          </a:r>
          <a:r>
            <a:rPr lang="fr-FR" b="0" i="0" dirty="0"/>
            <a:t>ongueur de la plus longue séquence ininterrompue de lettres majuscules</a:t>
          </a:r>
          <a:endParaRPr lang="fr-FR" dirty="0"/>
        </a:p>
      </dgm:t>
    </dgm:pt>
    <dgm:pt modelId="{86940EF5-CCEF-4816-B758-026E9079D39F}" type="parTrans" cxnId="{1E6F2B55-DAB3-48BB-AB50-B22620056C77}">
      <dgm:prSet/>
      <dgm:spPr/>
      <dgm:t>
        <a:bodyPr/>
        <a:lstStyle/>
        <a:p>
          <a:endParaRPr lang="en-US"/>
        </a:p>
      </dgm:t>
    </dgm:pt>
    <dgm:pt modelId="{D4FB9F83-7E60-4902-9922-927F9D9E822B}" type="sibTrans" cxnId="{1E6F2B55-DAB3-48BB-AB50-B22620056C77}">
      <dgm:prSet/>
      <dgm:spPr/>
      <dgm:t>
        <a:bodyPr/>
        <a:lstStyle/>
        <a:p>
          <a:endParaRPr lang="en-US"/>
        </a:p>
      </dgm:t>
    </dgm:pt>
    <dgm:pt modelId="{9FB75780-0A50-495F-959C-B5F296DA195C}">
      <dgm:prSet/>
      <dgm:spPr/>
      <dgm:t>
        <a:bodyPr/>
        <a:lstStyle/>
        <a:p>
          <a:r>
            <a:rPr lang="fr-FR" b="1" dirty="0"/>
            <a:t>Nom: </a:t>
          </a:r>
          <a:r>
            <a:rPr lang="fr-FR" b="0" i="0" dirty="0" err="1"/>
            <a:t>capital_run_length_total</a:t>
          </a:r>
          <a:endParaRPr lang="fr-FR" b="0" dirty="0"/>
        </a:p>
        <a:p>
          <a:r>
            <a:rPr lang="fr-FR" b="1" dirty="0"/>
            <a:t>Type de l’attribut:</a:t>
          </a:r>
          <a:r>
            <a:rPr lang="fr-FR" b="0" dirty="0"/>
            <a:t> Réel, de 1 jusqu’à l’infini</a:t>
          </a:r>
          <a:r>
            <a:rPr lang="fr-FR" b="1" dirty="0"/>
            <a:t> </a:t>
          </a:r>
          <a:endParaRPr lang="fr-FR" b="0" dirty="0"/>
        </a:p>
        <a:p>
          <a:r>
            <a:rPr lang="fr-FR" b="1" dirty="0"/>
            <a:t>Nombre d’attributs:</a:t>
          </a:r>
          <a:r>
            <a:rPr lang="fr-FR" b="0" dirty="0"/>
            <a:t> 1</a:t>
          </a:r>
        </a:p>
        <a:p>
          <a:endParaRPr lang="fr-FR" b="0" dirty="0"/>
        </a:p>
        <a:p>
          <a:r>
            <a:rPr lang="fr-FR" b="1" dirty="0"/>
            <a:t>Description:</a:t>
          </a:r>
          <a:r>
            <a:rPr lang="fr-FR" dirty="0"/>
            <a:t> Nombre total de lettres majuscules dans l’email</a:t>
          </a:r>
        </a:p>
      </dgm:t>
    </dgm:pt>
    <dgm:pt modelId="{171A93C4-0F2C-4099-A519-88BADB0DE8FB}" type="parTrans" cxnId="{EC4FFDDD-FDC4-4B8B-A9C1-C7BB9B504F22}">
      <dgm:prSet/>
      <dgm:spPr/>
      <dgm:t>
        <a:bodyPr/>
        <a:lstStyle/>
        <a:p>
          <a:endParaRPr lang="en-US"/>
        </a:p>
      </dgm:t>
    </dgm:pt>
    <dgm:pt modelId="{84D42668-1D4A-4041-BFCC-60481DD23579}" type="sibTrans" cxnId="{EC4FFDDD-FDC4-4B8B-A9C1-C7BB9B504F22}">
      <dgm:prSet/>
      <dgm:spPr/>
      <dgm:t>
        <a:bodyPr/>
        <a:lstStyle/>
        <a:p>
          <a:endParaRPr lang="en-US"/>
        </a:p>
      </dgm:t>
    </dgm:pt>
    <dgm:pt modelId="{1CC1B3EF-ECFC-4D81-8FD1-7184D25E9EAB}" type="pres">
      <dgm:prSet presAssocID="{AC0D7A51-F715-45AC-84AA-EC19C0676B02}" presName="diagram" presStyleCnt="0">
        <dgm:presLayoutVars>
          <dgm:dir/>
          <dgm:resizeHandles val="exact"/>
        </dgm:presLayoutVars>
      </dgm:prSet>
      <dgm:spPr/>
    </dgm:pt>
    <dgm:pt modelId="{930241B7-70BB-466E-A554-C82D0AA3DD61}" type="pres">
      <dgm:prSet presAssocID="{3C517921-3479-4814-A5C6-FA63E27F933B}" presName="node" presStyleLbl="node1" presStyleIdx="0" presStyleCnt="6">
        <dgm:presLayoutVars>
          <dgm:bulletEnabled val="1"/>
        </dgm:presLayoutVars>
      </dgm:prSet>
      <dgm:spPr/>
    </dgm:pt>
    <dgm:pt modelId="{7D92D23C-97C5-45B1-BDBC-C551CC5B83B6}" type="pres">
      <dgm:prSet presAssocID="{F6AE8CE3-DDEB-4E10-9A55-F88F32010F80}" presName="sibTrans" presStyleCnt="0"/>
      <dgm:spPr/>
    </dgm:pt>
    <dgm:pt modelId="{8918F404-E979-4221-9C99-0120953293CE}" type="pres">
      <dgm:prSet presAssocID="{8B0F8A54-6A6B-4228-938B-40E1792F3AE6}" presName="node" presStyleLbl="node1" presStyleIdx="1" presStyleCnt="6">
        <dgm:presLayoutVars>
          <dgm:bulletEnabled val="1"/>
        </dgm:presLayoutVars>
      </dgm:prSet>
      <dgm:spPr/>
    </dgm:pt>
    <dgm:pt modelId="{2C746C0E-FBD3-48D7-AC51-19893E5DDE94}" type="pres">
      <dgm:prSet presAssocID="{C1520E16-999D-424C-8A9B-B3C81AC6E1AA}" presName="sibTrans" presStyleCnt="0"/>
      <dgm:spPr/>
    </dgm:pt>
    <dgm:pt modelId="{C8B73783-0EBD-47E4-AE2A-1A24974C2D86}" type="pres">
      <dgm:prSet presAssocID="{79E2B488-36D5-4561-9CAC-6E7E3138BD42}" presName="node" presStyleLbl="node1" presStyleIdx="2" presStyleCnt="6">
        <dgm:presLayoutVars>
          <dgm:bulletEnabled val="1"/>
        </dgm:presLayoutVars>
      </dgm:prSet>
      <dgm:spPr/>
    </dgm:pt>
    <dgm:pt modelId="{E5DE012D-75C2-4891-B2AD-9C4D2C715DC5}" type="pres">
      <dgm:prSet presAssocID="{4ED2C966-BCB3-428C-B698-C697C611D60C}" presName="sibTrans" presStyleCnt="0"/>
      <dgm:spPr/>
    </dgm:pt>
    <dgm:pt modelId="{0962F0E3-37ED-4FF5-909B-432D66943DFB}" type="pres">
      <dgm:prSet presAssocID="{034CE909-6A47-4A37-A6F4-7F41B0868682}" presName="node" presStyleLbl="node1" presStyleIdx="3" presStyleCnt="6">
        <dgm:presLayoutVars>
          <dgm:bulletEnabled val="1"/>
        </dgm:presLayoutVars>
      </dgm:prSet>
      <dgm:spPr/>
    </dgm:pt>
    <dgm:pt modelId="{025ECBB9-9A52-4CF5-BA42-60C65790EED1}" type="pres">
      <dgm:prSet presAssocID="{CDC67ABA-F266-4658-8184-7563A619C402}" presName="sibTrans" presStyleCnt="0"/>
      <dgm:spPr/>
    </dgm:pt>
    <dgm:pt modelId="{A03E9FFD-CD93-468C-97B0-6B28E4B419B9}" type="pres">
      <dgm:prSet presAssocID="{D80E02DE-E668-4142-996C-B67D065F4E61}" presName="node" presStyleLbl="node1" presStyleIdx="4" presStyleCnt="6">
        <dgm:presLayoutVars>
          <dgm:bulletEnabled val="1"/>
        </dgm:presLayoutVars>
      </dgm:prSet>
      <dgm:spPr/>
    </dgm:pt>
    <dgm:pt modelId="{0B8A1230-3DD8-478F-9C6E-B96947FE3439}" type="pres">
      <dgm:prSet presAssocID="{D4FB9F83-7E60-4902-9922-927F9D9E822B}" presName="sibTrans" presStyleCnt="0"/>
      <dgm:spPr/>
    </dgm:pt>
    <dgm:pt modelId="{AFFCF37F-FB47-4D34-90F7-EB1048AA23A4}" type="pres">
      <dgm:prSet presAssocID="{9FB75780-0A50-495F-959C-B5F296DA195C}" presName="node" presStyleLbl="node1" presStyleIdx="5" presStyleCnt="6">
        <dgm:presLayoutVars>
          <dgm:bulletEnabled val="1"/>
        </dgm:presLayoutVars>
      </dgm:prSet>
      <dgm:spPr/>
    </dgm:pt>
  </dgm:ptLst>
  <dgm:cxnLst>
    <dgm:cxn modelId="{C047102A-2FA8-42AB-8C88-9695830E34D5}" srcId="{AC0D7A51-F715-45AC-84AA-EC19C0676B02}" destId="{3C517921-3479-4814-A5C6-FA63E27F933B}" srcOrd="0" destOrd="0" parTransId="{6E467507-9E43-4FF3-9B7F-4DEE21CA85ED}" sibTransId="{F6AE8CE3-DDEB-4E10-9A55-F88F32010F80}"/>
    <dgm:cxn modelId="{5CBF073B-BE92-4175-941A-AD101E6EF9A6}" type="presOf" srcId="{3C517921-3479-4814-A5C6-FA63E27F933B}" destId="{930241B7-70BB-466E-A554-C82D0AA3DD61}" srcOrd="0" destOrd="0" presId="urn:microsoft.com/office/officeart/2005/8/layout/default"/>
    <dgm:cxn modelId="{522B163C-0C75-4E96-A438-E167161C419C}" srcId="{AC0D7A51-F715-45AC-84AA-EC19C0676B02}" destId="{79E2B488-36D5-4561-9CAC-6E7E3138BD42}" srcOrd="2" destOrd="0" parTransId="{9B0BE55C-FBC3-4F9C-A3E2-14CB448BA58C}" sibTransId="{4ED2C966-BCB3-428C-B698-C697C611D60C}"/>
    <dgm:cxn modelId="{07327E50-BF41-49E1-9549-87515ABBB593}" type="presOf" srcId="{AC0D7A51-F715-45AC-84AA-EC19C0676B02}" destId="{1CC1B3EF-ECFC-4D81-8FD1-7184D25E9EAB}" srcOrd="0" destOrd="0" presId="urn:microsoft.com/office/officeart/2005/8/layout/default"/>
    <dgm:cxn modelId="{12946252-93EE-4690-AB59-2A413549C749}" type="presOf" srcId="{D80E02DE-E668-4142-996C-B67D065F4E61}" destId="{A03E9FFD-CD93-468C-97B0-6B28E4B419B9}" srcOrd="0" destOrd="0" presId="urn:microsoft.com/office/officeart/2005/8/layout/default"/>
    <dgm:cxn modelId="{A6B1AF52-9FC3-4E29-B129-0B3568031C2D}" type="presOf" srcId="{8B0F8A54-6A6B-4228-938B-40E1792F3AE6}" destId="{8918F404-E979-4221-9C99-0120953293CE}" srcOrd="0" destOrd="0" presId="urn:microsoft.com/office/officeart/2005/8/layout/default"/>
    <dgm:cxn modelId="{1A0ADC52-41C8-4638-941D-8824C40ED0A6}" srcId="{AC0D7A51-F715-45AC-84AA-EC19C0676B02}" destId="{8B0F8A54-6A6B-4228-938B-40E1792F3AE6}" srcOrd="1" destOrd="0" parTransId="{E9128968-34E2-41EE-8076-DCBCFC67EE1D}" sibTransId="{C1520E16-999D-424C-8A9B-B3C81AC6E1AA}"/>
    <dgm:cxn modelId="{1E6F2B55-DAB3-48BB-AB50-B22620056C77}" srcId="{AC0D7A51-F715-45AC-84AA-EC19C0676B02}" destId="{D80E02DE-E668-4142-996C-B67D065F4E61}" srcOrd="4" destOrd="0" parTransId="{86940EF5-CCEF-4816-B758-026E9079D39F}" sibTransId="{D4FB9F83-7E60-4902-9922-927F9D9E822B}"/>
    <dgm:cxn modelId="{5A49A485-E23C-4367-BBCD-0985F3F2ADFC}" type="presOf" srcId="{9FB75780-0A50-495F-959C-B5F296DA195C}" destId="{AFFCF37F-FB47-4D34-90F7-EB1048AA23A4}" srcOrd="0" destOrd="0" presId="urn:microsoft.com/office/officeart/2005/8/layout/default"/>
    <dgm:cxn modelId="{C6811BAD-0B61-44C0-8C2B-302AF695A79B}" srcId="{AC0D7A51-F715-45AC-84AA-EC19C0676B02}" destId="{034CE909-6A47-4A37-A6F4-7F41B0868682}" srcOrd="3" destOrd="0" parTransId="{FBD5EE70-9923-4350-8158-245C617174CB}" sibTransId="{CDC67ABA-F266-4658-8184-7563A619C402}"/>
    <dgm:cxn modelId="{2085F5B9-1999-48ED-B9AA-6B418478A0E6}" type="presOf" srcId="{79E2B488-36D5-4561-9CAC-6E7E3138BD42}" destId="{C8B73783-0EBD-47E4-AE2A-1A24974C2D86}" srcOrd="0" destOrd="0" presId="urn:microsoft.com/office/officeart/2005/8/layout/default"/>
    <dgm:cxn modelId="{EC4FFDDD-FDC4-4B8B-A9C1-C7BB9B504F22}" srcId="{AC0D7A51-F715-45AC-84AA-EC19C0676B02}" destId="{9FB75780-0A50-495F-959C-B5F296DA195C}" srcOrd="5" destOrd="0" parTransId="{171A93C4-0F2C-4099-A519-88BADB0DE8FB}" sibTransId="{84D42668-1D4A-4041-BFCC-60481DD23579}"/>
    <dgm:cxn modelId="{5DFE03F8-F27B-49FD-9EF1-BFE5FB3ECFDC}" type="presOf" srcId="{034CE909-6A47-4A37-A6F4-7F41B0868682}" destId="{0962F0E3-37ED-4FF5-909B-432D66943DFB}" srcOrd="0" destOrd="0" presId="urn:microsoft.com/office/officeart/2005/8/layout/default"/>
    <dgm:cxn modelId="{91A1958D-EF50-437E-8D31-3AAC9FCC3A87}" type="presParOf" srcId="{1CC1B3EF-ECFC-4D81-8FD1-7184D25E9EAB}" destId="{930241B7-70BB-466E-A554-C82D0AA3DD61}" srcOrd="0" destOrd="0" presId="urn:microsoft.com/office/officeart/2005/8/layout/default"/>
    <dgm:cxn modelId="{8CDDC065-024A-461B-A1AD-C24735B35140}" type="presParOf" srcId="{1CC1B3EF-ECFC-4D81-8FD1-7184D25E9EAB}" destId="{7D92D23C-97C5-45B1-BDBC-C551CC5B83B6}" srcOrd="1" destOrd="0" presId="urn:microsoft.com/office/officeart/2005/8/layout/default"/>
    <dgm:cxn modelId="{9863F0EF-57CF-4155-B429-B090A6E6B5AB}" type="presParOf" srcId="{1CC1B3EF-ECFC-4D81-8FD1-7184D25E9EAB}" destId="{8918F404-E979-4221-9C99-0120953293CE}" srcOrd="2" destOrd="0" presId="urn:microsoft.com/office/officeart/2005/8/layout/default"/>
    <dgm:cxn modelId="{7F6E38D8-68E1-421A-BF82-D62A16884B81}" type="presParOf" srcId="{1CC1B3EF-ECFC-4D81-8FD1-7184D25E9EAB}" destId="{2C746C0E-FBD3-48D7-AC51-19893E5DDE94}" srcOrd="3" destOrd="0" presId="urn:microsoft.com/office/officeart/2005/8/layout/default"/>
    <dgm:cxn modelId="{9345859B-A44E-4518-9EDD-CD3702DE5821}" type="presParOf" srcId="{1CC1B3EF-ECFC-4D81-8FD1-7184D25E9EAB}" destId="{C8B73783-0EBD-47E4-AE2A-1A24974C2D86}" srcOrd="4" destOrd="0" presId="urn:microsoft.com/office/officeart/2005/8/layout/default"/>
    <dgm:cxn modelId="{EF186C57-1443-4B70-8755-FDBB0A9A4D6B}" type="presParOf" srcId="{1CC1B3EF-ECFC-4D81-8FD1-7184D25E9EAB}" destId="{E5DE012D-75C2-4891-B2AD-9C4D2C715DC5}" srcOrd="5" destOrd="0" presId="urn:microsoft.com/office/officeart/2005/8/layout/default"/>
    <dgm:cxn modelId="{5A0F767D-4290-44E9-BAEB-255CDABBB759}" type="presParOf" srcId="{1CC1B3EF-ECFC-4D81-8FD1-7184D25E9EAB}" destId="{0962F0E3-37ED-4FF5-909B-432D66943DFB}" srcOrd="6" destOrd="0" presId="urn:microsoft.com/office/officeart/2005/8/layout/default"/>
    <dgm:cxn modelId="{D564C146-28BB-4014-A6F4-2A7E72A89EE0}" type="presParOf" srcId="{1CC1B3EF-ECFC-4D81-8FD1-7184D25E9EAB}" destId="{025ECBB9-9A52-4CF5-BA42-60C65790EED1}" srcOrd="7" destOrd="0" presId="urn:microsoft.com/office/officeart/2005/8/layout/default"/>
    <dgm:cxn modelId="{56C680FF-190F-4C00-B1FE-851192037AE4}" type="presParOf" srcId="{1CC1B3EF-ECFC-4D81-8FD1-7184D25E9EAB}" destId="{A03E9FFD-CD93-468C-97B0-6B28E4B419B9}" srcOrd="8" destOrd="0" presId="urn:microsoft.com/office/officeart/2005/8/layout/default"/>
    <dgm:cxn modelId="{0A054462-54DD-4634-82A4-2464F9D56B77}" type="presParOf" srcId="{1CC1B3EF-ECFC-4D81-8FD1-7184D25E9EAB}" destId="{0B8A1230-3DD8-478F-9C6E-B96947FE3439}" srcOrd="9" destOrd="0" presId="urn:microsoft.com/office/officeart/2005/8/layout/default"/>
    <dgm:cxn modelId="{9E0E2489-6913-4707-BF49-21854F94C5E7}" type="presParOf" srcId="{1CC1B3EF-ECFC-4D81-8FD1-7184D25E9EAB}" destId="{AFFCF37F-FB47-4D34-90F7-EB1048AA23A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241B7-70BB-466E-A554-C82D0AA3DD61}">
      <dsp:nvSpPr>
        <dsp:cNvPr id="0" name=""/>
        <dsp:cNvSpPr/>
      </dsp:nvSpPr>
      <dsp:spPr>
        <a:xfrm>
          <a:off x="0" y="50047"/>
          <a:ext cx="3580602" cy="2148361"/>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Nom: </a:t>
          </a:r>
          <a:r>
            <a:rPr lang="fr-FR" sz="1200" b="0" kern="1200" dirty="0" err="1"/>
            <a:t>word_freq</a:t>
          </a:r>
          <a:r>
            <a:rPr lang="fr-FR" sz="1200" b="0" kern="1200" dirty="0"/>
            <a:t>_&lt;WORD&gt;</a:t>
          </a:r>
        </a:p>
        <a:p>
          <a:pPr marL="0" lvl="0" indent="0" algn="ctr" defTabSz="533400">
            <a:lnSpc>
              <a:spcPct val="90000"/>
            </a:lnSpc>
            <a:spcBef>
              <a:spcPct val="0"/>
            </a:spcBef>
            <a:spcAft>
              <a:spcPct val="35000"/>
            </a:spcAft>
            <a:buNone/>
          </a:pPr>
          <a:r>
            <a:rPr lang="fr-FR" sz="1200" b="1" kern="1200" dirty="0"/>
            <a:t>Type de l’attribut:</a:t>
          </a:r>
          <a:r>
            <a:rPr lang="fr-FR" sz="1200" b="0" kern="1200" dirty="0"/>
            <a:t> Réel, de 0 à 100</a:t>
          </a:r>
        </a:p>
        <a:p>
          <a:pPr marL="0" lvl="0" indent="0" algn="ctr" defTabSz="533400">
            <a:lnSpc>
              <a:spcPct val="90000"/>
            </a:lnSpc>
            <a:spcBef>
              <a:spcPct val="0"/>
            </a:spcBef>
            <a:spcAft>
              <a:spcPct val="35000"/>
            </a:spcAft>
            <a:buNone/>
          </a:pPr>
          <a:r>
            <a:rPr lang="fr-FR" sz="1200" b="1" kern="1200" dirty="0"/>
            <a:t>Nombre d’attributs:</a:t>
          </a:r>
          <a:r>
            <a:rPr lang="fr-FR" sz="1200" b="0" kern="1200" dirty="0"/>
            <a:t> 48</a:t>
          </a:r>
        </a:p>
        <a:p>
          <a:pPr marL="0" lvl="0" indent="0" algn="ctr" defTabSz="533400">
            <a:lnSpc>
              <a:spcPct val="90000"/>
            </a:lnSpc>
            <a:spcBef>
              <a:spcPct val="0"/>
            </a:spcBef>
            <a:spcAft>
              <a:spcPct val="35000"/>
            </a:spcAft>
            <a:buNone/>
          </a:pPr>
          <a:endParaRPr lang="fr-FR" sz="1200" b="0" kern="1200" dirty="0"/>
        </a:p>
        <a:p>
          <a:pPr marL="0" lvl="0" indent="0" algn="ctr" defTabSz="533400">
            <a:lnSpc>
              <a:spcPct val="90000"/>
            </a:lnSpc>
            <a:spcBef>
              <a:spcPct val="0"/>
            </a:spcBef>
            <a:spcAft>
              <a:spcPct val="35000"/>
            </a:spcAft>
            <a:buNone/>
          </a:pPr>
          <a:r>
            <a:rPr lang="fr-FR" sz="1200" b="1" kern="1200" dirty="0"/>
            <a:t>Description:</a:t>
          </a:r>
          <a:r>
            <a:rPr lang="fr-FR" sz="1200" kern="1200" dirty="0"/>
            <a:t> Pourcentage du mot « WORD » dans l’email</a:t>
          </a:r>
        </a:p>
        <a:p>
          <a:pPr marL="0" lvl="0" indent="0" algn="ctr" defTabSz="533400">
            <a:lnSpc>
              <a:spcPct val="90000"/>
            </a:lnSpc>
            <a:spcBef>
              <a:spcPct val="0"/>
            </a:spcBef>
            <a:spcAft>
              <a:spcPct val="35000"/>
            </a:spcAft>
            <a:buNone/>
          </a:pPr>
          <a:endParaRPr lang="fr-FR" sz="1200" kern="1200" dirty="0"/>
        </a:p>
        <a:p>
          <a:pPr marL="0" lvl="0" indent="0" algn="ctr" defTabSz="533400">
            <a:lnSpc>
              <a:spcPct val="90000"/>
            </a:lnSpc>
            <a:spcBef>
              <a:spcPct val="0"/>
            </a:spcBef>
            <a:spcAft>
              <a:spcPct val="35000"/>
            </a:spcAft>
            <a:buNone/>
          </a:pPr>
          <a:r>
            <a:rPr lang="fr-FR" sz="1200" b="1" kern="1200" dirty="0"/>
            <a:t>Formule de calcul:</a:t>
          </a:r>
          <a:r>
            <a:rPr lang="fr-FR" sz="1200" kern="1200" dirty="0"/>
            <a:t> 100 * (nombre d’occurrences du mot WORD) / nombre total de mots</a:t>
          </a:r>
          <a:endParaRPr lang="en-US" sz="1200" kern="1200" dirty="0"/>
        </a:p>
      </dsp:txBody>
      <dsp:txXfrm>
        <a:off x="0" y="50047"/>
        <a:ext cx="3580602" cy="2148361"/>
      </dsp:txXfrm>
    </dsp:sp>
    <dsp:sp modelId="{8918F404-E979-4221-9C99-0120953293CE}">
      <dsp:nvSpPr>
        <dsp:cNvPr id="0" name=""/>
        <dsp:cNvSpPr/>
      </dsp:nvSpPr>
      <dsp:spPr>
        <a:xfrm>
          <a:off x="3938663" y="50047"/>
          <a:ext cx="3580602" cy="2148361"/>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Nom: </a:t>
          </a:r>
          <a:r>
            <a:rPr lang="fr-FR" sz="1200" b="0" kern="1200" dirty="0" err="1"/>
            <a:t>char_freq</a:t>
          </a:r>
          <a:r>
            <a:rPr lang="fr-FR" sz="1200" b="0" kern="1200" dirty="0"/>
            <a:t>_&lt;CHAR&gt;</a:t>
          </a:r>
        </a:p>
        <a:p>
          <a:pPr marL="0" lvl="0" indent="0" algn="ctr" defTabSz="533400">
            <a:lnSpc>
              <a:spcPct val="90000"/>
            </a:lnSpc>
            <a:spcBef>
              <a:spcPct val="0"/>
            </a:spcBef>
            <a:spcAft>
              <a:spcPct val="35000"/>
            </a:spcAft>
            <a:buNone/>
          </a:pPr>
          <a:r>
            <a:rPr lang="fr-FR" sz="1200" b="1" kern="1200" dirty="0"/>
            <a:t>Type de l’attribut:</a:t>
          </a:r>
          <a:r>
            <a:rPr lang="fr-FR" sz="1200" b="0" kern="1200" dirty="0"/>
            <a:t> Réel, de 0 à 100</a:t>
          </a:r>
        </a:p>
        <a:p>
          <a:pPr marL="0" lvl="0" indent="0" algn="ctr" defTabSz="533400">
            <a:lnSpc>
              <a:spcPct val="90000"/>
            </a:lnSpc>
            <a:spcBef>
              <a:spcPct val="0"/>
            </a:spcBef>
            <a:spcAft>
              <a:spcPct val="35000"/>
            </a:spcAft>
            <a:buNone/>
          </a:pPr>
          <a:r>
            <a:rPr lang="fr-FR" sz="1200" b="1" kern="1200" dirty="0"/>
            <a:t>Nombre d’attributs:</a:t>
          </a:r>
          <a:r>
            <a:rPr lang="fr-FR" sz="1200" b="0" kern="1200" dirty="0"/>
            <a:t> 6</a:t>
          </a:r>
        </a:p>
        <a:p>
          <a:pPr marL="0" lvl="0" indent="0" algn="ctr" defTabSz="533400">
            <a:lnSpc>
              <a:spcPct val="90000"/>
            </a:lnSpc>
            <a:spcBef>
              <a:spcPct val="0"/>
            </a:spcBef>
            <a:spcAft>
              <a:spcPct val="35000"/>
            </a:spcAft>
            <a:buNone/>
          </a:pPr>
          <a:endParaRPr lang="fr-FR" sz="1200" b="0" kern="1200" dirty="0"/>
        </a:p>
        <a:p>
          <a:pPr marL="0" lvl="0" indent="0" algn="ctr" defTabSz="533400">
            <a:lnSpc>
              <a:spcPct val="90000"/>
            </a:lnSpc>
            <a:spcBef>
              <a:spcPct val="0"/>
            </a:spcBef>
            <a:spcAft>
              <a:spcPct val="35000"/>
            </a:spcAft>
            <a:buNone/>
          </a:pPr>
          <a:r>
            <a:rPr lang="fr-FR" sz="1200" b="1" kern="1200" dirty="0"/>
            <a:t>Description:</a:t>
          </a:r>
          <a:r>
            <a:rPr lang="fr-FR" sz="1200" kern="1200" dirty="0"/>
            <a:t> Pourcentage du caractère « CHAR » dans l’email</a:t>
          </a:r>
        </a:p>
        <a:p>
          <a:pPr marL="0" lvl="0" indent="0" algn="ctr" defTabSz="533400">
            <a:lnSpc>
              <a:spcPct val="90000"/>
            </a:lnSpc>
            <a:spcBef>
              <a:spcPct val="0"/>
            </a:spcBef>
            <a:spcAft>
              <a:spcPct val="35000"/>
            </a:spcAft>
            <a:buNone/>
          </a:pPr>
          <a:endParaRPr lang="fr-FR" sz="1200" kern="1200" dirty="0"/>
        </a:p>
        <a:p>
          <a:pPr marL="0" lvl="0" indent="0" algn="ctr" defTabSz="533400">
            <a:lnSpc>
              <a:spcPct val="90000"/>
            </a:lnSpc>
            <a:spcBef>
              <a:spcPct val="0"/>
            </a:spcBef>
            <a:spcAft>
              <a:spcPct val="35000"/>
            </a:spcAft>
            <a:buNone/>
          </a:pPr>
          <a:r>
            <a:rPr lang="fr-FR" sz="1200" b="1" kern="1200" dirty="0"/>
            <a:t>Formule de calcul:</a:t>
          </a:r>
          <a:r>
            <a:rPr lang="fr-FR" sz="1200" kern="1200" dirty="0"/>
            <a:t> 100 * (nombre d’occurrences du caractère CHAR) / nombre total de caractères</a:t>
          </a:r>
          <a:endParaRPr lang="en-US" sz="1200" kern="1200" dirty="0"/>
        </a:p>
      </dsp:txBody>
      <dsp:txXfrm>
        <a:off x="3938663" y="50047"/>
        <a:ext cx="3580602" cy="2148361"/>
      </dsp:txXfrm>
    </dsp:sp>
    <dsp:sp modelId="{C8B73783-0EBD-47E4-AE2A-1A24974C2D86}">
      <dsp:nvSpPr>
        <dsp:cNvPr id="0" name=""/>
        <dsp:cNvSpPr/>
      </dsp:nvSpPr>
      <dsp:spPr>
        <a:xfrm>
          <a:off x="7877326" y="50047"/>
          <a:ext cx="3580602" cy="2148361"/>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Nom: </a:t>
          </a:r>
          <a:r>
            <a:rPr lang="fr-FR" sz="1200" b="0" kern="1200" dirty="0" err="1"/>
            <a:t>is_spam</a:t>
          </a:r>
          <a:endParaRPr lang="fr-FR" sz="1200" b="0" kern="1200" dirty="0"/>
        </a:p>
        <a:p>
          <a:pPr marL="0" lvl="0" indent="0" algn="ctr" defTabSz="533400">
            <a:lnSpc>
              <a:spcPct val="90000"/>
            </a:lnSpc>
            <a:spcBef>
              <a:spcPct val="0"/>
            </a:spcBef>
            <a:spcAft>
              <a:spcPct val="35000"/>
            </a:spcAft>
            <a:buNone/>
          </a:pPr>
          <a:r>
            <a:rPr lang="fr-FR" sz="1200" b="1" kern="1200" dirty="0"/>
            <a:t>Type de l’attribut:</a:t>
          </a:r>
          <a:r>
            <a:rPr lang="fr-FR" sz="1200" b="0" kern="1200" dirty="0"/>
            <a:t> Booléen</a:t>
          </a:r>
          <a:r>
            <a:rPr lang="fr-FR" sz="1200" b="1" kern="1200" dirty="0"/>
            <a:t> </a:t>
          </a:r>
          <a:endParaRPr lang="fr-FR" sz="1200" b="0" kern="1200" dirty="0"/>
        </a:p>
        <a:p>
          <a:pPr marL="0" lvl="0" indent="0" algn="ctr" defTabSz="533400">
            <a:lnSpc>
              <a:spcPct val="90000"/>
            </a:lnSpc>
            <a:spcBef>
              <a:spcPct val="0"/>
            </a:spcBef>
            <a:spcAft>
              <a:spcPct val="35000"/>
            </a:spcAft>
            <a:buNone/>
          </a:pPr>
          <a:r>
            <a:rPr lang="fr-FR" sz="1200" b="1" kern="1200" dirty="0"/>
            <a:t>Nombre d’attributs:</a:t>
          </a:r>
          <a:r>
            <a:rPr lang="fr-FR" sz="1200" b="0" kern="1200" dirty="0"/>
            <a:t> 1</a:t>
          </a:r>
        </a:p>
        <a:p>
          <a:pPr marL="0" lvl="0" indent="0" algn="ctr" defTabSz="533400">
            <a:lnSpc>
              <a:spcPct val="90000"/>
            </a:lnSpc>
            <a:spcBef>
              <a:spcPct val="0"/>
            </a:spcBef>
            <a:spcAft>
              <a:spcPct val="35000"/>
            </a:spcAft>
            <a:buNone/>
          </a:pPr>
          <a:endParaRPr lang="fr-FR" sz="1200" b="0" kern="1200" dirty="0"/>
        </a:p>
        <a:p>
          <a:pPr marL="0" lvl="0" indent="0" algn="ctr" defTabSz="533400">
            <a:lnSpc>
              <a:spcPct val="90000"/>
            </a:lnSpc>
            <a:spcBef>
              <a:spcPct val="0"/>
            </a:spcBef>
            <a:spcAft>
              <a:spcPct val="35000"/>
            </a:spcAft>
            <a:buNone/>
          </a:pPr>
          <a:r>
            <a:rPr lang="fr-FR" sz="1200" b="1" kern="1200" dirty="0"/>
            <a:t>Description:</a:t>
          </a:r>
          <a:r>
            <a:rPr lang="fr-FR" sz="1200" kern="1200" dirty="0"/>
            <a:t> Pourcentage du mot « WORD » dans l’email</a:t>
          </a:r>
        </a:p>
      </dsp:txBody>
      <dsp:txXfrm>
        <a:off x="7877326" y="50047"/>
        <a:ext cx="3580602" cy="2148361"/>
      </dsp:txXfrm>
    </dsp:sp>
    <dsp:sp modelId="{0962F0E3-37ED-4FF5-909B-432D66943DFB}">
      <dsp:nvSpPr>
        <dsp:cNvPr id="0" name=""/>
        <dsp:cNvSpPr/>
      </dsp:nvSpPr>
      <dsp:spPr>
        <a:xfrm>
          <a:off x="0" y="2556469"/>
          <a:ext cx="3580602" cy="2148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Nom: </a:t>
          </a:r>
          <a:r>
            <a:rPr lang="fr-FR" sz="1200" b="0" i="0" kern="1200" dirty="0" err="1"/>
            <a:t>capital_run_length_average</a:t>
          </a:r>
          <a:endParaRPr lang="fr-FR" sz="1200" b="0" kern="1200" dirty="0"/>
        </a:p>
        <a:p>
          <a:pPr marL="0" lvl="0" indent="0" algn="ctr" defTabSz="533400">
            <a:lnSpc>
              <a:spcPct val="90000"/>
            </a:lnSpc>
            <a:spcBef>
              <a:spcPct val="0"/>
            </a:spcBef>
            <a:spcAft>
              <a:spcPct val="35000"/>
            </a:spcAft>
            <a:buNone/>
          </a:pPr>
          <a:r>
            <a:rPr lang="fr-FR" sz="1200" b="1" kern="1200" dirty="0"/>
            <a:t>Type de l’attribut:</a:t>
          </a:r>
          <a:r>
            <a:rPr lang="fr-FR" sz="1200" b="0" kern="1200" dirty="0"/>
            <a:t> Réel, de 1 jusqu’à l’infini</a:t>
          </a:r>
          <a:r>
            <a:rPr lang="fr-FR" sz="1200" b="1" kern="1200" dirty="0"/>
            <a:t> </a:t>
          </a:r>
          <a:endParaRPr lang="fr-FR" sz="1200" b="0" kern="1200" dirty="0"/>
        </a:p>
        <a:p>
          <a:pPr marL="0" lvl="0" indent="0" algn="ctr" defTabSz="533400">
            <a:lnSpc>
              <a:spcPct val="90000"/>
            </a:lnSpc>
            <a:spcBef>
              <a:spcPct val="0"/>
            </a:spcBef>
            <a:spcAft>
              <a:spcPct val="35000"/>
            </a:spcAft>
            <a:buNone/>
          </a:pPr>
          <a:r>
            <a:rPr lang="fr-FR" sz="1200" b="1" kern="1200" dirty="0"/>
            <a:t>Nombre d’attributs:</a:t>
          </a:r>
          <a:r>
            <a:rPr lang="fr-FR" sz="1200" b="0" kern="1200" dirty="0"/>
            <a:t> 1</a:t>
          </a:r>
        </a:p>
        <a:p>
          <a:pPr marL="0" lvl="0" indent="0" algn="ctr" defTabSz="533400">
            <a:lnSpc>
              <a:spcPct val="90000"/>
            </a:lnSpc>
            <a:spcBef>
              <a:spcPct val="0"/>
            </a:spcBef>
            <a:spcAft>
              <a:spcPct val="35000"/>
            </a:spcAft>
            <a:buNone/>
          </a:pPr>
          <a:endParaRPr lang="fr-FR" sz="1200" b="0" kern="1200" dirty="0"/>
        </a:p>
        <a:p>
          <a:pPr marL="0" lvl="0" indent="0" algn="ctr" defTabSz="533400">
            <a:lnSpc>
              <a:spcPct val="90000"/>
            </a:lnSpc>
            <a:spcBef>
              <a:spcPct val="0"/>
            </a:spcBef>
            <a:spcAft>
              <a:spcPct val="35000"/>
            </a:spcAft>
            <a:buNone/>
          </a:pPr>
          <a:r>
            <a:rPr lang="fr-FR" sz="1200" b="1" kern="1200" dirty="0"/>
            <a:t>Description:</a:t>
          </a:r>
          <a:r>
            <a:rPr lang="fr-FR" sz="1200" kern="1200" dirty="0"/>
            <a:t> Longueur moyenne des séquences ininterrompues de majuscules</a:t>
          </a:r>
          <a:br>
            <a:rPr lang="en-US" sz="1200" kern="1200" dirty="0"/>
          </a:br>
          <a:endParaRPr lang="en-US" sz="1200" kern="1200" dirty="0"/>
        </a:p>
      </dsp:txBody>
      <dsp:txXfrm>
        <a:off x="0" y="2556469"/>
        <a:ext cx="3580602" cy="2148361"/>
      </dsp:txXfrm>
    </dsp:sp>
    <dsp:sp modelId="{A03E9FFD-CD93-468C-97B0-6B28E4B419B9}">
      <dsp:nvSpPr>
        <dsp:cNvPr id="0" name=""/>
        <dsp:cNvSpPr/>
      </dsp:nvSpPr>
      <dsp:spPr>
        <a:xfrm>
          <a:off x="3938663" y="2556469"/>
          <a:ext cx="3580602" cy="2148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Nom: </a:t>
          </a:r>
          <a:r>
            <a:rPr lang="fr-FR" sz="1200" b="0" i="0" kern="1200" dirty="0" err="1"/>
            <a:t>capital_run_length_longest</a:t>
          </a:r>
          <a:endParaRPr lang="fr-FR" sz="1200" b="0" kern="1200" dirty="0"/>
        </a:p>
        <a:p>
          <a:pPr marL="0" lvl="0" indent="0" algn="ctr" defTabSz="533400">
            <a:lnSpc>
              <a:spcPct val="90000"/>
            </a:lnSpc>
            <a:spcBef>
              <a:spcPct val="0"/>
            </a:spcBef>
            <a:spcAft>
              <a:spcPct val="35000"/>
            </a:spcAft>
            <a:buNone/>
          </a:pPr>
          <a:r>
            <a:rPr lang="fr-FR" sz="1200" b="1" kern="1200" dirty="0"/>
            <a:t>Type de l’attribut:</a:t>
          </a:r>
          <a:r>
            <a:rPr lang="fr-FR" sz="1200" b="0" kern="1200" dirty="0"/>
            <a:t> Réel, de 1 jusqu’à l’infini</a:t>
          </a:r>
          <a:r>
            <a:rPr lang="fr-FR" sz="1200" b="1" kern="1200" dirty="0"/>
            <a:t> </a:t>
          </a:r>
          <a:endParaRPr lang="fr-FR" sz="1200" b="0" kern="1200" dirty="0"/>
        </a:p>
        <a:p>
          <a:pPr marL="0" lvl="0" indent="0" algn="ctr" defTabSz="533400">
            <a:lnSpc>
              <a:spcPct val="90000"/>
            </a:lnSpc>
            <a:spcBef>
              <a:spcPct val="0"/>
            </a:spcBef>
            <a:spcAft>
              <a:spcPct val="35000"/>
            </a:spcAft>
            <a:buNone/>
          </a:pPr>
          <a:r>
            <a:rPr lang="fr-FR" sz="1200" b="1" kern="1200" dirty="0"/>
            <a:t>Nombre d’attributs:</a:t>
          </a:r>
          <a:r>
            <a:rPr lang="fr-FR" sz="1200" b="0" kern="1200" dirty="0"/>
            <a:t> 1</a:t>
          </a:r>
        </a:p>
        <a:p>
          <a:pPr marL="0" lvl="0" indent="0" algn="ctr" defTabSz="533400">
            <a:lnSpc>
              <a:spcPct val="90000"/>
            </a:lnSpc>
            <a:spcBef>
              <a:spcPct val="0"/>
            </a:spcBef>
            <a:spcAft>
              <a:spcPct val="35000"/>
            </a:spcAft>
            <a:buNone/>
          </a:pPr>
          <a:endParaRPr lang="fr-FR" sz="1200" b="0" kern="1200" dirty="0"/>
        </a:p>
        <a:p>
          <a:pPr marL="0" lvl="0" indent="0" algn="ctr" defTabSz="533400">
            <a:lnSpc>
              <a:spcPct val="90000"/>
            </a:lnSpc>
            <a:spcBef>
              <a:spcPct val="0"/>
            </a:spcBef>
            <a:spcAft>
              <a:spcPct val="35000"/>
            </a:spcAft>
            <a:buNone/>
          </a:pPr>
          <a:r>
            <a:rPr lang="fr-FR" sz="1200" b="1" kern="1200" dirty="0"/>
            <a:t>Description:</a:t>
          </a:r>
          <a:r>
            <a:rPr lang="fr-FR" sz="1200" kern="1200" dirty="0"/>
            <a:t> L</a:t>
          </a:r>
          <a:r>
            <a:rPr lang="fr-FR" sz="1200" b="0" i="0" kern="1200" dirty="0"/>
            <a:t>ongueur de la plus longue séquence ininterrompue de lettres majuscules</a:t>
          </a:r>
          <a:endParaRPr lang="fr-FR" sz="1200" kern="1200" dirty="0"/>
        </a:p>
      </dsp:txBody>
      <dsp:txXfrm>
        <a:off x="3938663" y="2556469"/>
        <a:ext cx="3580602" cy="2148361"/>
      </dsp:txXfrm>
    </dsp:sp>
    <dsp:sp modelId="{AFFCF37F-FB47-4D34-90F7-EB1048AA23A4}">
      <dsp:nvSpPr>
        <dsp:cNvPr id="0" name=""/>
        <dsp:cNvSpPr/>
      </dsp:nvSpPr>
      <dsp:spPr>
        <a:xfrm>
          <a:off x="7877326" y="2556469"/>
          <a:ext cx="3580602" cy="2148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Nom: </a:t>
          </a:r>
          <a:r>
            <a:rPr lang="fr-FR" sz="1200" b="0" i="0" kern="1200" dirty="0" err="1"/>
            <a:t>capital_run_length_total</a:t>
          </a:r>
          <a:endParaRPr lang="fr-FR" sz="1200" b="0" kern="1200" dirty="0"/>
        </a:p>
        <a:p>
          <a:pPr marL="0" lvl="0" indent="0" algn="ctr" defTabSz="533400">
            <a:lnSpc>
              <a:spcPct val="90000"/>
            </a:lnSpc>
            <a:spcBef>
              <a:spcPct val="0"/>
            </a:spcBef>
            <a:spcAft>
              <a:spcPct val="35000"/>
            </a:spcAft>
            <a:buNone/>
          </a:pPr>
          <a:r>
            <a:rPr lang="fr-FR" sz="1200" b="1" kern="1200" dirty="0"/>
            <a:t>Type de l’attribut:</a:t>
          </a:r>
          <a:r>
            <a:rPr lang="fr-FR" sz="1200" b="0" kern="1200" dirty="0"/>
            <a:t> Réel, de 1 jusqu’à l’infini</a:t>
          </a:r>
          <a:r>
            <a:rPr lang="fr-FR" sz="1200" b="1" kern="1200" dirty="0"/>
            <a:t> </a:t>
          </a:r>
          <a:endParaRPr lang="fr-FR" sz="1200" b="0" kern="1200" dirty="0"/>
        </a:p>
        <a:p>
          <a:pPr marL="0" lvl="0" indent="0" algn="ctr" defTabSz="533400">
            <a:lnSpc>
              <a:spcPct val="90000"/>
            </a:lnSpc>
            <a:spcBef>
              <a:spcPct val="0"/>
            </a:spcBef>
            <a:spcAft>
              <a:spcPct val="35000"/>
            </a:spcAft>
            <a:buNone/>
          </a:pPr>
          <a:r>
            <a:rPr lang="fr-FR" sz="1200" b="1" kern="1200" dirty="0"/>
            <a:t>Nombre d’attributs:</a:t>
          </a:r>
          <a:r>
            <a:rPr lang="fr-FR" sz="1200" b="0" kern="1200" dirty="0"/>
            <a:t> 1</a:t>
          </a:r>
        </a:p>
        <a:p>
          <a:pPr marL="0" lvl="0" indent="0" algn="ctr" defTabSz="533400">
            <a:lnSpc>
              <a:spcPct val="90000"/>
            </a:lnSpc>
            <a:spcBef>
              <a:spcPct val="0"/>
            </a:spcBef>
            <a:spcAft>
              <a:spcPct val="35000"/>
            </a:spcAft>
            <a:buNone/>
          </a:pPr>
          <a:endParaRPr lang="fr-FR" sz="1200" b="0" kern="1200" dirty="0"/>
        </a:p>
        <a:p>
          <a:pPr marL="0" lvl="0" indent="0" algn="ctr" defTabSz="533400">
            <a:lnSpc>
              <a:spcPct val="90000"/>
            </a:lnSpc>
            <a:spcBef>
              <a:spcPct val="0"/>
            </a:spcBef>
            <a:spcAft>
              <a:spcPct val="35000"/>
            </a:spcAft>
            <a:buNone/>
          </a:pPr>
          <a:r>
            <a:rPr lang="fr-FR" sz="1200" b="1" kern="1200" dirty="0"/>
            <a:t>Description:</a:t>
          </a:r>
          <a:r>
            <a:rPr lang="fr-FR" sz="1200" kern="1200" dirty="0"/>
            <a:t> Nombre total de lettres majuscules dans l’email</a:t>
          </a:r>
        </a:p>
      </dsp:txBody>
      <dsp:txXfrm>
        <a:off x="7877326" y="2556469"/>
        <a:ext cx="3580602" cy="21483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1/10/2021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1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83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254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1/10/2021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21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3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3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62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43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67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45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1/10/2021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602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1/10/2021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a:t>
            </a:fld>
            <a:endParaRPr lang="en-US"/>
          </a:p>
        </p:txBody>
      </p:sp>
    </p:spTree>
    <p:extLst>
      <p:ext uri="{BB962C8B-B14F-4D97-AF65-F5344CB8AC3E}">
        <p14:creationId xmlns:p14="http://schemas.microsoft.com/office/powerpoint/2010/main" val="162897304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Most_common_words_in_English"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ctionnaire.lerobert.com/definition/spa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datasets/Spam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www.sciencedirect.com/science/article/pii/S240584401835340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hyperlink" Target="https://www.simplycast.com/blog/100-top-email-spam-trigger-words-and-phrases-to-avoid/#post" TargetMode="External"/><Relationship Id="rId2" Type="http://schemas.openxmlformats.org/officeDocument/2006/relationships/hyperlink" Target="https://www.yesware.com/blog/email-sp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aeldung.com/cs/spam-filter-training-set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9">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2A2CE3B-156A-4BA6-9655-D18A3F37D91A}"/>
              </a:ext>
            </a:extLst>
          </p:cNvPr>
          <p:cNvPicPr>
            <a:picLocks noChangeAspect="1"/>
          </p:cNvPicPr>
          <p:nvPr/>
        </p:nvPicPr>
        <p:blipFill rotWithShape="1">
          <a:blip r:embed="rId2">
            <a:alphaModFix amt="55000"/>
          </a:blip>
          <a:srcRect t="15730"/>
          <a:stretch/>
        </p:blipFill>
        <p:spPr>
          <a:xfrm>
            <a:off x="20" y="10"/>
            <a:ext cx="12191980" cy="6857990"/>
          </a:xfrm>
          <a:prstGeom prst="rect">
            <a:avLst/>
          </a:prstGeom>
        </p:spPr>
      </p:pic>
      <p:sp>
        <p:nvSpPr>
          <p:cNvPr id="61" name="Oval 51">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0DC77FA-2D91-4026-AC84-F6A942A6A9EB}"/>
              </a:ext>
            </a:extLst>
          </p:cNvPr>
          <p:cNvSpPr>
            <a:spLocks noGrp="1"/>
          </p:cNvSpPr>
          <p:nvPr>
            <p:ph type="ctrTitle"/>
          </p:nvPr>
        </p:nvSpPr>
        <p:spPr>
          <a:xfrm>
            <a:off x="3577192" y="1032483"/>
            <a:ext cx="5037616" cy="2982360"/>
          </a:xfrm>
        </p:spPr>
        <p:txBody>
          <a:bodyPr>
            <a:normAutofit/>
          </a:bodyPr>
          <a:lstStyle/>
          <a:p>
            <a:r>
              <a:rPr lang="fr-FR" sz="5600"/>
              <a:t>Etude du jeu de données « </a:t>
            </a:r>
            <a:r>
              <a:rPr lang="fr-FR" sz="5600" err="1"/>
              <a:t>Spambase</a:t>
            </a:r>
            <a:r>
              <a:rPr lang="fr-FR" sz="5600"/>
              <a:t> »</a:t>
            </a:r>
          </a:p>
        </p:txBody>
      </p:sp>
      <p:sp>
        <p:nvSpPr>
          <p:cNvPr id="3" name="Sous-titre 2">
            <a:extLst>
              <a:ext uri="{FF2B5EF4-FFF2-40B4-BE49-F238E27FC236}">
                <a16:creationId xmlns:a16="http://schemas.microsoft.com/office/drawing/2014/main" id="{E2DA38B6-54BA-48F3-9609-7880AB583F13}"/>
              </a:ext>
            </a:extLst>
          </p:cNvPr>
          <p:cNvSpPr>
            <a:spLocks noGrp="1"/>
          </p:cNvSpPr>
          <p:nvPr>
            <p:ph type="subTitle" idx="1"/>
          </p:nvPr>
        </p:nvSpPr>
        <p:spPr>
          <a:xfrm>
            <a:off x="3577192" y="4106918"/>
            <a:ext cx="5037616" cy="1655762"/>
          </a:xfrm>
        </p:spPr>
        <p:txBody>
          <a:bodyPr>
            <a:normAutofit/>
          </a:bodyPr>
          <a:lstStyle/>
          <a:p>
            <a:r>
              <a:rPr lang="fr-FR" dirty="0"/>
              <a:t>Garance Chamalet</a:t>
            </a:r>
          </a:p>
        </p:txBody>
      </p:sp>
      <p:sp>
        <p:nvSpPr>
          <p:cNvPr id="62" name="Arc 53">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Oval 55">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729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re 3">
            <a:extLst>
              <a:ext uri="{FF2B5EF4-FFF2-40B4-BE49-F238E27FC236}">
                <a16:creationId xmlns:a16="http://schemas.microsoft.com/office/drawing/2014/main" id="{BF0E5F42-1BC7-4FF9-AC76-B97B7D743B9E}"/>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Exploration du jeu de </a:t>
            </a:r>
            <a:r>
              <a:rPr lang="en-US" sz="6000" kern="1200" dirty="0" err="1">
                <a:solidFill>
                  <a:schemeClr val="tx1"/>
                </a:solidFill>
                <a:latin typeface="+mj-lt"/>
                <a:ea typeface="+mj-ea"/>
                <a:cs typeface="+mj-cs"/>
              </a:rPr>
              <a:t>données</a:t>
            </a:r>
            <a:endParaRPr lang="en-US" sz="6000" kern="1200" dirty="0">
              <a:solidFill>
                <a:schemeClr val="tx1"/>
              </a:solidFill>
              <a:latin typeface="+mj-lt"/>
              <a:ea typeface="+mj-ea"/>
              <a:cs typeface="+mj-cs"/>
            </a:endParaRPr>
          </a:p>
        </p:txBody>
      </p:sp>
      <p:cxnSp>
        <p:nvCxnSpPr>
          <p:cNvPr id="19" name="Straight Connector 18">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générale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88476"/>
            <a:ext cx="10515600" cy="4396891"/>
          </a:xfrm>
        </p:spPr>
        <p:txBody>
          <a:bodyPr/>
          <a:lstStyle/>
          <a:p>
            <a:pPr marL="0" indent="0" algn="just">
              <a:buNone/>
            </a:pPr>
            <a:r>
              <a:rPr lang="fr-FR" dirty="0"/>
              <a:t>Nous avons un jeu de données avec plus de 60,6% textes classés en tant que mails, et 39,4% en tant que spams.</a:t>
            </a:r>
          </a:p>
          <a:p>
            <a:pPr marL="0" indent="0" algn="just">
              <a:buNone/>
            </a:pPr>
            <a:r>
              <a:rPr lang="fr-FR" dirty="0"/>
              <a:t>Sur 4601 valeurs, nous avons 2788 mails et 1813 spams.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026" name="Picture 2">
            <a:extLst>
              <a:ext uri="{FF2B5EF4-FFF2-40B4-BE49-F238E27FC236}">
                <a16:creationId xmlns:a16="http://schemas.microsoft.com/office/drawing/2014/main" id="{77F9B53A-71D6-4ECB-B482-6B4937170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816" y="2972174"/>
            <a:ext cx="4772788" cy="337787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1A3B07BD-BF0D-4C1B-9424-6AEF9DD90FE8}"/>
              </a:ext>
            </a:extLst>
          </p:cNvPr>
          <p:cNvPicPr>
            <a:picLocks noChangeAspect="1"/>
          </p:cNvPicPr>
          <p:nvPr/>
        </p:nvPicPr>
        <p:blipFill>
          <a:blip r:embed="rId3"/>
          <a:stretch>
            <a:fillRect/>
          </a:stretch>
        </p:blipFill>
        <p:spPr>
          <a:xfrm>
            <a:off x="1989765" y="3721344"/>
            <a:ext cx="2075158" cy="1499867"/>
          </a:xfrm>
          <a:prstGeom prst="rect">
            <a:avLst/>
          </a:prstGeom>
        </p:spPr>
      </p:pic>
    </p:spTree>
    <p:extLst>
      <p:ext uri="{BB962C8B-B14F-4D97-AF65-F5344CB8AC3E}">
        <p14:creationId xmlns:p14="http://schemas.microsoft.com/office/powerpoint/2010/main" val="291014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générale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4205702"/>
          </a:xfrm>
        </p:spPr>
        <p:txBody>
          <a:bodyPr>
            <a:normAutofit fontScale="77500" lnSpcReduction="20000"/>
          </a:bodyPr>
          <a:lstStyle/>
          <a:p>
            <a:pPr marL="0" indent="0" algn="just">
              <a:lnSpc>
                <a:spcPct val="100000"/>
              </a:lnSpc>
              <a:buNone/>
            </a:pPr>
            <a:r>
              <a:rPr lang="fr-FR" dirty="0"/>
              <a:t>Hormis la colonne "</a:t>
            </a:r>
            <a:r>
              <a:rPr lang="fr-FR" dirty="0" err="1"/>
              <a:t>is_spam</a:t>
            </a:r>
            <a:r>
              <a:rPr lang="fr-FR" dirty="0"/>
              <a:t>", nous avons </a:t>
            </a:r>
            <a:r>
              <a:rPr lang="fr-FR" b="1" dirty="0"/>
              <a:t>trois différents types </a:t>
            </a:r>
            <a:r>
              <a:rPr lang="fr-FR" dirty="0"/>
              <a:t>de nom de colonne:</a:t>
            </a:r>
          </a:p>
          <a:p>
            <a:pPr marL="0" indent="0" algn="just">
              <a:lnSpc>
                <a:spcPct val="100000"/>
              </a:lnSpc>
              <a:buNone/>
            </a:pPr>
            <a:r>
              <a:rPr lang="fr-FR" dirty="0"/>
              <a:t>- </a:t>
            </a:r>
            <a:r>
              <a:rPr lang="fr-FR" dirty="0" err="1"/>
              <a:t>word_freq</a:t>
            </a:r>
            <a:r>
              <a:rPr lang="fr-FR" dirty="0"/>
              <a:t>_[mot]</a:t>
            </a:r>
          </a:p>
          <a:p>
            <a:pPr marL="0" indent="0" algn="just">
              <a:lnSpc>
                <a:spcPct val="100000"/>
              </a:lnSpc>
              <a:buNone/>
            </a:pPr>
            <a:r>
              <a:rPr lang="fr-FR" dirty="0"/>
              <a:t>- </a:t>
            </a:r>
            <a:r>
              <a:rPr lang="fr-FR" dirty="0" err="1"/>
              <a:t>char_freq</a:t>
            </a:r>
            <a:r>
              <a:rPr lang="fr-FR" dirty="0"/>
              <a:t>_[caractère]</a:t>
            </a:r>
          </a:p>
          <a:p>
            <a:pPr marL="0" indent="0" algn="just">
              <a:lnSpc>
                <a:spcPct val="100000"/>
              </a:lnSpc>
              <a:buNone/>
            </a:pPr>
            <a:r>
              <a:rPr lang="fr-FR" dirty="0"/>
              <a:t>- </a:t>
            </a:r>
            <a:r>
              <a:rPr lang="fr-FR" dirty="0" err="1"/>
              <a:t>capital_run_length</a:t>
            </a:r>
            <a:r>
              <a:rPr lang="fr-FR" dirty="0"/>
              <a:t>_[type]</a:t>
            </a:r>
          </a:p>
          <a:p>
            <a:pPr marL="0" indent="0" algn="just">
              <a:lnSpc>
                <a:spcPct val="100000"/>
              </a:lnSpc>
              <a:buNone/>
            </a:pPr>
            <a:endParaRPr lang="fr-FR" dirty="0"/>
          </a:p>
          <a:p>
            <a:pPr marL="0" indent="0" algn="just">
              <a:lnSpc>
                <a:spcPct val="100000"/>
              </a:lnSpc>
              <a:buNone/>
            </a:pPr>
            <a:r>
              <a:rPr lang="fr-FR" dirty="0"/>
              <a:t>On va </a:t>
            </a:r>
            <a:r>
              <a:rPr lang="fr-FR" b="1" dirty="0"/>
              <a:t>raccourcir</a:t>
            </a:r>
            <a:r>
              <a:rPr lang="fr-FR" dirty="0"/>
              <a:t> ces noms, afin que cela soit plus lisible, ce qui nous donnera:</a:t>
            </a:r>
          </a:p>
          <a:p>
            <a:pPr marL="0" indent="0" algn="just">
              <a:lnSpc>
                <a:spcPct val="100000"/>
              </a:lnSpc>
              <a:buNone/>
            </a:pPr>
            <a:r>
              <a:rPr lang="fr-FR" dirty="0"/>
              <a:t>- </a:t>
            </a:r>
            <a:r>
              <a:rPr lang="fr-FR" dirty="0" err="1"/>
              <a:t>wf</a:t>
            </a:r>
            <a:r>
              <a:rPr lang="fr-FR" dirty="0"/>
              <a:t>_[mot]</a:t>
            </a:r>
          </a:p>
          <a:p>
            <a:pPr marL="0" indent="0" algn="just">
              <a:lnSpc>
                <a:spcPct val="100000"/>
              </a:lnSpc>
              <a:buNone/>
            </a:pPr>
            <a:r>
              <a:rPr lang="fr-FR" dirty="0"/>
              <a:t>- </a:t>
            </a:r>
            <a:r>
              <a:rPr lang="fr-FR" dirty="0" err="1"/>
              <a:t>cf</a:t>
            </a:r>
            <a:r>
              <a:rPr lang="fr-FR" dirty="0"/>
              <a:t>_[caractère]</a:t>
            </a:r>
          </a:p>
          <a:p>
            <a:pPr marL="0" indent="0" algn="just">
              <a:lnSpc>
                <a:spcPct val="100000"/>
              </a:lnSpc>
              <a:buNone/>
            </a:pPr>
            <a:r>
              <a:rPr lang="fr-FR" dirty="0"/>
              <a:t>- </a:t>
            </a:r>
            <a:r>
              <a:rPr lang="fr-FR" dirty="0" err="1"/>
              <a:t>cap_rl</a:t>
            </a:r>
            <a:r>
              <a:rPr lang="fr-FR" dirty="0"/>
              <a:t>_[type]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14" name="Sous-titre 2">
            <a:extLst>
              <a:ext uri="{FF2B5EF4-FFF2-40B4-BE49-F238E27FC236}">
                <a16:creationId xmlns:a16="http://schemas.microsoft.com/office/drawing/2014/main" id="{05032421-FD8C-422E-A0D7-D85FC4D7B02D}"/>
              </a:ext>
            </a:extLst>
          </p:cNvPr>
          <p:cNvSpPr txBox="1">
            <a:spLocks/>
          </p:cNvSpPr>
          <p:nvPr/>
        </p:nvSpPr>
        <p:spPr>
          <a:xfrm>
            <a:off x="838200" y="1001158"/>
            <a:ext cx="8372302"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Renommage des attributs</a:t>
            </a:r>
          </a:p>
        </p:txBody>
      </p:sp>
      <p:cxnSp>
        <p:nvCxnSpPr>
          <p:cNvPr id="15" name="Connecteur droit 14">
            <a:extLst>
              <a:ext uri="{FF2B5EF4-FFF2-40B4-BE49-F238E27FC236}">
                <a16:creationId xmlns:a16="http://schemas.microsoft.com/office/drawing/2014/main" id="{1D3AB221-CD2D-4D8D-8239-00D81EB1F0A7}"/>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00257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générale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4205702"/>
          </a:xfrm>
        </p:spPr>
        <p:txBody>
          <a:bodyPr>
            <a:normAutofit/>
          </a:bodyPr>
          <a:lstStyle/>
          <a:p>
            <a:pPr marL="0" indent="0" algn="just">
              <a:lnSpc>
                <a:spcPct val="100000"/>
              </a:lnSpc>
              <a:buNone/>
            </a:pPr>
            <a:r>
              <a:rPr lang="fr-FR" dirty="0"/>
              <a:t>Dans le résumé du jeu de données, on peut noter qu’il manquerait apparemment des données.</a:t>
            </a:r>
          </a:p>
          <a:p>
            <a:pPr marL="0" indent="0" algn="just">
              <a:lnSpc>
                <a:spcPct val="100000"/>
              </a:lnSpc>
              <a:buNone/>
            </a:pPr>
            <a:endParaRPr lang="fr-FR" dirty="0"/>
          </a:p>
          <a:p>
            <a:pPr marL="0" indent="0" algn="just">
              <a:lnSpc>
                <a:spcPct val="100000"/>
              </a:lnSpc>
              <a:buNone/>
            </a:pPr>
            <a:endParaRPr lang="fr-FR" dirty="0"/>
          </a:p>
          <a:p>
            <a:pPr marL="0" indent="0" algn="just">
              <a:lnSpc>
                <a:spcPct val="100000"/>
              </a:lnSpc>
              <a:buNone/>
            </a:pPr>
            <a:endParaRPr lang="fr-FR" dirty="0"/>
          </a:p>
          <a:p>
            <a:pPr marL="0" indent="0" algn="just">
              <a:lnSpc>
                <a:spcPct val="100000"/>
              </a:lnSpc>
              <a:buNone/>
            </a:pPr>
            <a:r>
              <a:rPr lang="fr-FR" dirty="0"/>
              <a:t>Après avoir analysé le jeu de données, aucune valeur manquante n’a été trouvée*. Nous travaillerons donc avec l’entièreté du jeu par la suite.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14" name="Sous-titre 2">
            <a:extLst>
              <a:ext uri="{FF2B5EF4-FFF2-40B4-BE49-F238E27FC236}">
                <a16:creationId xmlns:a16="http://schemas.microsoft.com/office/drawing/2014/main" id="{05032421-FD8C-422E-A0D7-D85FC4D7B02D}"/>
              </a:ext>
            </a:extLst>
          </p:cNvPr>
          <p:cNvSpPr txBox="1">
            <a:spLocks/>
          </p:cNvSpPr>
          <p:nvPr/>
        </p:nvSpPr>
        <p:spPr>
          <a:xfrm>
            <a:off x="838200" y="1001158"/>
            <a:ext cx="8372302"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Nettoyage des données</a:t>
            </a:r>
          </a:p>
        </p:txBody>
      </p:sp>
      <p:cxnSp>
        <p:nvCxnSpPr>
          <p:cNvPr id="15" name="Connecteur droit 14">
            <a:extLst>
              <a:ext uri="{FF2B5EF4-FFF2-40B4-BE49-F238E27FC236}">
                <a16:creationId xmlns:a16="http://schemas.microsoft.com/office/drawing/2014/main" id="{1D3AB221-CD2D-4D8D-8239-00D81EB1F0A7}"/>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7" name="Image 6">
            <a:extLst>
              <a:ext uri="{FF2B5EF4-FFF2-40B4-BE49-F238E27FC236}">
                <a16:creationId xmlns:a16="http://schemas.microsoft.com/office/drawing/2014/main" id="{65A93E2C-1027-4832-B9DE-4AE9F817D20B}"/>
              </a:ext>
            </a:extLst>
          </p:cNvPr>
          <p:cNvPicPr>
            <a:picLocks noChangeAspect="1"/>
          </p:cNvPicPr>
          <p:nvPr/>
        </p:nvPicPr>
        <p:blipFill>
          <a:blip r:embed="rId2"/>
          <a:stretch>
            <a:fillRect/>
          </a:stretch>
        </p:blipFill>
        <p:spPr>
          <a:xfrm>
            <a:off x="2785665" y="2805399"/>
            <a:ext cx="6620667" cy="923385"/>
          </a:xfrm>
          <a:prstGeom prst="rect">
            <a:avLst/>
          </a:prstGeom>
        </p:spPr>
      </p:pic>
      <p:sp>
        <p:nvSpPr>
          <p:cNvPr id="8" name="ZoneTexte 7">
            <a:extLst>
              <a:ext uri="{FF2B5EF4-FFF2-40B4-BE49-F238E27FC236}">
                <a16:creationId xmlns:a16="http://schemas.microsoft.com/office/drawing/2014/main" id="{AAABA4A0-43C5-4A6F-93D9-1ADCCA1E7E51}"/>
              </a:ext>
            </a:extLst>
          </p:cNvPr>
          <p:cNvSpPr txBox="1"/>
          <p:nvPr/>
        </p:nvSpPr>
        <p:spPr>
          <a:xfrm>
            <a:off x="2785666" y="6401852"/>
            <a:ext cx="6620667" cy="307777"/>
          </a:xfrm>
          <a:prstGeom prst="rect">
            <a:avLst/>
          </a:prstGeom>
          <a:noFill/>
        </p:spPr>
        <p:txBody>
          <a:bodyPr wrap="square" rtlCol="0">
            <a:spAutoFit/>
          </a:bodyPr>
          <a:lstStyle/>
          <a:p>
            <a:pPr algn="ctr"/>
            <a:r>
              <a:rPr lang="fr-FR" sz="1400" i="1" dirty="0"/>
              <a:t>* A voir plus en détails sur le notebook.</a:t>
            </a:r>
          </a:p>
        </p:txBody>
      </p:sp>
      <p:sp>
        <p:nvSpPr>
          <p:cNvPr id="5" name="Rectangle 4">
            <a:extLst>
              <a:ext uri="{FF2B5EF4-FFF2-40B4-BE49-F238E27FC236}">
                <a16:creationId xmlns:a16="http://schemas.microsoft.com/office/drawing/2014/main" id="{56B9A40B-92A7-4AA6-A7AC-B3503CCD60CD}"/>
              </a:ext>
            </a:extLst>
          </p:cNvPr>
          <p:cNvSpPr/>
          <p:nvPr/>
        </p:nvSpPr>
        <p:spPr>
          <a:xfrm>
            <a:off x="5378335" y="3429000"/>
            <a:ext cx="1812174" cy="2701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73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générale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4205702"/>
          </a:xfrm>
        </p:spPr>
        <p:txBody>
          <a:bodyPr/>
          <a:lstStyle/>
          <a:p>
            <a:pPr marL="0" indent="0" algn="just">
              <a:lnSpc>
                <a:spcPct val="100000"/>
              </a:lnSpc>
              <a:buNone/>
            </a:pPr>
            <a:r>
              <a:rPr lang="fr-FR" dirty="0"/>
              <a:t>Toutes nos données étant numériques, nous pouvons utiliser la fonction « </a:t>
            </a:r>
            <a:r>
              <a:rPr lang="fr-FR" dirty="0" err="1"/>
              <a:t>describe</a:t>
            </a:r>
            <a:r>
              <a:rPr lang="fr-FR" dirty="0"/>
              <a:t>() » pour regarder de plus près quelques statistiques. </a:t>
            </a:r>
          </a:p>
          <a:p>
            <a:pPr marL="0" indent="0" algn="just">
              <a:lnSpc>
                <a:spcPct val="100000"/>
              </a:lnSpc>
              <a:buNone/>
            </a:pPr>
            <a:r>
              <a:rPr lang="fr-FR" dirty="0"/>
              <a:t>On peut voir ici que la majorité des critères ont les quartiles de 25% et 50% valant 0. N'oublions pas qu'ici, les mails et spams sont mélangés.</a:t>
            </a:r>
          </a:p>
          <a:p>
            <a:pPr marL="0" indent="0" algn="just">
              <a:buNone/>
            </a:pPr>
            <a:endParaRPr lang="fr-FR"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pic>
        <p:nvPicPr>
          <p:cNvPr id="8" name="Image 7">
            <a:extLst>
              <a:ext uri="{FF2B5EF4-FFF2-40B4-BE49-F238E27FC236}">
                <a16:creationId xmlns:a16="http://schemas.microsoft.com/office/drawing/2014/main" id="{E9699F4D-713F-4DB0-8790-1599CD4FE8B8}"/>
              </a:ext>
            </a:extLst>
          </p:cNvPr>
          <p:cNvPicPr>
            <a:picLocks noChangeAspect="1"/>
          </p:cNvPicPr>
          <p:nvPr/>
        </p:nvPicPr>
        <p:blipFill>
          <a:blip r:embed="rId2"/>
          <a:stretch>
            <a:fillRect/>
          </a:stretch>
        </p:blipFill>
        <p:spPr>
          <a:xfrm>
            <a:off x="2735429" y="4547587"/>
            <a:ext cx="6721141" cy="1994528"/>
          </a:xfrm>
          <a:prstGeom prst="rect">
            <a:avLst/>
          </a:prstGeom>
        </p:spPr>
      </p:pic>
      <p:sp>
        <p:nvSpPr>
          <p:cNvPr id="14" name="Sous-titre 2">
            <a:extLst>
              <a:ext uri="{FF2B5EF4-FFF2-40B4-BE49-F238E27FC236}">
                <a16:creationId xmlns:a16="http://schemas.microsoft.com/office/drawing/2014/main" id="{05032421-FD8C-422E-A0D7-D85FC4D7B02D}"/>
              </a:ext>
            </a:extLst>
          </p:cNvPr>
          <p:cNvSpPr txBox="1">
            <a:spLocks/>
          </p:cNvSpPr>
          <p:nvPr/>
        </p:nvSpPr>
        <p:spPr>
          <a:xfrm>
            <a:off x="838200" y="1001158"/>
            <a:ext cx="8372302"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Statistiques générales (mail et spam confondus)</a:t>
            </a:r>
          </a:p>
        </p:txBody>
      </p:sp>
      <p:cxnSp>
        <p:nvCxnSpPr>
          <p:cNvPr id="15" name="Connecteur droit 14">
            <a:extLst>
              <a:ext uri="{FF2B5EF4-FFF2-40B4-BE49-F238E27FC236}">
                <a16:creationId xmlns:a16="http://schemas.microsoft.com/office/drawing/2014/main" id="{1D3AB221-CD2D-4D8D-8239-00D81EB1F0A7}"/>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7917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générale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2352498"/>
          </a:xfrm>
        </p:spPr>
        <p:txBody>
          <a:bodyPr/>
          <a:lstStyle/>
          <a:p>
            <a:pPr marL="0" indent="0" algn="just">
              <a:lnSpc>
                <a:spcPct val="100000"/>
              </a:lnSpc>
              <a:buNone/>
            </a:pPr>
            <a:r>
              <a:rPr lang="fr-FR" dirty="0"/>
              <a:t>Si l’on regarde l’attribut « </a:t>
            </a:r>
            <a:r>
              <a:rPr lang="fr-FR" dirty="0" err="1"/>
              <a:t>wf_all</a:t>
            </a:r>
            <a:r>
              <a:rPr lang="fr-FR" dirty="0"/>
              <a:t> » de plus près, on peut maintenant voir que le quartile 50% vaut 0.3 pour la classe spam, mais 0.0 pour la classe mail. Pour la suite de cette étude, nous allons étudier les deux groupes séparés et les comparer entre eux.</a:t>
            </a:r>
          </a:p>
          <a:p>
            <a:pPr marL="0" indent="0" algn="just">
              <a:buNone/>
            </a:pPr>
            <a:endParaRPr lang="fr-FR"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14" name="Sous-titre 2">
            <a:extLst>
              <a:ext uri="{FF2B5EF4-FFF2-40B4-BE49-F238E27FC236}">
                <a16:creationId xmlns:a16="http://schemas.microsoft.com/office/drawing/2014/main" id="{05032421-FD8C-422E-A0D7-D85FC4D7B02D}"/>
              </a:ext>
            </a:extLst>
          </p:cNvPr>
          <p:cNvSpPr txBox="1">
            <a:spLocks/>
          </p:cNvSpPr>
          <p:nvPr/>
        </p:nvSpPr>
        <p:spPr>
          <a:xfrm>
            <a:off x="838200" y="1001158"/>
            <a:ext cx="8372302"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Statistiques détaillées par groupe d’un attribut</a:t>
            </a:r>
          </a:p>
        </p:txBody>
      </p:sp>
      <p:cxnSp>
        <p:nvCxnSpPr>
          <p:cNvPr id="15" name="Connecteur droit 14">
            <a:extLst>
              <a:ext uri="{FF2B5EF4-FFF2-40B4-BE49-F238E27FC236}">
                <a16:creationId xmlns:a16="http://schemas.microsoft.com/office/drawing/2014/main" id="{1D3AB221-CD2D-4D8D-8239-00D81EB1F0A7}"/>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9" name="Image 8">
            <a:extLst>
              <a:ext uri="{FF2B5EF4-FFF2-40B4-BE49-F238E27FC236}">
                <a16:creationId xmlns:a16="http://schemas.microsoft.com/office/drawing/2014/main" id="{50D4F796-3F22-4C29-ABF3-3C23C9ACEC9F}"/>
              </a:ext>
            </a:extLst>
          </p:cNvPr>
          <p:cNvPicPr>
            <a:picLocks noChangeAspect="1"/>
          </p:cNvPicPr>
          <p:nvPr/>
        </p:nvPicPr>
        <p:blipFill>
          <a:blip r:embed="rId2"/>
          <a:stretch>
            <a:fillRect/>
          </a:stretch>
        </p:blipFill>
        <p:spPr>
          <a:xfrm>
            <a:off x="2382913" y="4048294"/>
            <a:ext cx="6985805" cy="2086498"/>
          </a:xfrm>
          <a:prstGeom prst="rect">
            <a:avLst/>
          </a:prstGeom>
        </p:spPr>
      </p:pic>
    </p:spTree>
    <p:extLst>
      <p:ext uri="{BB962C8B-B14F-4D97-AF65-F5344CB8AC3E}">
        <p14:creationId xmlns:p14="http://schemas.microsoft.com/office/powerpoint/2010/main" val="70840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générale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5160391" cy="4205702"/>
          </a:xfrm>
        </p:spPr>
        <p:txBody>
          <a:bodyPr>
            <a:normAutofit/>
          </a:bodyPr>
          <a:lstStyle/>
          <a:p>
            <a:pPr marL="0" indent="0" algn="just">
              <a:lnSpc>
                <a:spcPct val="100000"/>
              </a:lnSpc>
              <a:buNone/>
            </a:pPr>
            <a:r>
              <a:rPr lang="fr-FR" dirty="0"/>
              <a:t>Avant de nous lancer plus loin dans l’étude, ci-joint la matrice de corrélation des différents attributs entre eux.</a:t>
            </a:r>
          </a:p>
          <a:p>
            <a:pPr marL="0" indent="0" algn="just">
              <a:lnSpc>
                <a:spcPct val="100000"/>
              </a:lnSpc>
              <a:buNone/>
            </a:pPr>
            <a:endParaRPr lang="fr-FR" dirty="0"/>
          </a:p>
          <a:p>
            <a:pPr marL="0" indent="0" algn="just">
              <a:lnSpc>
                <a:spcPct val="100000"/>
              </a:lnSpc>
              <a:buNone/>
            </a:pPr>
            <a:r>
              <a:rPr lang="fr-FR" dirty="0"/>
              <a:t>Je vous recommande de la visualiser sur le notebook pour plus de lisibilité.</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14" name="Sous-titre 2">
            <a:extLst>
              <a:ext uri="{FF2B5EF4-FFF2-40B4-BE49-F238E27FC236}">
                <a16:creationId xmlns:a16="http://schemas.microsoft.com/office/drawing/2014/main" id="{05032421-FD8C-422E-A0D7-D85FC4D7B02D}"/>
              </a:ext>
            </a:extLst>
          </p:cNvPr>
          <p:cNvSpPr txBox="1">
            <a:spLocks/>
          </p:cNvSpPr>
          <p:nvPr/>
        </p:nvSpPr>
        <p:spPr>
          <a:xfrm>
            <a:off x="838200" y="1001158"/>
            <a:ext cx="8372302"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Matrice de corrélation</a:t>
            </a:r>
          </a:p>
        </p:txBody>
      </p:sp>
      <p:cxnSp>
        <p:nvCxnSpPr>
          <p:cNvPr id="15" name="Connecteur droit 14">
            <a:extLst>
              <a:ext uri="{FF2B5EF4-FFF2-40B4-BE49-F238E27FC236}">
                <a16:creationId xmlns:a16="http://schemas.microsoft.com/office/drawing/2014/main" id="{1D3AB221-CD2D-4D8D-8239-00D81EB1F0A7}"/>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7170" name="Picture 2">
            <a:extLst>
              <a:ext uri="{FF2B5EF4-FFF2-40B4-BE49-F238E27FC236}">
                <a16:creationId xmlns:a16="http://schemas.microsoft.com/office/drawing/2014/main" id="{4331C136-33AA-4EAE-B1B5-B1CA826E6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410" y="1242331"/>
            <a:ext cx="5479386" cy="553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62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Regroupement par catégorie de variables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7"/>
            <a:ext cx="10515600" cy="3283524"/>
          </a:xfrm>
        </p:spPr>
        <p:txBody>
          <a:bodyPr>
            <a:normAutofit fontScale="92500" lnSpcReduction="10000"/>
          </a:bodyPr>
          <a:lstStyle/>
          <a:p>
            <a:pPr marL="0" indent="0" algn="just">
              <a:buNone/>
            </a:pPr>
            <a:r>
              <a:rPr lang="fr-FR" dirty="0"/>
              <a:t>Comme nous l’avons vu précédemment, nous avons trois types de catégorie de variables:</a:t>
            </a:r>
          </a:p>
          <a:p>
            <a:r>
              <a:rPr lang="fr-FR" dirty="0"/>
              <a:t>Fréquence des mots</a:t>
            </a:r>
          </a:p>
          <a:p>
            <a:r>
              <a:rPr lang="fr-FR" dirty="0"/>
              <a:t>Fréquence des caractères</a:t>
            </a:r>
          </a:p>
          <a:p>
            <a:r>
              <a:rPr lang="fr-FR" dirty="0"/>
              <a:t>Statistiques sur les majuscules</a:t>
            </a:r>
          </a:p>
          <a:p>
            <a:endParaRPr lang="fr-FR" dirty="0"/>
          </a:p>
          <a:p>
            <a:pPr marL="0" indent="0">
              <a:buNone/>
            </a:pPr>
            <a:r>
              <a:rPr lang="fr-FR" dirty="0"/>
              <a:t>De plus, nous avons aussi la classe de spam et la classe de mail. Nous allons donc créer chacun de ces groupes, comme ci-dessous.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Image 5">
            <a:extLst>
              <a:ext uri="{FF2B5EF4-FFF2-40B4-BE49-F238E27FC236}">
                <a16:creationId xmlns:a16="http://schemas.microsoft.com/office/drawing/2014/main" id="{75975C87-F637-4532-B2CC-ED1C7AD0F60C}"/>
              </a:ext>
            </a:extLst>
          </p:cNvPr>
          <p:cNvPicPr>
            <a:picLocks noChangeAspect="1"/>
          </p:cNvPicPr>
          <p:nvPr/>
        </p:nvPicPr>
        <p:blipFill>
          <a:blip r:embed="rId2"/>
          <a:stretch>
            <a:fillRect/>
          </a:stretch>
        </p:blipFill>
        <p:spPr>
          <a:xfrm>
            <a:off x="4060850" y="5627713"/>
            <a:ext cx="3629932" cy="706127"/>
          </a:xfrm>
          <a:prstGeom prst="rect">
            <a:avLst/>
          </a:prstGeom>
        </p:spPr>
      </p:pic>
      <p:pic>
        <p:nvPicPr>
          <p:cNvPr id="9" name="Image 8">
            <a:extLst>
              <a:ext uri="{FF2B5EF4-FFF2-40B4-BE49-F238E27FC236}">
                <a16:creationId xmlns:a16="http://schemas.microsoft.com/office/drawing/2014/main" id="{24E25A19-417A-4059-AF6C-E7D01EE07988}"/>
              </a:ext>
            </a:extLst>
          </p:cNvPr>
          <p:cNvPicPr>
            <a:picLocks noChangeAspect="1"/>
          </p:cNvPicPr>
          <p:nvPr/>
        </p:nvPicPr>
        <p:blipFill>
          <a:blip r:embed="rId3"/>
          <a:stretch>
            <a:fillRect/>
          </a:stretch>
        </p:blipFill>
        <p:spPr>
          <a:xfrm>
            <a:off x="190047" y="4661480"/>
            <a:ext cx="3971826" cy="386492"/>
          </a:xfrm>
          <a:prstGeom prst="rect">
            <a:avLst/>
          </a:prstGeom>
        </p:spPr>
      </p:pic>
      <p:pic>
        <p:nvPicPr>
          <p:cNvPr id="11" name="Image 10">
            <a:extLst>
              <a:ext uri="{FF2B5EF4-FFF2-40B4-BE49-F238E27FC236}">
                <a16:creationId xmlns:a16="http://schemas.microsoft.com/office/drawing/2014/main" id="{7B38D323-F715-47C2-8EC7-24E8D927AB2A}"/>
              </a:ext>
            </a:extLst>
          </p:cNvPr>
          <p:cNvPicPr>
            <a:picLocks noChangeAspect="1"/>
          </p:cNvPicPr>
          <p:nvPr/>
        </p:nvPicPr>
        <p:blipFill>
          <a:blip r:embed="rId4"/>
          <a:stretch>
            <a:fillRect/>
          </a:stretch>
        </p:blipFill>
        <p:spPr>
          <a:xfrm>
            <a:off x="8030127" y="4679277"/>
            <a:ext cx="3971826" cy="367762"/>
          </a:xfrm>
          <a:prstGeom prst="rect">
            <a:avLst/>
          </a:prstGeom>
        </p:spPr>
      </p:pic>
      <p:pic>
        <p:nvPicPr>
          <p:cNvPr id="13" name="Image 12">
            <a:extLst>
              <a:ext uri="{FF2B5EF4-FFF2-40B4-BE49-F238E27FC236}">
                <a16:creationId xmlns:a16="http://schemas.microsoft.com/office/drawing/2014/main" id="{6B43EC20-61F9-4AE4-9D3E-980A1A7E171B}"/>
              </a:ext>
            </a:extLst>
          </p:cNvPr>
          <p:cNvPicPr>
            <a:picLocks noChangeAspect="1"/>
          </p:cNvPicPr>
          <p:nvPr/>
        </p:nvPicPr>
        <p:blipFill>
          <a:blip r:embed="rId5"/>
          <a:stretch>
            <a:fillRect/>
          </a:stretch>
        </p:blipFill>
        <p:spPr>
          <a:xfrm>
            <a:off x="4240847" y="4679277"/>
            <a:ext cx="3710306" cy="367762"/>
          </a:xfrm>
          <a:prstGeom prst="rect">
            <a:avLst/>
          </a:prstGeom>
        </p:spPr>
      </p:pic>
    </p:spTree>
    <p:extLst>
      <p:ext uri="{BB962C8B-B14F-4D97-AF65-F5344CB8AC3E}">
        <p14:creationId xmlns:p14="http://schemas.microsoft.com/office/powerpoint/2010/main" val="149939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41782"/>
            <a:ext cx="10515600" cy="4243585"/>
          </a:xfrm>
        </p:spPr>
        <p:txBody>
          <a:bodyPr>
            <a:normAutofit/>
          </a:bodyPr>
          <a:lstStyle/>
          <a:p>
            <a:pPr marL="0" indent="0" algn="just">
              <a:buNone/>
            </a:pPr>
            <a:r>
              <a:rPr lang="fr-FR" sz="2400" dirty="0"/>
              <a:t>Après avoir récupérer la moyenne de chaque mot en fonction de sa classe, nous obtenons les deux graphiques suivants: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6077989"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Comparaison générale des moyennes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8194" name="Picture 2">
            <a:extLst>
              <a:ext uri="{FF2B5EF4-FFF2-40B4-BE49-F238E27FC236}">
                <a16:creationId xmlns:a16="http://schemas.microsoft.com/office/drawing/2014/main" id="{D0F1EFAD-0FFF-463C-A18A-EF5AE2E74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26" y="2234105"/>
            <a:ext cx="11172305" cy="221555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75AA12A0-03EA-418E-BEB7-8621E160B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25" y="4551111"/>
            <a:ext cx="11172306" cy="221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1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41782"/>
            <a:ext cx="10515600" cy="4243585"/>
          </a:xfrm>
        </p:spPr>
        <p:txBody>
          <a:bodyPr>
            <a:normAutofit/>
          </a:bodyPr>
          <a:lstStyle/>
          <a:p>
            <a:pPr marL="0" indent="0" algn="just">
              <a:buNone/>
            </a:pPr>
            <a:r>
              <a:rPr lang="fr-FR" sz="2400" dirty="0"/>
              <a:t>Pour plus de lisibilité, nous allons les afficher de manière ordonnée: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6077989"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Comparaison générale des moyennes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0242" name="Picture 2">
            <a:extLst>
              <a:ext uri="{FF2B5EF4-FFF2-40B4-BE49-F238E27FC236}">
                <a16:creationId xmlns:a16="http://schemas.microsoft.com/office/drawing/2014/main" id="{807CD92F-721C-4905-894A-B16651CE9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46" y="1888672"/>
            <a:ext cx="11172307" cy="221555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CF24CB50-43AA-4FB0-AD2B-2EA3FC025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5" y="4416591"/>
            <a:ext cx="11172308" cy="221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49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re 3">
            <a:extLst>
              <a:ext uri="{FF2B5EF4-FFF2-40B4-BE49-F238E27FC236}">
                <a16:creationId xmlns:a16="http://schemas.microsoft.com/office/drawing/2014/main" id="{BF0E5F42-1BC7-4FF9-AC76-B97B7D743B9E}"/>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dirty="0" err="1">
                <a:solidFill>
                  <a:schemeClr val="tx1"/>
                </a:solidFill>
                <a:latin typeface="+mj-lt"/>
                <a:ea typeface="+mj-ea"/>
                <a:cs typeface="+mj-cs"/>
              </a:rPr>
              <a:t>Présentation</a:t>
            </a:r>
            <a:r>
              <a:rPr lang="en-US" sz="6000" kern="1200" dirty="0">
                <a:solidFill>
                  <a:schemeClr val="tx1"/>
                </a:solidFill>
                <a:latin typeface="+mj-lt"/>
                <a:ea typeface="+mj-ea"/>
                <a:cs typeface="+mj-cs"/>
              </a:rPr>
              <a:t> du jeu de </a:t>
            </a:r>
            <a:r>
              <a:rPr lang="en-US" sz="6000" kern="1200" dirty="0" err="1">
                <a:solidFill>
                  <a:schemeClr val="tx1"/>
                </a:solidFill>
                <a:latin typeface="+mj-lt"/>
                <a:ea typeface="+mj-ea"/>
                <a:cs typeface="+mj-cs"/>
              </a:rPr>
              <a:t>données</a:t>
            </a:r>
            <a:endParaRPr lang="en-US" sz="6000" kern="1200" dirty="0">
              <a:solidFill>
                <a:schemeClr val="tx1"/>
              </a:solidFill>
              <a:latin typeface="+mj-lt"/>
              <a:ea typeface="+mj-ea"/>
              <a:cs typeface="+mj-cs"/>
            </a:endParaRPr>
          </a:p>
        </p:txBody>
      </p:sp>
      <p:cxnSp>
        <p:nvCxnSpPr>
          <p:cNvPr id="19" name="Straight Connector 18">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33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3009205"/>
          </a:xfrm>
        </p:spPr>
        <p:txBody>
          <a:bodyPr>
            <a:normAutofit fontScale="85000" lnSpcReduction="20000"/>
          </a:bodyPr>
          <a:lstStyle/>
          <a:p>
            <a:pPr marL="0" indent="0">
              <a:lnSpc>
                <a:spcPct val="110000"/>
              </a:lnSpc>
              <a:buNone/>
            </a:pPr>
            <a:r>
              <a:rPr lang="fr-FR" dirty="0"/>
              <a:t>On peut trouver le mot "</a:t>
            </a:r>
            <a:r>
              <a:rPr lang="fr-FR" b="1" dirty="0" err="1"/>
              <a:t>george</a:t>
            </a:r>
            <a:r>
              <a:rPr lang="fr-FR" dirty="0"/>
              <a:t>" en tête de liste. Cela n'a rien d'étonnant, vu que dans la description du jeu de données, on retrouve ces deux lignes:</a:t>
            </a:r>
          </a:p>
          <a:p>
            <a:pPr marL="0" indent="0">
              <a:lnSpc>
                <a:spcPct val="110000"/>
              </a:lnSpc>
              <a:buNone/>
            </a:pPr>
            <a:endParaRPr lang="fr-FR" dirty="0"/>
          </a:p>
          <a:p>
            <a:pPr marL="0" indent="0">
              <a:lnSpc>
                <a:spcPct val="110000"/>
              </a:lnSpc>
              <a:buNone/>
            </a:pPr>
            <a:r>
              <a:rPr lang="fr-FR" dirty="0"/>
              <a:t>« </a:t>
            </a:r>
            <a:r>
              <a:rPr lang="fr-FR" dirty="0" err="1"/>
              <a:t>Donor</a:t>
            </a:r>
            <a:r>
              <a:rPr lang="fr-FR" dirty="0"/>
              <a:t>: George Forman (</a:t>
            </a:r>
            <a:r>
              <a:rPr lang="fr-FR" dirty="0" err="1"/>
              <a:t>gforman</a:t>
            </a:r>
            <a:r>
              <a:rPr lang="fr-FR" dirty="0"/>
              <a:t> at </a:t>
            </a:r>
            <a:r>
              <a:rPr lang="fr-FR" dirty="0" err="1"/>
              <a:t>nospam</a:t>
            </a:r>
            <a:r>
              <a:rPr lang="fr-FR" dirty="0"/>
              <a:t> hpl.hp.com) 650-857-7835. […] Our collection of non-spam e-mails came </a:t>
            </a:r>
            <a:r>
              <a:rPr lang="fr-FR" dirty="0" err="1"/>
              <a:t>from</a:t>
            </a:r>
            <a:r>
              <a:rPr lang="fr-FR" dirty="0"/>
              <a:t> </a:t>
            </a:r>
            <a:r>
              <a:rPr lang="fr-FR" dirty="0" err="1"/>
              <a:t>filed</a:t>
            </a:r>
            <a:r>
              <a:rPr lang="fr-FR" dirty="0"/>
              <a:t> </a:t>
            </a:r>
            <a:r>
              <a:rPr lang="fr-FR" dirty="0" err="1"/>
              <a:t>work</a:t>
            </a:r>
            <a:r>
              <a:rPr lang="fr-FR" dirty="0"/>
              <a:t> and </a:t>
            </a:r>
            <a:r>
              <a:rPr lang="fr-FR" b="1" dirty="0" err="1"/>
              <a:t>personal</a:t>
            </a:r>
            <a:r>
              <a:rPr lang="fr-FR" dirty="0"/>
              <a:t> e-mails, and </a:t>
            </a:r>
            <a:r>
              <a:rPr lang="fr-FR" dirty="0" err="1"/>
              <a:t>hence</a:t>
            </a:r>
            <a:r>
              <a:rPr lang="fr-FR" dirty="0"/>
              <a:t> the </a:t>
            </a:r>
            <a:r>
              <a:rPr lang="fr-FR" dirty="0" err="1"/>
              <a:t>word</a:t>
            </a:r>
            <a:r>
              <a:rPr lang="fr-FR" dirty="0"/>
              <a:t> </a:t>
            </a:r>
            <a:r>
              <a:rPr lang="fr-FR" b="1" dirty="0"/>
              <a:t>'</a:t>
            </a:r>
            <a:r>
              <a:rPr lang="fr-FR" b="1" dirty="0" err="1"/>
              <a:t>george</a:t>
            </a:r>
            <a:r>
              <a:rPr lang="fr-FR" dirty="0"/>
              <a:t>' and the area code '650' are </a:t>
            </a:r>
            <a:r>
              <a:rPr lang="fr-FR" dirty="0" err="1"/>
              <a:t>indicators</a:t>
            </a:r>
            <a:r>
              <a:rPr lang="fr-FR" dirty="0"/>
              <a:t> of non-spam. »</a:t>
            </a:r>
          </a:p>
          <a:p>
            <a:endParaRPr lang="fr-FR"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mails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Picture 2">
            <a:extLst>
              <a:ext uri="{FF2B5EF4-FFF2-40B4-BE49-F238E27FC236}">
                <a16:creationId xmlns:a16="http://schemas.microsoft.com/office/drawing/2014/main" id="{959B51EB-7D11-4359-9A54-DF3B1A3FE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2"/>
            <a:ext cx="11172307" cy="221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D9FDC4-1F05-42D6-A21A-A92AAE44A50A}"/>
              </a:ext>
            </a:extLst>
          </p:cNvPr>
          <p:cNvSpPr/>
          <p:nvPr/>
        </p:nvSpPr>
        <p:spPr>
          <a:xfrm>
            <a:off x="1205345" y="4646815"/>
            <a:ext cx="556953"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369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3009205"/>
          </a:xfrm>
        </p:spPr>
        <p:txBody>
          <a:bodyPr>
            <a:normAutofit/>
          </a:bodyPr>
          <a:lstStyle/>
          <a:p>
            <a:pPr marL="0" indent="0" algn="just">
              <a:lnSpc>
                <a:spcPct val="120000"/>
              </a:lnSpc>
              <a:buNone/>
            </a:pPr>
            <a:r>
              <a:rPr lang="fr-FR" sz="1600" dirty="0"/>
              <a:t>Le </a:t>
            </a:r>
            <a:r>
              <a:rPr lang="fr-FR" sz="1600" b="1" dirty="0"/>
              <a:t>prénom</a:t>
            </a:r>
            <a:r>
              <a:rPr lang="fr-FR" sz="1600" dirty="0"/>
              <a:t> reste une information </a:t>
            </a:r>
            <a:r>
              <a:rPr lang="fr-FR" sz="1600" b="1" dirty="0"/>
              <a:t>personnelle</a:t>
            </a:r>
            <a:r>
              <a:rPr lang="fr-FR" sz="1600" dirty="0"/>
              <a:t>, que les spammeurs n'ont pas forcément la possibilité de récupérer à partir d'une simple adresse email. Aujourd'hui, c'est parfois plus facile quand des bases de données </a:t>
            </a:r>
            <a:r>
              <a:rPr lang="fr-FR" sz="1600" b="1" dirty="0" err="1"/>
              <a:t>hackées</a:t>
            </a:r>
            <a:r>
              <a:rPr lang="fr-FR" sz="1600" dirty="0"/>
              <a:t> sont accessibles de récupérer des adresses mails avec des informations personnelles liées à celle-ci. Mais ce jeu de données datant de </a:t>
            </a:r>
            <a:r>
              <a:rPr lang="fr-FR" sz="1600" b="1" dirty="0"/>
              <a:t>1999</a:t>
            </a:r>
            <a:r>
              <a:rPr lang="fr-FR" sz="1600" dirty="0"/>
              <a:t>, je me dis qu'il y en avait certainement moins qu'aujourd'hui, vu que l'on ne récupérait pas autant d'informations sur les personnes auparavant.</a:t>
            </a:r>
          </a:p>
          <a:p>
            <a:pPr>
              <a:lnSpc>
                <a:spcPct val="120000"/>
              </a:lnSpc>
            </a:pPr>
            <a:endParaRPr lang="fr-FR" sz="1600" dirty="0"/>
          </a:p>
          <a:p>
            <a:pPr marL="0" indent="0">
              <a:lnSpc>
                <a:spcPct val="120000"/>
              </a:lnSpc>
              <a:buNone/>
            </a:pPr>
            <a:r>
              <a:rPr lang="fr-FR" sz="1600" dirty="0"/>
              <a:t>On voit aussi que les noms de domaine "</a:t>
            </a:r>
            <a:r>
              <a:rPr lang="fr-FR" sz="1600" b="1" dirty="0" err="1"/>
              <a:t>hp</a:t>
            </a:r>
            <a:r>
              <a:rPr lang="fr-FR" sz="1600" dirty="0"/>
              <a:t>" et "</a:t>
            </a:r>
            <a:r>
              <a:rPr lang="fr-FR" sz="1600" b="1" dirty="0" err="1"/>
              <a:t>hpl</a:t>
            </a:r>
            <a:r>
              <a:rPr lang="fr-FR" sz="1600" dirty="0"/>
              <a:t>" viennent tout juste après "</a:t>
            </a:r>
            <a:r>
              <a:rPr lang="fr-FR" sz="1600" b="1" dirty="0" err="1"/>
              <a:t>george</a:t>
            </a:r>
            <a:r>
              <a:rPr lang="fr-FR" sz="1600" dirty="0"/>
              <a:t>": cela reste des informations qui ne sont pas forcément utiles pour un spammeur, d'où leurs fréquences quasi-nulle dans les spams.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mails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Picture 2">
            <a:extLst>
              <a:ext uri="{FF2B5EF4-FFF2-40B4-BE49-F238E27FC236}">
                <a16:creationId xmlns:a16="http://schemas.microsoft.com/office/drawing/2014/main" id="{959B51EB-7D11-4359-9A54-DF3B1A3FE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2"/>
            <a:ext cx="11172307" cy="2215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1780229-DFD5-44C4-A323-6FCDEC7BA384}"/>
              </a:ext>
            </a:extLst>
          </p:cNvPr>
          <p:cNvSpPr/>
          <p:nvPr/>
        </p:nvSpPr>
        <p:spPr>
          <a:xfrm>
            <a:off x="1205345" y="4646815"/>
            <a:ext cx="1330037"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5646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3009205"/>
          </a:xfrm>
        </p:spPr>
        <p:txBody>
          <a:bodyPr>
            <a:normAutofit fontScale="92500"/>
          </a:bodyPr>
          <a:lstStyle/>
          <a:p>
            <a:pPr marL="0" indent="0" algn="just">
              <a:lnSpc>
                <a:spcPct val="120000"/>
              </a:lnSpc>
              <a:buNone/>
            </a:pPr>
            <a:r>
              <a:rPr lang="fr-FR" sz="1600" dirty="0"/>
              <a:t>Le mot "</a:t>
            </a:r>
            <a:r>
              <a:rPr lang="fr-FR" sz="1600" b="1" dirty="0"/>
              <a:t>re</a:t>
            </a:r>
            <a:r>
              <a:rPr lang="fr-FR" sz="1600" dirty="0"/>
              <a:t>" suit de très près la troisième plus grande fréquence, et il est intéressant de s'épancher un peu plus sur son cas. Je présume que celui-ci était déjà utilisé en 1999 dans les titres de message, tel que, par exemple "RE: info meeting", signifiant une </a:t>
            </a:r>
            <a:r>
              <a:rPr lang="fr-FR" sz="1600" b="1" dirty="0"/>
              <a:t>réponse au précédent mail</a:t>
            </a:r>
            <a:r>
              <a:rPr lang="fr-FR" sz="1600" dirty="0"/>
              <a:t> nommé "info meeting". Le jeu de données réunissant des mails personnels et professionnels, ce n'est pas étonnant de le voir apparaître. </a:t>
            </a:r>
          </a:p>
          <a:p>
            <a:pPr marL="0" indent="0" algn="just">
              <a:lnSpc>
                <a:spcPct val="120000"/>
              </a:lnSpc>
              <a:buNone/>
            </a:pPr>
            <a:endParaRPr lang="fr-FR" sz="1600" dirty="0"/>
          </a:p>
          <a:p>
            <a:pPr marL="0" indent="0" algn="just">
              <a:lnSpc>
                <a:spcPct val="120000"/>
              </a:lnSpc>
              <a:buNone/>
            </a:pPr>
            <a:r>
              <a:rPr lang="fr-FR" sz="1600" dirty="0"/>
              <a:t>Par contre, on peut voir que ce dernier a une fréquence moyenne de </a:t>
            </a:r>
            <a:r>
              <a:rPr lang="fr-FR" sz="1600" b="1" dirty="0"/>
              <a:t>0.1%</a:t>
            </a:r>
            <a:r>
              <a:rPr lang="fr-FR" sz="1600" dirty="0"/>
              <a:t> par spam. Aujourd'hui, une méthode utilisée par les spammeurs est d'utiliser le terme "RE: ..." dans le titre pour inciter la cible à ouvrir celui-ci, comme si cette dernière avait </a:t>
            </a:r>
            <a:r>
              <a:rPr lang="fr-FR" sz="1600" b="1" dirty="0"/>
              <a:t>déjà participé à cette conversation</a:t>
            </a:r>
            <a:r>
              <a:rPr lang="fr-FR" sz="1600" dirty="0"/>
              <a:t>. On trouve parfois le mot "RE" dans les filtres de spam d'ailleurs. Il est donc probable qu'en 1999, certains spammeurs ont tenté d'utiliser cette technique eux aussi.</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mails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Picture 2">
            <a:extLst>
              <a:ext uri="{FF2B5EF4-FFF2-40B4-BE49-F238E27FC236}">
                <a16:creationId xmlns:a16="http://schemas.microsoft.com/office/drawing/2014/main" id="{959B51EB-7D11-4359-9A54-DF3B1A3FE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2"/>
            <a:ext cx="11172307" cy="2215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1780229-DFD5-44C4-A323-6FCDEC7BA384}"/>
              </a:ext>
            </a:extLst>
          </p:cNvPr>
          <p:cNvSpPr/>
          <p:nvPr/>
        </p:nvSpPr>
        <p:spPr>
          <a:xfrm>
            <a:off x="2552007" y="4646815"/>
            <a:ext cx="382386"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8227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949333"/>
          </a:xfrm>
        </p:spPr>
        <p:txBody>
          <a:bodyPr>
            <a:normAutofit/>
          </a:bodyPr>
          <a:lstStyle/>
          <a:p>
            <a:pPr marL="0" indent="0" algn="just">
              <a:lnSpc>
                <a:spcPct val="120000"/>
              </a:lnSpc>
              <a:buNone/>
            </a:pPr>
            <a:r>
              <a:rPr lang="fr-FR" sz="2000" dirty="0"/>
              <a:t>Ce qui est intéressant ici est que la fréquence du mot "</a:t>
            </a:r>
            <a:r>
              <a:rPr lang="fr-FR" sz="2000" b="1" dirty="0" err="1"/>
              <a:t>address</a:t>
            </a:r>
            <a:r>
              <a:rPr lang="fr-FR" sz="2000" dirty="0"/>
              <a:t>" reste plutôt proche entre le mail et le spam. C'est une information qui peut être demandé au travail ou par des proches, mais aussi par des spammeurs qui auraient besoin d'une adresse pour </a:t>
            </a:r>
            <a:r>
              <a:rPr lang="fr-FR" sz="2000" b="1" dirty="0"/>
              <a:t>envoyer de la pub papier</a:t>
            </a:r>
            <a:r>
              <a:rPr lang="fr-FR" sz="2000" dirty="0"/>
              <a:t> à la cible. Pour ce jeu de données, je doute qu’il soit donc effectif si l'on devait créer un filtre de spam.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mails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Picture 2">
            <a:extLst>
              <a:ext uri="{FF2B5EF4-FFF2-40B4-BE49-F238E27FC236}">
                <a16:creationId xmlns:a16="http://schemas.microsoft.com/office/drawing/2014/main" id="{959B51EB-7D11-4359-9A54-DF3B1A3FE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2"/>
            <a:ext cx="11172307" cy="2215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1780229-DFD5-44C4-A323-6FCDEC7BA384}"/>
              </a:ext>
            </a:extLst>
          </p:cNvPr>
          <p:cNvSpPr/>
          <p:nvPr/>
        </p:nvSpPr>
        <p:spPr>
          <a:xfrm>
            <a:off x="3325091" y="4646815"/>
            <a:ext cx="415636"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634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949333"/>
          </a:xfrm>
        </p:spPr>
        <p:txBody>
          <a:bodyPr>
            <a:normAutofit/>
          </a:bodyPr>
          <a:lstStyle/>
          <a:p>
            <a:pPr marL="0" indent="0" algn="just">
              <a:lnSpc>
                <a:spcPct val="120000"/>
              </a:lnSpc>
              <a:buNone/>
            </a:pPr>
            <a:r>
              <a:rPr lang="fr-FR" sz="2000" dirty="0"/>
              <a:t>Le reste de mots sont constitués pour la plupart de chiffres et de termes professionnels (meeting, </a:t>
            </a:r>
            <a:r>
              <a:rPr lang="fr-FR" sz="2000" dirty="0" err="1"/>
              <a:t>labs</a:t>
            </a:r>
            <a:r>
              <a:rPr lang="fr-FR" sz="2000" dirty="0"/>
              <a:t>, </a:t>
            </a:r>
            <a:r>
              <a:rPr lang="fr-FR" sz="2000" dirty="0" err="1"/>
              <a:t>conference</a:t>
            </a:r>
            <a:r>
              <a:rPr lang="fr-FR" sz="2000" dirty="0"/>
              <a:t>...) et la fréquence dans les spams est </a:t>
            </a:r>
            <a:r>
              <a:rPr lang="fr-FR" sz="2000" b="1" dirty="0"/>
              <a:t>quasi-nulle</a:t>
            </a:r>
            <a:r>
              <a:rPr lang="fr-FR" sz="2000" dirty="0"/>
              <a:t>, ce qui ne semble pas étonnant.</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mails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Picture 2">
            <a:extLst>
              <a:ext uri="{FF2B5EF4-FFF2-40B4-BE49-F238E27FC236}">
                <a16:creationId xmlns:a16="http://schemas.microsoft.com/office/drawing/2014/main" id="{959B51EB-7D11-4359-9A54-DF3B1A3FE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2"/>
            <a:ext cx="11172307" cy="2215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1780229-DFD5-44C4-A323-6FCDEC7BA384}"/>
              </a:ext>
            </a:extLst>
          </p:cNvPr>
          <p:cNvSpPr/>
          <p:nvPr/>
        </p:nvSpPr>
        <p:spPr>
          <a:xfrm>
            <a:off x="3740726" y="4646815"/>
            <a:ext cx="7547957"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1E02202-8780-41F2-86BA-EFFBF1227E56}"/>
              </a:ext>
            </a:extLst>
          </p:cNvPr>
          <p:cNvSpPr/>
          <p:nvPr/>
        </p:nvSpPr>
        <p:spPr>
          <a:xfrm>
            <a:off x="2928850" y="4646815"/>
            <a:ext cx="379616"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7432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504F57-FA48-448E-BFDD-387548494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1"/>
            <a:ext cx="11172308" cy="221555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3017516"/>
          </a:xfrm>
        </p:spPr>
        <p:txBody>
          <a:bodyPr>
            <a:normAutofit fontScale="85000" lnSpcReduction="20000"/>
          </a:bodyPr>
          <a:lstStyle/>
          <a:p>
            <a:pPr marL="0" indent="0" algn="just">
              <a:lnSpc>
                <a:spcPct val="120000"/>
              </a:lnSpc>
              <a:buNone/>
            </a:pPr>
            <a:r>
              <a:rPr lang="fr-FR" sz="2000" dirty="0"/>
              <a:t>Avant d'étudier plus en profondeur, il y a une certaine catégorie de mots sur ce deuxième graphique à prendre avec précautions: </a:t>
            </a:r>
            <a:r>
              <a:rPr lang="fr-FR" sz="2000" b="1" dirty="0"/>
              <a:t>les mots communs en anglais</a:t>
            </a:r>
            <a:r>
              <a:rPr lang="fr-FR" sz="2000" dirty="0"/>
              <a:t>. De nombreuses listes de vocabulaire sont existantes pour chaque langue, regroupant souvent les 100 à 500 mots les plus fréquents à l'écrit dans celle-ci. Vous pouvez d'ailleurs en retrouver plusieurs ici, basées sur différentes sources : </a:t>
            </a:r>
            <a:r>
              <a:rPr lang="fr-FR" sz="2000" dirty="0">
                <a:hlinkClick r:id="rId3"/>
              </a:rPr>
              <a:t>https://en.wikipedia.org/wiki/Most_common_words_in_English</a:t>
            </a:r>
            <a:r>
              <a:rPr lang="fr-FR" sz="2000" dirty="0"/>
              <a:t>  </a:t>
            </a:r>
          </a:p>
          <a:p>
            <a:pPr marL="0" indent="0" algn="just">
              <a:lnSpc>
                <a:spcPct val="120000"/>
              </a:lnSpc>
              <a:buNone/>
            </a:pPr>
            <a:r>
              <a:rPr lang="fr-FR" sz="2000" dirty="0"/>
              <a:t>Si l'on s'en réfère à ces listes, on peut identifier certains mots appartenant à celles-ci dans notre graphique: </a:t>
            </a:r>
            <a:r>
              <a:rPr lang="fr-FR" sz="2000" b="1" dirty="0" err="1"/>
              <a:t>you</a:t>
            </a:r>
            <a:r>
              <a:rPr lang="fr-FR" sz="2000" b="1" dirty="0"/>
              <a:t>, </a:t>
            </a:r>
            <a:r>
              <a:rPr lang="fr-FR" sz="2000" b="1" dirty="0" err="1"/>
              <a:t>your</a:t>
            </a:r>
            <a:r>
              <a:rPr lang="fr-FR" sz="2000" b="1" dirty="0"/>
              <a:t>, </a:t>
            </a:r>
            <a:r>
              <a:rPr lang="fr-FR" sz="2000" b="1" dirty="0" err="1"/>
              <a:t>will</a:t>
            </a:r>
            <a:r>
              <a:rPr lang="fr-FR" sz="2000" b="1" dirty="0"/>
              <a:t>, </a:t>
            </a:r>
            <a:r>
              <a:rPr lang="fr-FR" sz="2000" b="1" dirty="0" err="1"/>
              <a:t>our</a:t>
            </a:r>
            <a:r>
              <a:rPr lang="fr-FR" sz="2000" b="1" dirty="0"/>
              <a:t>, all, over, </a:t>
            </a:r>
            <a:r>
              <a:rPr lang="fr-FR" sz="2000" b="1" dirty="0" err="1"/>
              <a:t>make</a:t>
            </a:r>
            <a:r>
              <a:rPr lang="fr-FR" sz="2000" b="1" dirty="0"/>
              <a:t> et people</a:t>
            </a:r>
            <a:r>
              <a:rPr lang="fr-FR" sz="2000" dirty="0"/>
              <a:t>.</a:t>
            </a:r>
          </a:p>
          <a:p>
            <a:pPr marL="0" indent="0" algn="just">
              <a:lnSpc>
                <a:spcPct val="120000"/>
              </a:lnSpc>
              <a:buNone/>
            </a:pPr>
            <a:r>
              <a:rPr lang="fr-FR" sz="2000" dirty="0"/>
              <a:t>De ce fait, même si ces derniers apparaissent plus souvent dans les spams que dans les mails de ce jeu de données, il ne faut pas oublier qu’ils </a:t>
            </a:r>
            <a:r>
              <a:rPr lang="fr-FR" sz="2000" b="1" dirty="0"/>
              <a:t>restent fréquents en anglais écrit</a:t>
            </a:r>
            <a:r>
              <a:rPr lang="fr-FR" sz="2000" dirty="0"/>
              <a:t>. De plus, n'ayant pas le nombre de caractères total pour chaque mail, les fréquences sont aussi à prendre avec des pincettes.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spams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sp>
        <p:nvSpPr>
          <p:cNvPr id="8" name="Rectangle 7">
            <a:extLst>
              <a:ext uri="{FF2B5EF4-FFF2-40B4-BE49-F238E27FC236}">
                <a16:creationId xmlns:a16="http://schemas.microsoft.com/office/drawing/2014/main" id="{81780229-DFD5-44C4-A323-6FCDEC7BA384}"/>
              </a:ext>
            </a:extLst>
          </p:cNvPr>
          <p:cNvSpPr/>
          <p:nvPr/>
        </p:nvSpPr>
        <p:spPr>
          <a:xfrm>
            <a:off x="1296786" y="4646815"/>
            <a:ext cx="1346661"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1E02202-8780-41F2-86BA-EFFBF1227E56}"/>
              </a:ext>
            </a:extLst>
          </p:cNvPr>
          <p:cNvSpPr/>
          <p:nvPr/>
        </p:nvSpPr>
        <p:spPr>
          <a:xfrm>
            <a:off x="3103414" y="4646815"/>
            <a:ext cx="853443"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5C7B9D8-E379-472C-87B3-6DB6EBE5BBB5}"/>
              </a:ext>
            </a:extLst>
          </p:cNvPr>
          <p:cNvSpPr/>
          <p:nvPr/>
        </p:nvSpPr>
        <p:spPr>
          <a:xfrm>
            <a:off x="7847214" y="4646814"/>
            <a:ext cx="387931"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E5358DA7-8B05-4CA8-81EF-DE4CCF76B331}"/>
              </a:ext>
            </a:extLst>
          </p:cNvPr>
          <p:cNvSpPr/>
          <p:nvPr/>
        </p:nvSpPr>
        <p:spPr>
          <a:xfrm>
            <a:off x="9160627" y="4646814"/>
            <a:ext cx="839584"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00580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504F57-FA48-448E-BFDD-387548494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6" y="4559961"/>
            <a:ext cx="11172308" cy="221555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3017516"/>
          </a:xfrm>
        </p:spPr>
        <p:txBody>
          <a:bodyPr>
            <a:normAutofit fontScale="85000" lnSpcReduction="10000"/>
          </a:bodyPr>
          <a:lstStyle/>
          <a:p>
            <a:pPr marL="0" indent="0" algn="just">
              <a:lnSpc>
                <a:spcPct val="120000"/>
              </a:lnSpc>
              <a:buNone/>
            </a:pPr>
            <a:r>
              <a:rPr lang="fr-FR" sz="2000" dirty="0"/>
              <a:t>En mettant de côté les mots communs vus précédemment, on peut dégager un second groupe: </a:t>
            </a:r>
            <a:r>
              <a:rPr lang="fr-FR" sz="2000" b="1" dirty="0"/>
              <a:t>les mots commerciaux.</a:t>
            </a:r>
            <a:r>
              <a:rPr lang="fr-FR" sz="2000" dirty="0"/>
              <a:t> </a:t>
            </a:r>
          </a:p>
          <a:p>
            <a:pPr marL="0" indent="0" algn="just">
              <a:lnSpc>
                <a:spcPct val="120000"/>
              </a:lnSpc>
              <a:buNone/>
            </a:pPr>
            <a:r>
              <a:rPr lang="fr-FR" sz="2000" dirty="0"/>
              <a:t>On retrouve en effet les mots "</a:t>
            </a:r>
            <a:r>
              <a:rPr lang="fr-FR" sz="2000" b="1" dirty="0"/>
              <a:t>free</a:t>
            </a:r>
            <a:r>
              <a:rPr lang="fr-FR" sz="2000" dirty="0"/>
              <a:t>", "</a:t>
            </a:r>
            <a:r>
              <a:rPr lang="fr-FR" sz="2000" b="1" dirty="0"/>
              <a:t>business</a:t>
            </a:r>
            <a:r>
              <a:rPr lang="fr-FR" sz="2000" dirty="0"/>
              <a:t>", "</a:t>
            </a:r>
            <a:r>
              <a:rPr lang="fr-FR" sz="2000" b="1" dirty="0"/>
              <a:t>money</a:t>
            </a:r>
            <a:r>
              <a:rPr lang="fr-FR" sz="2000" dirty="0"/>
              <a:t>", "</a:t>
            </a:r>
            <a:r>
              <a:rPr lang="fr-FR" sz="2000" b="1" dirty="0" err="1"/>
              <a:t>credit</a:t>
            </a:r>
            <a:r>
              <a:rPr lang="fr-FR" sz="2000" dirty="0"/>
              <a:t>", "</a:t>
            </a:r>
            <a:r>
              <a:rPr lang="fr-FR" sz="2000" b="1" dirty="0" err="1"/>
              <a:t>order</a:t>
            </a:r>
            <a:r>
              <a:rPr lang="fr-FR" sz="2000" dirty="0"/>
              <a:t>" et "</a:t>
            </a:r>
            <a:r>
              <a:rPr lang="fr-FR" sz="2000" b="1" dirty="0" err="1"/>
              <a:t>receive</a:t>
            </a:r>
            <a:r>
              <a:rPr lang="fr-FR" sz="2000" dirty="0"/>
              <a:t>". On peut en dégager deux types de technique de spam:</a:t>
            </a:r>
          </a:p>
          <a:p>
            <a:pPr algn="just">
              <a:lnSpc>
                <a:spcPct val="120000"/>
              </a:lnSpc>
            </a:pPr>
            <a:r>
              <a:rPr lang="fr-FR" sz="2000" dirty="0"/>
              <a:t>Parler d'un produit/commande gagné ou gratuit pour le correspondant (free, </a:t>
            </a:r>
            <a:r>
              <a:rPr lang="fr-FR" sz="2000" dirty="0" err="1"/>
              <a:t>receive</a:t>
            </a:r>
            <a:r>
              <a:rPr lang="fr-FR" sz="2000" dirty="0"/>
              <a:t>, </a:t>
            </a:r>
            <a:r>
              <a:rPr lang="fr-FR" sz="2000" dirty="0" err="1"/>
              <a:t>order</a:t>
            </a:r>
            <a:r>
              <a:rPr lang="fr-FR" sz="2000" dirty="0"/>
              <a:t>)</a:t>
            </a:r>
          </a:p>
          <a:p>
            <a:pPr algn="just">
              <a:lnSpc>
                <a:spcPct val="120000"/>
              </a:lnSpc>
            </a:pPr>
            <a:r>
              <a:rPr lang="fr-FR" sz="2000" dirty="0"/>
              <a:t>Parler d'une affaire juteuse, qui pourrait rapporter de l'argent facilement (business, money, </a:t>
            </a:r>
            <a:r>
              <a:rPr lang="fr-FR" sz="2000" dirty="0" err="1"/>
              <a:t>credit</a:t>
            </a:r>
            <a:r>
              <a:rPr lang="fr-FR" sz="2000" dirty="0"/>
              <a:t>)</a:t>
            </a:r>
          </a:p>
          <a:p>
            <a:pPr marL="0" indent="0" algn="just">
              <a:lnSpc>
                <a:spcPct val="120000"/>
              </a:lnSpc>
              <a:buNone/>
            </a:pPr>
            <a:r>
              <a:rPr lang="fr-FR" sz="2000" dirty="0"/>
              <a:t>Il n'est donc pas étonnant de voir le mot </a:t>
            </a:r>
            <a:r>
              <a:rPr lang="fr-FR" sz="2000" b="1" dirty="0"/>
              <a:t>gratuit</a:t>
            </a:r>
            <a:r>
              <a:rPr lang="fr-FR" sz="2000" dirty="0"/>
              <a:t> (free) en première place des fréquences (si l'on écarte les mots communs devant lui), qui attire souvent le lecteur du message.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Fréquences de mot supérieures dans les spams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sp>
        <p:nvSpPr>
          <p:cNvPr id="8" name="Rectangle 7">
            <a:extLst>
              <a:ext uri="{FF2B5EF4-FFF2-40B4-BE49-F238E27FC236}">
                <a16:creationId xmlns:a16="http://schemas.microsoft.com/office/drawing/2014/main" id="{81780229-DFD5-44C4-A323-6FCDEC7BA384}"/>
              </a:ext>
            </a:extLst>
          </p:cNvPr>
          <p:cNvSpPr/>
          <p:nvPr/>
        </p:nvSpPr>
        <p:spPr>
          <a:xfrm>
            <a:off x="2651760" y="4646815"/>
            <a:ext cx="451654"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1E02202-8780-41F2-86BA-EFFBF1227E56}"/>
              </a:ext>
            </a:extLst>
          </p:cNvPr>
          <p:cNvSpPr/>
          <p:nvPr/>
        </p:nvSpPr>
        <p:spPr>
          <a:xfrm>
            <a:off x="4799211" y="4646815"/>
            <a:ext cx="451654"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5C7B9D8-E379-472C-87B3-6DB6EBE5BBB5}"/>
              </a:ext>
            </a:extLst>
          </p:cNvPr>
          <p:cNvSpPr/>
          <p:nvPr/>
        </p:nvSpPr>
        <p:spPr>
          <a:xfrm>
            <a:off x="6533804" y="4646814"/>
            <a:ext cx="446120"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E5358DA7-8B05-4CA8-81EF-DE4CCF76B331}"/>
              </a:ext>
            </a:extLst>
          </p:cNvPr>
          <p:cNvSpPr/>
          <p:nvPr/>
        </p:nvSpPr>
        <p:spPr>
          <a:xfrm>
            <a:off x="7423265" y="4646814"/>
            <a:ext cx="446120"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5771BA30-A212-4683-9CDA-7944EBA32816}"/>
              </a:ext>
            </a:extLst>
          </p:cNvPr>
          <p:cNvSpPr/>
          <p:nvPr/>
        </p:nvSpPr>
        <p:spPr>
          <a:xfrm>
            <a:off x="8292154" y="4646814"/>
            <a:ext cx="446120"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82FCB054-236C-4FD1-B368-918B5247D0E5}"/>
              </a:ext>
            </a:extLst>
          </p:cNvPr>
          <p:cNvSpPr/>
          <p:nvPr/>
        </p:nvSpPr>
        <p:spPr>
          <a:xfrm>
            <a:off x="9980846" y="4646813"/>
            <a:ext cx="451653" cy="2128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293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en détails d’attributs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164667"/>
          </a:xfrm>
        </p:spPr>
        <p:txBody>
          <a:bodyPr>
            <a:normAutofit lnSpcReduction="10000"/>
          </a:bodyPr>
          <a:lstStyle/>
          <a:p>
            <a:pPr marL="0" indent="0" algn="just">
              <a:buNone/>
            </a:pPr>
            <a:r>
              <a:rPr lang="fr-FR" dirty="0"/>
              <a:t>Nous allons devoir regarder de plus près certains mots, la moyenne ne suffisant pas pour se prononcer sur l’utilité d’un des attributs. Nous allons nous intéresser aux quartiles et médianes des mots suivants, pour déterminer s'ils seront intéressants pour détecter un mail d'un spam:</a:t>
            </a:r>
          </a:p>
          <a:p>
            <a:pPr algn="just"/>
            <a:r>
              <a:rPr lang="fr-FR" dirty="0"/>
              <a:t>re</a:t>
            </a:r>
          </a:p>
          <a:p>
            <a:pPr algn="just"/>
            <a:r>
              <a:rPr lang="fr-FR" dirty="0" err="1"/>
              <a:t>you</a:t>
            </a:r>
            <a:endParaRPr lang="fr-FR" dirty="0"/>
          </a:p>
          <a:p>
            <a:pPr algn="just"/>
            <a:r>
              <a:rPr lang="fr-FR" dirty="0" err="1"/>
              <a:t>your</a:t>
            </a:r>
            <a:endParaRPr lang="fr-FR" dirty="0"/>
          </a:p>
          <a:p>
            <a:pPr algn="just"/>
            <a:r>
              <a:rPr lang="fr-FR" dirty="0" err="1"/>
              <a:t>our</a:t>
            </a:r>
            <a:endParaRPr lang="fr-FR" dirty="0"/>
          </a:p>
          <a:p>
            <a:pPr algn="just"/>
            <a:r>
              <a:rPr lang="fr-FR" dirty="0"/>
              <a:t>all</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4892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en détails d’attributs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253941"/>
          </a:xfrm>
        </p:spPr>
        <p:txBody>
          <a:bodyPr>
            <a:normAutofit/>
          </a:bodyPr>
          <a:lstStyle/>
          <a:p>
            <a:pPr marL="0" indent="0" algn="just">
              <a:lnSpc>
                <a:spcPct val="120000"/>
              </a:lnSpc>
              <a:buNone/>
            </a:pPr>
            <a:r>
              <a:rPr lang="fr-FR" sz="2000" dirty="0"/>
              <a:t>Le mot "re" semble révélateur du mail. Plus de </a:t>
            </a:r>
            <a:r>
              <a:rPr lang="fr-FR" sz="2000" b="1" dirty="0"/>
              <a:t>25%</a:t>
            </a:r>
            <a:r>
              <a:rPr lang="fr-FR" sz="2000" dirty="0"/>
              <a:t> des fréquences de la classe mail sont supérieures à </a:t>
            </a:r>
            <a:r>
              <a:rPr lang="fr-FR" sz="2000" b="1" dirty="0"/>
              <a:t>0.3125</a:t>
            </a:r>
            <a:r>
              <a:rPr lang="fr-FR" sz="2000" dirty="0"/>
              <a:t>, tandis que celles de la classe spam sont supérieur à </a:t>
            </a:r>
            <a:r>
              <a:rPr lang="fr-FR" sz="2000" b="1" dirty="0"/>
              <a:t>0.0500</a:t>
            </a:r>
            <a:r>
              <a:rPr lang="fr-FR" sz="2000" dirty="0"/>
              <a:t>.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mot « re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2290" name="Picture 2">
            <a:extLst>
              <a:ext uri="{FF2B5EF4-FFF2-40B4-BE49-F238E27FC236}">
                <a16:creationId xmlns:a16="http://schemas.microsoft.com/office/drawing/2014/main" id="{2280DCD9-3DE3-4951-BA38-09F58EEE9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89" y="2628831"/>
            <a:ext cx="8828116" cy="2017363"/>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569213E2-D049-4F00-AC22-91D7CBB32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758149"/>
            <a:ext cx="8828115" cy="201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35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en détails d’attributs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253941"/>
          </a:xfrm>
        </p:spPr>
        <p:txBody>
          <a:bodyPr>
            <a:normAutofit fontScale="62500" lnSpcReduction="20000"/>
          </a:bodyPr>
          <a:lstStyle/>
          <a:p>
            <a:pPr marL="0" indent="0" algn="just">
              <a:lnSpc>
                <a:spcPct val="120000"/>
              </a:lnSpc>
              <a:buNone/>
            </a:pPr>
            <a:r>
              <a:rPr lang="fr-FR" sz="2000" dirty="0"/>
              <a:t>Le mot "</a:t>
            </a:r>
            <a:r>
              <a:rPr lang="fr-FR" sz="2000" b="1" dirty="0" err="1"/>
              <a:t>you</a:t>
            </a:r>
            <a:r>
              <a:rPr lang="fr-FR" sz="2000" dirty="0"/>
              <a:t>" semble révélateur de spam. Il est important de souligner que l'étude de la moyenne seule ici n'aurait pas suffit. En effet, pour une moyenne à 1.27 dans la classe mail, </a:t>
            </a:r>
            <a:r>
              <a:rPr lang="fr-FR" sz="2000" b="1" dirty="0"/>
              <a:t>50%</a:t>
            </a:r>
            <a:r>
              <a:rPr lang="fr-FR" sz="2000" dirty="0"/>
              <a:t> des valeurs sont tout de même inférieur à 0.51. Avec six valeurs extérieures supérieures à 10.0, notamment celle valant 18.75, la moyenne a été bien gonflée. </a:t>
            </a:r>
          </a:p>
          <a:p>
            <a:pPr marL="0" indent="0" algn="just">
              <a:lnSpc>
                <a:spcPct val="120000"/>
              </a:lnSpc>
              <a:buNone/>
            </a:pPr>
            <a:r>
              <a:rPr lang="fr-FR" sz="2000" dirty="0"/>
              <a:t>Ainsi, on peut se dire qu'on a </a:t>
            </a:r>
            <a:r>
              <a:rPr lang="fr-FR" sz="2000" b="1" dirty="0"/>
              <a:t>probablement de grandes chances d'avoir affaire à un spam </a:t>
            </a:r>
            <a:r>
              <a:rPr lang="fr-FR" sz="2000" dirty="0"/>
              <a:t>lorsque la fréquence est </a:t>
            </a:r>
            <a:r>
              <a:rPr lang="fr-FR" sz="2000" b="1" dirty="0"/>
              <a:t>supérieure à 2.18</a:t>
            </a:r>
            <a:r>
              <a:rPr lang="fr-FR" sz="2000" dirty="0"/>
              <a:t>.</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mot « </a:t>
            </a:r>
            <a:r>
              <a:rPr lang="fr-FR" dirty="0" err="1"/>
              <a:t>you</a:t>
            </a:r>
            <a:r>
              <a:rPr lang="fr-FR" dirty="0"/>
              <a:t>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4338" name="Picture 2">
            <a:extLst>
              <a:ext uri="{FF2B5EF4-FFF2-40B4-BE49-F238E27FC236}">
                <a16:creationId xmlns:a16="http://schemas.microsoft.com/office/drawing/2014/main" id="{60D102CA-7CD0-495C-B4EA-38FCF42B6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600603"/>
            <a:ext cx="8828115" cy="2017363"/>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032D1DE2-CC5C-4BE1-B527-427FE678F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730221"/>
            <a:ext cx="8828116" cy="201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3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du jeu de données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629299"/>
            <a:ext cx="10515600" cy="4227544"/>
          </a:xfrm>
        </p:spPr>
        <p:txBody>
          <a:bodyPr>
            <a:normAutofit fontScale="70000" lnSpcReduction="20000"/>
          </a:bodyPr>
          <a:lstStyle/>
          <a:p>
            <a:pPr marL="0" indent="0" algn="just">
              <a:lnSpc>
                <a:spcPct val="120000"/>
              </a:lnSpc>
              <a:buNone/>
            </a:pPr>
            <a:r>
              <a:rPr lang="fr-FR" sz="2000" dirty="0"/>
              <a:t>Le jeu de données « </a:t>
            </a:r>
            <a:r>
              <a:rPr lang="fr-FR" sz="2000" b="1" dirty="0" err="1"/>
              <a:t>Spambase</a:t>
            </a:r>
            <a:r>
              <a:rPr lang="fr-FR" sz="2000" dirty="0"/>
              <a:t> » présente des informations collectées sur </a:t>
            </a:r>
            <a:r>
              <a:rPr lang="fr-FR" sz="2000" b="1" dirty="0"/>
              <a:t>4601 mails</a:t>
            </a:r>
            <a:r>
              <a:rPr lang="fr-FR" sz="2000" dirty="0"/>
              <a:t>, ces derniers étant classés en deux catégories: </a:t>
            </a:r>
            <a:r>
              <a:rPr lang="fr-FR" sz="2000" b="1" dirty="0"/>
              <a:t>spam </a:t>
            </a:r>
            <a:r>
              <a:rPr lang="fr-FR" sz="2000" dirty="0"/>
              <a:t>ou</a:t>
            </a:r>
            <a:r>
              <a:rPr lang="fr-FR" sz="2000" b="1" dirty="0"/>
              <a:t> mail normal </a:t>
            </a:r>
            <a:r>
              <a:rPr lang="fr-FR" sz="2000" dirty="0"/>
              <a:t>(mail personnel, professionnel, etc).</a:t>
            </a:r>
          </a:p>
          <a:p>
            <a:pPr marL="0" indent="0" algn="just">
              <a:lnSpc>
                <a:spcPct val="120000"/>
              </a:lnSpc>
              <a:buNone/>
            </a:pPr>
            <a:endParaRPr lang="fr-FR" sz="2000" dirty="0"/>
          </a:p>
          <a:p>
            <a:pPr marL="0" indent="0" algn="just">
              <a:lnSpc>
                <a:spcPct val="120000"/>
              </a:lnSpc>
              <a:buNone/>
            </a:pPr>
            <a:r>
              <a:rPr lang="fr-FR" sz="2000" dirty="0"/>
              <a:t>Pour rappel, les </a:t>
            </a:r>
            <a:r>
              <a:rPr lang="fr-FR" sz="2000" b="1" dirty="0"/>
              <a:t>spams</a:t>
            </a:r>
            <a:r>
              <a:rPr lang="fr-FR" sz="2000" dirty="0"/>
              <a:t> (ou pourriel), est un « Envoi répété d'un message électronique, </a:t>
            </a:r>
            <a:r>
              <a:rPr lang="fr-FR" sz="2000" b="1" dirty="0"/>
              <a:t>souvent publicitaire</a:t>
            </a:r>
            <a:r>
              <a:rPr lang="fr-FR" sz="2000" dirty="0"/>
              <a:t>, à un grand nombre d'internautes </a:t>
            </a:r>
            <a:r>
              <a:rPr lang="fr-FR" sz="2000" b="1" dirty="0"/>
              <a:t>sans leur consentement </a:t>
            </a:r>
            <a:r>
              <a:rPr lang="fr-FR" sz="2000" dirty="0"/>
              <a:t>»*. Les systèmes de messagerie cherchent donc depuis des années à améliorer leurs filtres de spams, qui sont une </a:t>
            </a:r>
            <a:r>
              <a:rPr lang="fr-FR" sz="2000" b="1" dirty="0"/>
              <a:t>nuisance</a:t>
            </a:r>
            <a:r>
              <a:rPr lang="fr-FR" sz="2000" dirty="0"/>
              <a:t> pour les utilisateurs.</a:t>
            </a:r>
          </a:p>
          <a:p>
            <a:pPr marL="0" indent="0" algn="just">
              <a:lnSpc>
                <a:spcPct val="120000"/>
              </a:lnSpc>
              <a:buNone/>
            </a:pPr>
            <a:endParaRPr lang="fr-FR" sz="2000" dirty="0"/>
          </a:p>
          <a:p>
            <a:pPr marL="0" indent="0" algn="just">
              <a:lnSpc>
                <a:spcPct val="120000"/>
              </a:lnSpc>
              <a:buNone/>
            </a:pPr>
            <a:r>
              <a:rPr lang="fr-FR" sz="2000" dirty="0"/>
              <a:t>Ce jeu de données a été créé dans le but de réaliser un </a:t>
            </a:r>
            <a:r>
              <a:rPr lang="fr-FR" sz="2000" b="1" dirty="0"/>
              <a:t>filtre anti-spam personnalisé pour le donneur</a:t>
            </a:r>
            <a:r>
              <a:rPr lang="fr-FR" sz="2000" dirty="0"/>
              <a:t>, George Forman. En effet, il contient des variables </a:t>
            </a:r>
            <a:r>
              <a:rPr lang="fr-FR" sz="2000" b="1" dirty="0"/>
              <a:t>spécifiques aux mails que recevaient Forman </a:t>
            </a:r>
            <a:r>
              <a:rPr lang="fr-FR" sz="2000" dirty="0"/>
              <a:t>(la fréquence du mot « George » et celle du code « 650 » sont deux variables du jeu de données). Il n’y a pas assez de données dans ce jeu pour pouvoir créer un filtre général.</a:t>
            </a:r>
          </a:p>
          <a:p>
            <a:pPr marL="0" indent="0" algn="just">
              <a:lnSpc>
                <a:spcPct val="120000"/>
              </a:lnSpc>
              <a:buNone/>
            </a:pPr>
            <a:endParaRPr lang="fr-FR" sz="2000" dirty="0"/>
          </a:p>
          <a:p>
            <a:pPr marL="0" indent="0" algn="just">
              <a:lnSpc>
                <a:spcPct val="120000"/>
              </a:lnSpc>
              <a:buNone/>
            </a:pPr>
            <a:r>
              <a:rPr lang="fr-FR" sz="2000" dirty="0"/>
              <a:t>Une des méthodes utilisées pour réaliser ces filtres est de </a:t>
            </a:r>
            <a:r>
              <a:rPr lang="fr-FR" sz="2000" b="1" dirty="0"/>
              <a:t>créer une IA prédictive</a:t>
            </a:r>
            <a:r>
              <a:rPr lang="fr-FR" sz="2000" dirty="0"/>
              <a:t>, à qui l’on donne des mails issus de la vie réelle, classés en tant que mail ou spam.</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Informations générales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sp>
        <p:nvSpPr>
          <p:cNvPr id="6" name="ZoneTexte 5">
            <a:extLst>
              <a:ext uri="{FF2B5EF4-FFF2-40B4-BE49-F238E27FC236}">
                <a16:creationId xmlns:a16="http://schemas.microsoft.com/office/drawing/2014/main" id="{E7F63621-3859-4C91-AA5D-C4B6ACABDAB2}"/>
              </a:ext>
            </a:extLst>
          </p:cNvPr>
          <p:cNvSpPr txBox="1"/>
          <p:nvPr/>
        </p:nvSpPr>
        <p:spPr>
          <a:xfrm>
            <a:off x="2785666" y="6401852"/>
            <a:ext cx="6620667" cy="307777"/>
          </a:xfrm>
          <a:prstGeom prst="rect">
            <a:avLst/>
          </a:prstGeom>
          <a:noFill/>
        </p:spPr>
        <p:txBody>
          <a:bodyPr wrap="square" rtlCol="0">
            <a:spAutoFit/>
          </a:bodyPr>
          <a:lstStyle/>
          <a:p>
            <a:pPr algn="ctr"/>
            <a:r>
              <a:rPr lang="fr-FR" sz="1400" i="1" dirty="0"/>
              <a:t>* </a:t>
            </a:r>
            <a:r>
              <a:rPr lang="fr-FR" sz="1400" i="1" dirty="0">
                <a:hlinkClick r:id="rId2"/>
              </a:rPr>
              <a:t>Définition issue du dictionnaire </a:t>
            </a:r>
            <a:r>
              <a:rPr lang="fr-FR" sz="1400" i="1" dirty="0" err="1">
                <a:hlinkClick r:id="rId2"/>
              </a:rPr>
              <a:t>LeRobert</a:t>
            </a:r>
            <a:endParaRPr lang="fr-FR" sz="1400" i="1" dirty="0"/>
          </a:p>
        </p:txBody>
      </p:sp>
    </p:spTree>
    <p:extLst>
      <p:ext uri="{BB962C8B-B14F-4D97-AF65-F5344CB8AC3E}">
        <p14:creationId xmlns:p14="http://schemas.microsoft.com/office/powerpoint/2010/main" val="1990610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en détails d’attributs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253941"/>
          </a:xfrm>
        </p:spPr>
        <p:txBody>
          <a:bodyPr>
            <a:normAutofit fontScale="70000" lnSpcReduction="20000"/>
          </a:bodyPr>
          <a:lstStyle/>
          <a:p>
            <a:pPr marL="0" indent="0" algn="just">
              <a:lnSpc>
                <a:spcPct val="120000"/>
              </a:lnSpc>
              <a:buNone/>
            </a:pPr>
            <a:r>
              <a:rPr lang="fr-FR" sz="2000" dirty="0"/>
              <a:t>Ici aussi, nous avons un exemple flagrant d'une moyenne gonflée par quelques valeurs élevées. </a:t>
            </a:r>
          </a:p>
          <a:p>
            <a:pPr marL="0" indent="0" algn="just">
              <a:lnSpc>
                <a:spcPct val="120000"/>
              </a:lnSpc>
              <a:buNone/>
            </a:pPr>
            <a:r>
              <a:rPr lang="fr-FR" sz="2000" dirty="0"/>
              <a:t>Pour une moyenne de 0.43 de la classe mail, on se retrouve avec </a:t>
            </a:r>
            <a:r>
              <a:rPr lang="fr-FR" sz="2000" b="1" dirty="0"/>
              <a:t>plus de 75% des valeurs inférieures à 0.46</a:t>
            </a:r>
            <a:r>
              <a:rPr lang="fr-FR" sz="2000" dirty="0"/>
              <a:t>, alors que plus de 25% des valeurs de la classe spam sont </a:t>
            </a:r>
            <a:r>
              <a:rPr lang="fr-FR" sz="2000" b="1" dirty="0"/>
              <a:t>supérieur à 0.47</a:t>
            </a:r>
            <a:r>
              <a:rPr lang="fr-FR" sz="2000" dirty="0"/>
              <a:t>. </a:t>
            </a:r>
          </a:p>
          <a:p>
            <a:pPr marL="0" indent="0" algn="just">
              <a:lnSpc>
                <a:spcPct val="120000"/>
              </a:lnSpc>
              <a:buNone/>
            </a:pPr>
            <a:r>
              <a:rPr lang="fr-FR" sz="2000" dirty="0"/>
              <a:t>Le mot "</a:t>
            </a:r>
            <a:r>
              <a:rPr lang="fr-FR" sz="2000" b="1" dirty="0" err="1"/>
              <a:t>your</a:t>
            </a:r>
            <a:r>
              <a:rPr lang="fr-FR" sz="2000" dirty="0"/>
              <a:t>" est pour le moment, selon moi, un des meilleurs attributs utiles pour </a:t>
            </a:r>
            <a:r>
              <a:rPr lang="fr-FR" sz="2000" b="1" dirty="0"/>
              <a:t>la détection </a:t>
            </a:r>
            <a:r>
              <a:rPr lang="fr-FR" sz="2000" dirty="0"/>
              <a:t>entre les cinq mots étudiés.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mot « </a:t>
            </a:r>
            <a:r>
              <a:rPr lang="fr-FR" dirty="0" err="1"/>
              <a:t>your</a:t>
            </a:r>
            <a:r>
              <a:rPr lang="fr-FR" dirty="0"/>
              <a:t>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6386" name="Picture 2">
            <a:extLst>
              <a:ext uri="{FF2B5EF4-FFF2-40B4-BE49-F238E27FC236}">
                <a16:creationId xmlns:a16="http://schemas.microsoft.com/office/drawing/2014/main" id="{2742945C-E81F-4003-8A65-C4CD6BB6E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637620"/>
            <a:ext cx="8828116" cy="2017363"/>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C2B4B293-E0F6-4743-A50D-597B970DC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654983"/>
            <a:ext cx="8828116" cy="201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52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en détails d’attributs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253948"/>
          </a:xfrm>
        </p:spPr>
        <p:txBody>
          <a:bodyPr>
            <a:normAutofit fontScale="62500" lnSpcReduction="20000"/>
          </a:bodyPr>
          <a:lstStyle/>
          <a:p>
            <a:pPr marL="0" indent="0" algn="just">
              <a:lnSpc>
                <a:spcPct val="120000"/>
              </a:lnSpc>
              <a:buNone/>
            </a:pPr>
            <a:r>
              <a:rPr lang="fr-FR" sz="2000" dirty="0"/>
              <a:t>L'étude du mot "</a:t>
            </a:r>
            <a:r>
              <a:rPr lang="fr-FR" sz="2000" b="1" dirty="0" err="1"/>
              <a:t>our</a:t>
            </a:r>
            <a:r>
              <a:rPr lang="fr-FR" sz="2000" dirty="0"/>
              <a:t>" se révèle très intéressant. Tandis qu'on aurait pu croire avec le graphique des moyennes des fréquences que le mot "</a:t>
            </a:r>
            <a:r>
              <a:rPr lang="fr-FR" sz="2000" dirty="0" err="1"/>
              <a:t>our</a:t>
            </a:r>
            <a:r>
              <a:rPr lang="fr-FR" sz="2000" dirty="0"/>
              <a:t>" était quand même assez présent dans les mails, on voit ici que </a:t>
            </a:r>
            <a:r>
              <a:rPr lang="fr-FR" sz="2000" b="1" dirty="0"/>
              <a:t>plus de 75% des valeurs ont une fréquence égale à 0 pour les mails</a:t>
            </a:r>
            <a:r>
              <a:rPr lang="fr-FR" sz="2000" dirty="0"/>
              <a:t>. Tandis que pour les spams, plus de la moitié des valeurs sont supérieures à 0.29 et un tiers des valeurs supérieures à 0.78.  </a:t>
            </a:r>
          </a:p>
          <a:p>
            <a:pPr marL="0" indent="0" algn="just">
              <a:lnSpc>
                <a:spcPct val="120000"/>
              </a:lnSpc>
              <a:buNone/>
            </a:pPr>
            <a:r>
              <a:rPr lang="fr-FR" sz="2000" dirty="0"/>
              <a:t>Avec le mot "</a:t>
            </a:r>
            <a:r>
              <a:rPr lang="fr-FR" sz="2000" dirty="0" err="1"/>
              <a:t>your</a:t>
            </a:r>
            <a:r>
              <a:rPr lang="fr-FR" sz="2000" dirty="0"/>
              <a:t>", "</a:t>
            </a:r>
            <a:r>
              <a:rPr lang="fr-FR" sz="2000" dirty="0" err="1"/>
              <a:t>our</a:t>
            </a:r>
            <a:r>
              <a:rPr lang="fr-FR" sz="2000" dirty="0"/>
              <a:t>" est définitivement intéressant.</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mot « </a:t>
            </a:r>
            <a:r>
              <a:rPr lang="fr-FR" dirty="0" err="1"/>
              <a:t>our</a:t>
            </a:r>
            <a:r>
              <a:rPr lang="fr-FR" dirty="0"/>
              <a:t>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8434" name="Picture 2">
            <a:extLst>
              <a:ext uri="{FF2B5EF4-FFF2-40B4-BE49-F238E27FC236}">
                <a16:creationId xmlns:a16="http://schemas.microsoft.com/office/drawing/2014/main" id="{585C69DC-9842-420C-9491-20AF742A7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685614"/>
            <a:ext cx="8828116" cy="2017363"/>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92BD2948-8E41-4B54-A324-4984FB83C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758149"/>
            <a:ext cx="8828116" cy="201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37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en détails d’attributs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253948"/>
          </a:xfrm>
        </p:spPr>
        <p:txBody>
          <a:bodyPr>
            <a:normAutofit fontScale="77500" lnSpcReduction="20000"/>
          </a:bodyPr>
          <a:lstStyle/>
          <a:p>
            <a:pPr marL="0" indent="0" algn="just">
              <a:lnSpc>
                <a:spcPct val="120000"/>
              </a:lnSpc>
              <a:buNone/>
            </a:pPr>
            <a:r>
              <a:rPr lang="fr-FR" sz="2000" dirty="0"/>
              <a:t>Encore une fois, la moyenne se révèle dangereuse pour la classe mail. Pour une moyenne de 0.2, seulement </a:t>
            </a:r>
            <a:r>
              <a:rPr lang="fr-FR" sz="2000" b="1" dirty="0"/>
              <a:t>75% des valeurs sont supérieures à 0.12</a:t>
            </a:r>
            <a:r>
              <a:rPr lang="fr-FR" sz="2000" dirty="0"/>
              <a:t>. </a:t>
            </a:r>
          </a:p>
          <a:p>
            <a:pPr marL="0" indent="0" algn="just">
              <a:lnSpc>
                <a:spcPct val="120000"/>
              </a:lnSpc>
              <a:buNone/>
            </a:pPr>
            <a:r>
              <a:rPr lang="fr-FR" sz="2000" dirty="0"/>
              <a:t>La moyenne des spams est beaucoup plus proche de sa médiane, respectivement 0.4 et 0.3. On peut donc en conclure que si la fréquence est supérieure à 0.64, il y a de fortes chances qu'on ait affaire à un spam.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 mot « all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0482" name="Picture 2">
            <a:extLst>
              <a:ext uri="{FF2B5EF4-FFF2-40B4-BE49-F238E27FC236}">
                <a16:creationId xmlns:a16="http://schemas.microsoft.com/office/drawing/2014/main" id="{AD16E39C-0FA5-4CE0-9B6E-DEC486EEA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740786"/>
            <a:ext cx="8828116" cy="2017363"/>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a:extLst>
              <a:ext uri="{FF2B5EF4-FFF2-40B4-BE49-F238E27FC236}">
                <a16:creationId xmlns:a16="http://schemas.microsoft.com/office/drawing/2014/main" id="{7CB6A6A1-1F93-4465-8BE5-3215C1724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765321"/>
            <a:ext cx="8828116" cy="201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73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Matrice de corrélation pour les mots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21972"/>
            <a:ext cx="10515600" cy="4463395"/>
          </a:xfrm>
        </p:spPr>
        <p:txBody>
          <a:bodyPr/>
          <a:lstStyle/>
          <a:p>
            <a:pPr marL="0" indent="0" algn="just">
              <a:buNone/>
            </a:pPr>
            <a:r>
              <a:rPr lang="fr-FR" dirty="0"/>
              <a:t>En reprenant les mots semblants avoir le plus d’impact sur la classification, nous obtenons la matrice de corrélation suivante: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2530" name="Picture 2">
            <a:extLst>
              <a:ext uri="{FF2B5EF4-FFF2-40B4-BE49-F238E27FC236}">
                <a16:creationId xmlns:a16="http://schemas.microsoft.com/office/drawing/2014/main" id="{4A00525B-4413-4832-89F3-DB20EE195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547" y="2783920"/>
            <a:ext cx="4440538" cy="368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2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caractères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133300"/>
            <a:ext cx="10515600" cy="5292437"/>
          </a:xfrm>
        </p:spPr>
        <p:txBody>
          <a:bodyPr>
            <a:normAutofit/>
          </a:bodyPr>
          <a:lstStyle/>
          <a:p>
            <a:pPr marL="0" indent="0" algn="just">
              <a:buNone/>
            </a:pPr>
            <a:r>
              <a:rPr lang="fr-FR" dirty="0"/>
              <a:t>Vu que nous n'avons que cinq colonnes touchant aux caractères, nous allons pouvoir tous les regarder en même temps. </a:t>
            </a:r>
          </a:p>
          <a:p>
            <a:pPr marL="0" indent="0" algn="just">
              <a:buNone/>
            </a:pPr>
            <a:endParaRPr lang="fr-FR" dirty="0"/>
          </a:p>
          <a:p>
            <a:pPr marL="0" indent="0" algn="just">
              <a:buNone/>
            </a:pPr>
            <a:endParaRPr lang="fr-FR" dirty="0"/>
          </a:p>
          <a:p>
            <a:pPr marL="0" indent="0" algn="just">
              <a:buNone/>
            </a:pPr>
            <a:endParaRPr lang="fr-FR" dirty="0"/>
          </a:p>
          <a:p>
            <a:pPr marL="0" indent="0" algn="just">
              <a:buNone/>
            </a:pPr>
            <a:endParaRPr lang="fr-FR" dirty="0"/>
          </a:p>
          <a:p>
            <a:pPr marL="0" indent="0" algn="just">
              <a:buNone/>
            </a:pPr>
            <a:r>
              <a:rPr lang="fr-FR" dirty="0"/>
              <a:t>On peut déjà observer que l'utilisation de point d'exclamation "!" semble être très utile pour détecter un spam, ainsi que l'utilisation du signe dollar "$". </a:t>
            </a:r>
          </a:p>
          <a:p>
            <a:pPr marL="0" indent="0" algn="just">
              <a:buNone/>
            </a:pPr>
            <a:endParaRPr lang="fr-FR"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3554" name="Picture 2">
            <a:extLst>
              <a:ext uri="{FF2B5EF4-FFF2-40B4-BE49-F238E27FC236}">
                <a16:creationId xmlns:a16="http://schemas.microsoft.com/office/drawing/2014/main" id="{5C96AE7D-8BC1-4E17-AA0A-6B92E56A7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62" y="2392792"/>
            <a:ext cx="9955876" cy="197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6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caractères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133301"/>
            <a:ext cx="10515600" cy="4552066"/>
          </a:xfrm>
        </p:spPr>
        <p:txBody>
          <a:bodyPr/>
          <a:lstStyle/>
          <a:p>
            <a:pPr marL="0" indent="0" algn="just">
              <a:buNone/>
            </a:pPr>
            <a:r>
              <a:rPr lang="fr-FR" dirty="0"/>
              <a:t>Le signe du dollar semble être légèrement plus utile pour détecter un spam que le point d'exclamation, mais ils restent proches. </a:t>
            </a:r>
          </a:p>
          <a:p>
            <a:pPr marL="0" indent="0" algn="just">
              <a:buNone/>
            </a:pPr>
            <a:r>
              <a:rPr lang="fr-FR" dirty="0"/>
              <a:t>Pour détecter un mail, on peut voir que la parenthèse peut être utile, suivi par le crochet "[". </a:t>
            </a:r>
          </a:p>
          <a:p>
            <a:pPr marL="0" indent="0" algn="just">
              <a:buNone/>
            </a:pPr>
            <a:r>
              <a:rPr lang="fr-FR" dirty="0"/>
              <a:t>Le signe dièse quand à lui semble avoisiner autour des 0, nous le mettrons donc potentiellement de côté lors du modèle d'IA.</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4578" name="Picture 2">
            <a:extLst>
              <a:ext uri="{FF2B5EF4-FFF2-40B4-BE49-F238E27FC236}">
                <a16:creationId xmlns:a16="http://schemas.microsoft.com/office/drawing/2014/main" id="{6E99FE58-F289-4855-AA79-DAB0139DF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808" y="4228098"/>
            <a:ext cx="3080384" cy="249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33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 la fréquence des caractères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133301"/>
            <a:ext cx="10515600" cy="4552066"/>
          </a:xfrm>
        </p:spPr>
        <p:txBody>
          <a:bodyPr/>
          <a:lstStyle/>
          <a:p>
            <a:pPr marL="0" indent="0" algn="just">
              <a:buNone/>
            </a:pPr>
            <a:r>
              <a:rPr lang="fr-FR" dirty="0"/>
              <a:t>Pour ce qui concerne le signe de la parenthèse, on peut voir que la médiane est sensiblement la même entre les deux classes. Cependant, une valeur supérieure à 0.222 a un peu plus de chance de provenir d'un mail que d'un spam.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5602" name="Picture 2">
            <a:extLst>
              <a:ext uri="{FF2B5EF4-FFF2-40B4-BE49-F238E27FC236}">
                <a16:creationId xmlns:a16="http://schemas.microsoft.com/office/drawing/2014/main" id="{9ECA3300-3054-4DD3-A4E8-05C1F083D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016" y="3148651"/>
            <a:ext cx="4274076" cy="307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58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des statistiques des majuscules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197033"/>
            <a:ext cx="10515600" cy="4488334"/>
          </a:xfrm>
        </p:spPr>
        <p:txBody>
          <a:bodyPr>
            <a:normAutofit/>
          </a:bodyPr>
          <a:lstStyle/>
          <a:p>
            <a:pPr marL="0" indent="0" algn="just">
              <a:buNone/>
            </a:pPr>
            <a:r>
              <a:rPr lang="fr-FR" dirty="0"/>
              <a:t>Pour les majuscules, nous avons trois attributs à étudier:</a:t>
            </a:r>
          </a:p>
          <a:p>
            <a:pPr algn="just"/>
            <a:endParaRPr lang="fr-FR" dirty="0"/>
          </a:p>
          <a:p>
            <a:pPr algn="just"/>
            <a:r>
              <a:rPr lang="fr-FR" b="1" dirty="0" err="1"/>
              <a:t>cap_rl_average</a:t>
            </a:r>
            <a:r>
              <a:rPr lang="fr-FR" dirty="0"/>
              <a:t>: longueur moyenne des séquences ininterrompues de majuscules</a:t>
            </a:r>
          </a:p>
          <a:p>
            <a:pPr algn="just"/>
            <a:r>
              <a:rPr lang="fr-FR" b="1" dirty="0" err="1"/>
              <a:t>cap_rl_longest</a:t>
            </a:r>
            <a:r>
              <a:rPr lang="fr-FR" dirty="0"/>
              <a:t>: longueur de la plus longue séquence ininterrompue de lettres majuscules</a:t>
            </a:r>
          </a:p>
          <a:p>
            <a:pPr algn="just"/>
            <a:r>
              <a:rPr lang="fr-FR" b="1" dirty="0" err="1"/>
              <a:t>cap_rl_total</a:t>
            </a:r>
            <a:r>
              <a:rPr lang="fr-FR" dirty="0"/>
              <a:t>: nombre total de majuscules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45670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des statistiques des majuscules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253948"/>
          </a:xfrm>
        </p:spPr>
        <p:txBody>
          <a:bodyPr>
            <a:normAutofit fontScale="77500" lnSpcReduction="20000"/>
          </a:bodyPr>
          <a:lstStyle/>
          <a:p>
            <a:pPr marL="0" indent="0" algn="just">
              <a:lnSpc>
                <a:spcPct val="120000"/>
              </a:lnSpc>
              <a:buNone/>
            </a:pPr>
            <a:r>
              <a:rPr lang="fr-FR" sz="2000" dirty="0"/>
              <a:t>Attribut très intéressant, on peut en conclure qu'on a beaucoup plus de chance de faire affaire à un spam lorsque </a:t>
            </a:r>
            <a:r>
              <a:rPr lang="fr-FR" sz="2000" b="1" dirty="0"/>
              <a:t>la longueur moyenne est supérieure à 2.5</a:t>
            </a:r>
            <a:r>
              <a:rPr lang="fr-FR" sz="2000" dirty="0"/>
              <a:t>.</a:t>
            </a:r>
          </a:p>
          <a:p>
            <a:pPr marL="0" indent="0" algn="just">
              <a:lnSpc>
                <a:spcPct val="120000"/>
              </a:lnSpc>
              <a:buNone/>
            </a:pPr>
            <a:r>
              <a:rPr lang="fr-FR" sz="2000" dirty="0"/>
              <a:t>Cela n'est pas étonnant, dans le sens où l'emploi des majuscules apportent </a:t>
            </a:r>
            <a:r>
              <a:rPr lang="fr-FR" sz="2000" b="1" dirty="0"/>
              <a:t>un effet d'urgence/de danger/d'occasion à ne pas manquer</a:t>
            </a:r>
            <a:r>
              <a:rPr lang="fr-FR" sz="2000" dirty="0"/>
              <a:t>, que les spammeurs aiment employer.</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Attribut « </a:t>
            </a:r>
            <a:r>
              <a:rPr lang="fr-FR" dirty="0" err="1"/>
              <a:t>cap_rl_average</a:t>
            </a:r>
            <a:r>
              <a:rPr lang="fr-FR" dirty="0"/>
              <a:t>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6626" name="Picture 2">
            <a:extLst>
              <a:ext uri="{FF2B5EF4-FFF2-40B4-BE49-F238E27FC236}">
                <a16:creationId xmlns:a16="http://schemas.microsoft.com/office/drawing/2014/main" id="{084AE790-2D96-46B7-8FBB-B129ED02F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821854"/>
            <a:ext cx="8828116" cy="2016213"/>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id="{1439C580-653F-40BF-91C1-0FEB8A0F2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893055"/>
            <a:ext cx="8828116" cy="201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8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des statistiques des majuscules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487976"/>
          </a:xfrm>
        </p:spPr>
        <p:txBody>
          <a:bodyPr>
            <a:normAutofit fontScale="55000" lnSpcReduction="20000"/>
          </a:bodyPr>
          <a:lstStyle/>
          <a:p>
            <a:pPr marL="0" indent="0" algn="just">
              <a:lnSpc>
                <a:spcPct val="120000"/>
              </a:lnSpc>
              <a:buNone/>
            </a:pPr>
            <a:r>
              <a:rPr lang="fr-FR" sz="2000" dirty="0"/>
              <a:t>Rien de surprenant par rapport à ce que l'on a appris avec l'étude de l'attribut précédent "</a:t>
            </a:r>
            <a:r>
              <a:rPr lang="fr-FR" sz="2000" dirty="0" err="1"/>
              <a:t>cap_rl_average</a:t>
            </a:r>
            <a:r>
              <a:rPr lang="fr-FR" sz="2000" dirty="0"/>
              <a:t>". </a:t>
            </a:r>
          </a:p>
          <a:p>
            <a:pPr marL="0" indent="0" algn="just">
              <a:lnSpc>
                <a:spcPct val="120000"/>
              </a:lnSpc>
              <a:buNone/>
            </a:pPr>
            <a:r>
              <a:rPr lang="fr-FR" sz="2000" dirty="0"/>
              <a:t>Cependant, je ne m'attendais pas au 3éme quartile de la classe mail d'être </a:t>
            </a:r>
            <a:r>
              <a:rPr lang="fr-FR" sz="2000" b="1" dirty="0"/>
              <a:t>aussi haut que 18</a:t>
            </a:r>
            <a:r>
              <a:rPr lang="fr-FR" sz="2000" dirty="0"/>
              <a:t>. De ce que j'ai pu trouver sur internet, la </a:t>
            </a:r>
            <a:r>
              <a:rPr lang="fr-FR" sz="2000" b="1" dirty="0"/>
              <a:t>taille moyenne d'un mot anglais </a:t>
            </a:r>
            <a:r>
              <a:rPr lang="fr-FR" sz="2000" dirty="0"/>
              <a:t>tourne aux alentours de </a:t>
            </a:r>
            <a:r>
              <a:rPr lang="fr-FR" sz="2000" b="1" dirty="0"/>
              <a:t>4.7 à 5 caractères</a:t>
            </a:r>
            <a:r>
              <a:rPr lang="fr-FR" sz="2000" dirty="0"/>
              <a:t>. Donc on aurait plus de 15% des mails qui emploieraient en moyenne 3 à 4 mots en majuscules d'affilée. </a:t>
            </a:r>
          </a:p>
          <a:p>
            <a:pPr marL="0" indent="0" algn="just">
              <a:lnSpc>
                <a:spcPct val="120000"/>
              </a:lnSpc>
              <a:buNone/>
            </a:pPr>
            <a:r>
              <a:rPr lang="fr-FR" sz="2000" dirty="0"/>
              <a:t>Cela n'est tout de même pas grand chose par rapport à la classe spam, qui a </a:t>
            </a:r>
            <a:r>
              <a:rPr lang="fr-FR" sz="2000" b="1" dirty="0"/>
              <a:t>plus de 50%</a:t>
            </a:r>
            <a:r>
              <a:rPr lang="fr-FR" sz="2000" dirty="0"/>
              <a:t> de ses textes contenant une séquence de majuscule ininterrompue de </a:t>
            </a:r>
            <a:r>
              <a:rPr lang="fr-FR" sz="2000" b="1" dirty="0"/>
              <a:t>38 caractères</a:t>
            </a:r>
            <a:r>
              <a:rPr lang="fr-FR" sz="2000" dirty="0"/>
              <a:t>, soit environ </a:t>
            </a:r>
            <a:r>
              <a:rPr lang="fr-FR" sz="2000" b="1" dirty="0"/>
              <a:t>7.6 mots d'affilée (38/5).</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Attribut « </a:t>
            </a:r>
            <a:r>
              <a:rPr lang="fr-FR" dirty="0" err="1"/>
              <a:t>cap_rl_longest</a:t>
            </a:r>
            <a:r>
              <a:rPr lang="fr-FR" dirty="0"/>
              <a:t>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8674" name="Picture 2">
            <a:extLst>
              <a:ext uri="{FF2B5EF4-FFF2-40B4-BE49-F238E27FC236}">
                <a16:creationId xmlns:a16="http://schemas.microsoft.com/office/drawing/2014/main" id="{19153A8C-C038-4D7C-BA63-D612F9860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805228"/>
            <a:ext cx="8828116" cy="2016213"/>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a:extLst>
              <a:ext uri="{FF2B5EF4-FFF2-40B4-BE49-F238E27FC236}">
                <a16:creationId xmlns:a16="http://schemas.microsoft.com/office/drawing/2014/main" id="{6220A3BC-3E62-4263-B727-FB0AB3363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821441"/>
            <a:ext cx="8828116" cy="201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81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du jeu de données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629299"/>
            <a:ext cx="10515600" cy="3820650"/>
          </a:xfrm>
        </p:spPr>
        <p:txBody>
          <a:bodyPr>
            <a:normAutofit fontScale="55000" lnSpcReduction="20000"/>
          </a:bodyPr>
          <a:lstStyle/>
          <a:p>
            <a:r>
              <a:rPr lang="fr-FR" b="1" dirty="0"/>
              <a:t>Créateurs: </a:t>
            </a:r>
            <a:r>
              <a:rPr lang="fr-FR" dirty="0"/>
              <a:t>Mark Hopkins, Erik </a:t>
            </a:r>
            <a:r>
              <a:rPr lang="fr-FR" dirty="0" err="1"/>
              <a:t>Reeber</a:t>
            </a:r>
            <a:r>
              <a:rPr lang="fr-FR" dirty="0"/>
              <a:t>, George Forman, </a:t>
            </a:r>
            <a:r>
              <a:rPr lang="fr-FR" dirty="0" err="1"/>
              <a:t>Jaap</a:t>
            </a:r>
            <a:r>
              <a:rPr lang="fr-FR" dirty="0"/>
              <a:t> </a:t>
            </a:r>
            <a:r>
              <a:rPr lang="fr-FR" dirty="0" err="1"/>
              <a:t>Suermondt</a:t>
            </a:r>
            <a:endParaRPr lang="fr-FR" dirty="0"/>
          </a:p>
          <a:p>
            <a:pPr marL="0" indent="0">
              <a:buNone/>
            </a:pPr>
            <a:endParaRPr lang="fr-FR" dirty="0"/>
          </a:p>
          <a:p>
            <a:r>
              <a:rPr lang="fr-FR" b="1" dirty="0"/>
              <a:t>Donneur: </a:t>
            </a:r>
            <a:r>
              <a:rPr lang="fr-FR" dirty="0"/>
              <a:t>George Forman</a:t>
            </a:r>
          </a:p>
          <a:p>
            <a:pPr marL="0" indent="0">
              <a:buNone/>
            </a:pPr>
            <a:endParaRPr lang="fr-FR" dirty="0"/>
          </a:p>
          <a:p>
            <a:r>
              <a:rPr lang="fr-FR" b="1" dirty="0"/>
              <a:t>Date de début de collecte des données: </a:t>
            </a:r>
            <a:r>
              <a:rPr lang="fr-FR" dirty="0"/>
              <a:t>inconnue</a:t>
            </a:r>
          </a:p>
          <a:p>
            <a:pPr marL="0" indent="0">
              <a:buNone/>
            </a:pPr>
            <a:endParaRPr lang="fr-FR" dirty="0"/>
          </a:p>
          <a:p>
            <a:r>
              <a:rPr lang="fr-FR" b="1" dirty="0"/>
              <a:t>Année de soumission: </a:t>
            </a:r>
            <a:r>
              <a:rPr lang="fr-FR" dirty="0"/>
              <a:t>1999</a:t>
            </a:r>
          </a:p>
          <a:p>
            <a:pPr marL="0" indent="0">
              <a:buNone/>
            </a:pPr>
            <a:endParaRPr lang="fr-FR" dirty="0"/>
          </a:p>
          <a:p>
            <a:pPr>
              <a:lnSpc>
                <a:spcPct val="120000"/>
              </a:lnSpc>
            </a:pPr>
            <a:r>
              <a:rPr lang="fr-FR" b="1" dirty="0"/>
              <a:t>Source des données: </a:t>
            </a:r>
            <a:r>
              <a:rPr lang="fr-FR" dirty="0"/>
              <a:t>collecte de mails et spams venant de divers collègues et de l’administrateur du serveur de messagerie de l’entreprise</a:t>
            </a:r>
          </a:p>
          <a:p>
            <a:endParaRPr lang="fr-FR" dirty="0"/>
          </a:p>
          <a:p>
            <a:r>
              <a:rPr lang="fr-FR" b="1" dirty="0"/>
              <a:t>Lien d’accès: </a:t>
            </a:r>
            <a:r>
              <a:rPr lang="fr-FR" dirty="0">
                <a:hlinkClick r:id="rId2"/>
              </a:rPr>
              <a:t>https://archive.ics.uci.edu/ml/datasets/Spambase</a:t>
            </a:r>
            <a:r>
              <a:rPr lang="fr-FR" dirty="0"/>
              <a:t> </a:t>
            </a:r>
          </a:p>
          <a:p>
            <a:pPr marL="0" indent="0">
              <a:buNone/>
            </a:pPr>
            <a:endParaRPr lang="fr-FR" dirty="0"/>
          </a:p>
          <a:p>
            <a:pPr marL="0" indent="0">
              <a:buNone/>
            </a:pPr>
            <a:endParaRPr lang="fr-FR"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Informations générales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2" name="Image 11">
            <a:extLst>
              <a:ext uri="{FF2B5EF4-FFF2-40B4-BE49-F238E27FC236}">
                <a16:creationId xmlns:a16="http://schemas.microsoft.com/office/drawing/2014/main" id="{29E6B752-462E-4A00-BD83-4C5F96767179}"/>
              </a:ext>
            </a:extLst>
          </p:cNvPr>
          <p:cNvPicPr>
            <a:picLocks noChangeAspect="1"/>
          </p:cNvPicPr>
          <p:nvPr/>
        </p:nvPicPr>
        <p:blipFill>
          <a:blip r:embed="rId3"/>
          <a:stretch>
            <a:fillRect/>
          </a:stretch>
        </p:blipFill>
        <p:spPr>
          <a:xfrm>
            <a:off x="2785666" y="5519843"/>
            <a:ext cx="6620667" cy="923385"/>
          </a:xfrm>
          <a:prstGeom prst="rect">
            <a:avLst/>
          </a:prstGeom>
        </p:spPr>
      </p:pic>
      <p:sp>
        <p:nvSpPr>
          <p:cNvPr id="13" name="ZoneTexte 12">
            <a:extLst>
              <a:ext uri="{FF2B5EF4-FFF2-40B4-BE49-F238E27FC236}">
                <a16:creationId xmlns:a16="http://schemas.microsoft.com/office/drawing/2014/main" id="{817A4773-3847-4892-B1AE-DD2842676C51}"/>
              </a:ext>
            </a:extLst>
          </p:cNvPr>
          <p:cNvSpPr txBox="1"/>
          <p:nvPr/>
        </p:nvSpPr>
        <p:spPr>
          <a:xfrm>
            <a:off x="2785666" y="6401852"/>
            <a:ext cx="6620667" cy="307777"/>
          </a:xfrm>
          <a:prstGeom prst="rect">
            <a:avLst/>
          </a:prstGeom>
          <a:noFill/>
        </p:spPr>
        <p:txBody>
          <a:bodyPr wrap="square" rtlCol="0">
            <a:spAutoFit/>
          </a:bodyPr>
          <a:lstStyle/>
          <a:p>
            <a:pPr algn="ctr"/>
            <a:r>
              <a:rPr lang="fr-FR" sz="1400" i="1" dirty="0"/>
              <a:t>Tableau issu de la page de présentation du jeu de données</a:t>
            </a:r>
          </a:p>
        </p:txBody>
      </p:sp>
    </p:spTree>
    <p:extLst>
      <p:ext uri="{BB962C8B-B14F-4D97-AF65-F5344CB8AC3E}">
        <p14:creationId xmlns:p14="http://schemas.microsoft.com/office/powerpoint/2010/main" val="3706424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Etude des statistiques des majuscules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479666"/>
            <a:ext cx="10515600" cy="1487976"/>
          </a:xfrm>
        </p:spPr>
        <p:txBody>
          <a:bodyPr>
            <a:normAutofit fontScale="55000" lnSpcReduction="20000"/>
          </a:bodyPr>
          <a:lstStyle/>
          <a:p>
            <a:pPr marL="0" indent="0" algn="just">
              <a:lnSpc>
                <a:spcPct val="120000"/>
              </a:lnSpc>
              <a:buNone/>
            </a:pPr>
            <a:r>
              <a:rPr lang="fr-FR" sz="2000" dirty="0"/>
              <a:t>Il est vraiment dommage de ne pas avoir de moyen d’accéder à </a:t>
            </a:r>
            <a:r>
              <a:rPr lang="fr-FR" sz="2000" b="1" dirty="0"/>
              <a:t>la taille totale des textes </a:t>
            </a:r>
            <a:r>
              <a:rPr lang="fr-FR" sz="2000" dirty="0"/>
              <a:t>ici, et pourquoi pas le nombre de phrase au total dans le texte.</a:t>
            </a:r>
          </a:p>
          <a:p>
            <a:pPr marL="0" indent="0" algn="just">
              <a:lnSpc>
                <a:spcPct val="120000"/>
              </a:lnSpc>
              <a:buNone/>
            </a:pPr>
            <a:r>
              <a:rPr lang="fr-FR" sz="2000" dirty="0"/>
              <a:t>En effet, on peut voir que dans plus de 50% des cas pour les mails, on se retrouverait avec </a:t>
            </a:r>
            <a:r>
              <a:rPr lang="fr-FR" sz="2000" b="1" dirty="0"/>
              <a:t>54 majuscules au total</a:t>
            </a:r>
            <a:r>
              <a:rPr lang="fr-FR" sz="2000" dirty="0"/>
              <a:t>. Il ne faut pas oublier que dans un mail normal, </a:t>
            </a:r>
            <a:r>
              <a:rPr lang="fr-FR" sz="2000" b="1" dirty="0"/>
              <a:t>les phrases commencent par une majuscule</a:t>
            </a:r>
            <a:r>
              <a:rPr lang="fr-FR" sz="2000" dirty="0"/>
              <a:t>, ainsi que </a:t>
            </a:r>
            <a:r>
              <a:rPr lang="fr-FR" sz="2000" b="1" dirty="0"/>
              <a:t>les noms propres et certaines abréviations </a:t>
            </a:r>
            <a:r>
              <a:rPr lang="fr-FR" sz="2000" dirty="0"/>
              <a:t>(comme ASAP par exemple). Mais 54 me semble tout de même être un chiffre élevé. Et c'est encore plus impressionnant de se dire </a:t>
            </a:r>
            <a:r>
              <a:rPr lang="fr-FR" sz="2000" b="1" dirty="0"/>
              <a:t>que 15% de ces mails ont plus de 141 majuscules</a:t>
            </a:r>
            <a:r>
              <a:rPr lang="fr-FR" sz="2000" dirty="0"/>
              <a:t>. </a:t>
            </a:r>
          </a:p>
          <a:p>
            <a:pPr marL="0" indent="0" algn="just">
              <a:lnSpc>
                <a:spcPct val="120000"/>
              </a:lnSpc>
              <a:buNone/>
            </a:pPr>
            <a:r>
              <a:rPr lang="fr-FR" sz="2000" dirty="0"/>
              <a:t>Mis à part cela, comme les deux précédents attributs, on voit bien que </a:t>
            </a:r>
            <a:r>
              <a:rPr lang="fr-FR" sz="2000" b="1" dirty="0"/>
              <a:t>la classe spam se démarque</a:t>
            </a:r>
            <a:r>
              <a:rPr lang="fr-FR" sz="2000" dirty="0"/>
              <a:t> de la classe mail par son grand nombre.</a:t>
            </a:r>
          </a:p>
          <a:p>
            <a:pPr marL="0" indent="0" algn="just">
              <a:lnSpc>
                <a:spcPct val="120000"/>
              </a:lnSpc>
              <a:buNone/>
            </a:pPr>
            <a:endParaRPr lang="fr-FR" sz="2000"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199" y="1001158"/>
            <a:ext cx="8704811"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Attribut « </a:t>
            </a:r>
            <a:r>
              <a:rPr lang="fr-FR" dirty="0" err="1"/>
              <a:t>cap_rl_total</a:t>
            </a:r>
            <a:r>
              <a:rPr lang="fr-FR" dirty="0"/>
              <a:t> »</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30722" name="Picture 2">
            <a:extLst>
              <a:ext uri="{FF2B5EF4-FFF2-40B4-BE49-F238E27FC236}">
                <a16:creationId xmlns:a16="http://schemas.microsoft.com/office/drawing/2014/main" id="{287BBBEC-432A-4BB7-9593-02AF3433D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90" y="2733614"/>
            <a:ext cx="8828116" cy="2016213"/>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a:extLst>
              <a:ext uri="{FF2B5EF4-FFF2-40B4-BE49-F238E27FC236}">
                <a16:creationId xmlns:a16="http://schemas.microsoft.com/office/drawing/2014/main" id="{A874AE13-B9B0-4ACD-B087-64D1B6108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790" y="4749827"/>
            <a:ext cx="8828116" cy="201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re 3">
            <a:extLst>
              <a:ext uri="{FF2B5EF4-FFF2-40B4-BE49-F238E27FC236}">
                <a16:creationId xmlns:a16="http://schemas.microsoft.com/office/drawing/2014/main" id="{BF0E5F42-1BC7-4FF9-AC76-B97B7D743B9E}"/>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dirty="0" err="1"/>
              <a:t>Modélisation</a:t>
            </a:r>
            <a:endParaRPr lang="en-US" sz="6000" kern="1200" dirty="0">
              <a:solidFill>
                <a:schemeClr val="tx1"/>
              </a:solidFill>
              <a:latin typeface="+mj-lt"/>
              <a:ea typeface="+mj-ea"/>
              <a:cs typeface="+mj-cs"/>
            </a:endParaRPr>
          </a:p>
        </p:txBody>
      </p:sp>
      <p:cxnSp>
        <p:nvCxnSpPr>
          <p:cNvPr id="19" name="Straight Connector 18">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912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Sélection des modèles à étudier</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455081"/>
          </a:xfrm>
        </p:spPr>
        <p:txBody>
          <a:bodyPr/>
          <a:lstStyle/>
          <a:p>
            <a:pPr marL="0" indent="0">
              <a:buNone/>
            </a:pPr>
            <a:r>
              <a:rPr lang="fr-FR" dirty="0"/>
              <a:t>Après recherche, les meilleurs modèles utilisés pour les filtres anti-spam s'avèrent être de la famille de la classification naïve bayésienne (NB)*. Ainsi, nous nous contenterons de tester trois types de modèle NB:</a:t>
            </a:r>
          </a:p>
          <a:p>
            <a:endParaRPr lang="fr-FR" dirty="0"/>
          </a:p>
          <a:p>
            <a:r>
              <a:rPr lang="fr-FR" dirty="0" err="1"/>
              <a:t>BernouilliNB</a:t>
            </a:r>
            <a:endParaRPr lang="fr-FR" dirty="0"/>
          </a:p>
          <a:p>
            <a:r>
              <a:rPr lang="fr-FR" dirty="0" err="1"/>
              <a:t>GaussianNB</a:t>
            </a:r>
            <a:endParaRPr lang="fr-FR" dirty="0"/>
          </a:p>
          <a:p>
            <a:r>
              <a:rPr lang="fr-FR" dirty="0" err="1"/>
              <a:t>MultinomialNB</a:t>
            </a:r>
            <a:endParaRPr lang="fr-FR" dirty="0"/>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
        <p:nvSpPr>
          <p:cNvPr id="6" name="ZoneTexte 5">
            <a:extLst>
              <a:ext uri="{FF2B5EF4-FFF2-40B4-BE49-F238E27FC236}">
                <a16:creationId xmlns:a16="http://schemas.microsoft.com/office/drawing/2014/main" id="{AB436D83-B3B7-4025-AE6F-1F3484DC829A}"/>
              </a:ext>
            </a:extLst>
          </p:cNvPr>
          <p:cNvSpPr txBox="1"/>
          <p:nvPr/>
        </p:nvSpPr>
        <p:spPr>
          <a:xfrm>
            <a:off x="2785666" y="6401852"/>
            <a:ext cx="6620667" cy="307777"/>
          </a:xfrm>
          <a:prstGeom prst="rect">
            <a:avLst/>
          </a:prstGeom>
          <a:noFill/>
        </p:spPr>
        <p:txBody>
          <a:bodyPr wrap="square" rtlCol="0">
            <a:spAutoFit/>
          </a:bodyPr>
          <a:lstStyle/>
          <a:p>
            <a:pPr algn="ctr"/>
            <a:r>
              <a:rPr lang="fr-FR" sz="1400" i="1" dirty="0"/>
              <a:t>* </a:t>
            </a:r>
            <a:r>
              <a:rPr lang="fr-FR" sz="1400" i="1" dirty="0">
                <a:hlinkClick r:id="rId2"/>
              </a:rPr>
              <a:t>Exemple d’article mentionnant la classification naïve bayésienne</a:t>
            </a:r>
            <a:endParaRPr lang="fr-FR" sz="1400" i="1" dirty="0"/>
          </a:p>
        </p:txBody>
      </p:sp>
    </p:spTree>
    <p:extLst>
      <p:ext uri="{BB962C8B-B14F-4D97-AF65-F5344CB8AC3E}">
        <p14:creationId xmlns:p14="http://schemas.microsoft.com/office/powerpoint/2010/main" val="180136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Rappel de ce que nous cherchons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7"/>
            <a:ext cx="10515600" cy="4854628"/>
          </a:xfrm>
        </p:spPr>
        <p:txBody>
          <a:bodyPr>
            <a:normAutofit fontScale="92500" lnSpcReduction="10000"/>
          </a:bodyPr>
          <a:lstStyle/>
          <a:p>
            <a:pPr marL="0" indent="0" algn="just">
              <a:lnSpc>
                <a:spcPct val="110000"/>
              </a:lnSpc>
              <a:buNone/>
            </a:pPr>
            <a:r>
              <a:rPr lang="fr-FR" dirty="0"/>
              <a:t>Pour rappel, nous cherchons à </a:t>
            </a:r>
            <a:r>
              <a:rPr lang="fr-FR" b="1" dirty="0"/>
              <a:t>séparer les spams </a:t>
            </a:r>
            <a:r>
              <a:rPr lang="fr-FR" dirty="0"/>
              <a:t>des autres mails. Ainsi, nous serons plus regardant sur le </a:t>
            </a:r>
            <a:r>
              <a:rPr lang="fr-FR" b="1" dirty="0"/>
              <a:t>nombre de mail classé comme spam</a:t>
            </a:r>
            <a:r>
              <a:rPr lang="fr-FR" dirty="0"/>
              <a:t> que l’inverse. </a:t>
            </a:r>
          </a:p>
          <a:p>
            <a:pPr marL="0" indent="0" algn="just">
              <a:lnSpc>
                <a:spcPct val="110000"/>
              </a:lnSpc>
              <a:buNone/>
            </a:pPr>
            <a:endParaRPr lang="fr-FR" dirty="0"/>
          </a:p>
          <a:p>
            <a:pPr marL="0" indent="0" algn="just">
              <a:lnSpc>
                <a:spcPct val="110000"/>
              </a:lnSpc>
              <a:buNone/>
            </a:pPr>
            <a:r>
              <a:rPr lang="fr-FR" dirty="0"/>
              <a:t>En effet, si un spam ou deux sont identifiés comme mails, c'est désagréable pour l'utilisateur, mais cela s'arrête là. </a:t>
            </a:r>
          </a:p>
          <a:p>
            <a:pPr marL="0" indent="0" algn="just">
              <a:lnSpc>
                <a:spcPct val="110000"/>
              </a:lnSpc>
              <a:buNone/>
            </a:pPr>
            <a:endParaRPr lang="fr-FR" dirty="0"/>
          </a:p>
          <a:p>
            <a:pPr marL="0" indent="0" algn="just">
              <a:lnSpc>
                <a:spcPct val="110000"/>
              </a:lnSpc>
              <a:buNone/>
            </a:pPr>
            <a:r>
              <a:rPr lang="fr-FR" dirty="0"/>
              <a:t>Tandis que si l'on classe un mail en tant que spam, c'est beaucoup plus problématique pour l'utilisateur, vu que ce mail sera </a:t>
            </a:r>
            <a:r>
              <a:rPr lang="fr-FR" b="1" dirty="0"/>
              <a:t>directement placé dans la corbeille</a:t>
            </a:r>
            <a:r>
              <a:rPr lang="fr-FR" dirty="0"/>
              <a:t>, sans notifier l'utilisateur.</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80378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Préparation des données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455081"/>
          </a:xfrm>
        </p:spPr>
        <p:txBody>
          <a:bodyPr/>
          <a:lstStyle/>
          <a:p>
            <a:pPr marL="0" indent="0">
              <a:buNone/>
            </a:pPr>
            <a:r>
              <a:rPr lang="fr-FR" dirty="0"/>
              <a:t>On commence par organiser les données et les séparer dans les jeux de test et d’entraînement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0" name="Image 9">
            <a:extLst>
              <a:ext uri="{FF2B5EF4-FFF2-40B4-BE49-F238E27FC236}">
                <a16:creationId xmlns:a16="http://schemas.microsoft.com/office/drawing/2014/main" id="{C45B0140-B0F5-4F9B-83E1-0B171D76DFB2}"/>
              </a:ext>
            </a:extLst>
          </p:cNvPr>
          <p:cNvPicPr>
            <a:picLocks noChangeAspect="1"/>
          </p:cNvPicPr>
          <p:nvPr/>
        </p:nvPicPr>
        <p:blipFill>
          <a:blip r:embed="rId2"/>
          <a:stretch>
            <a:fillRect/>
          </a:stretch>
        </p:blipFill>
        <p:spPr>
          <a:xfrm>
            <a:off x="2493007" y="4135840"/>
            <a:ext cx="7205986" cy="1302135"/>
          </a:xfrm>
          <a:prstGeom prst="rect">
            <a:avLst/>
          </a:prstGeom>
        </p:spPr>
      </p:pic>
      <p:pic>
        <p:nvPicPr>
          <p:cNvPr id="6" name="Image 5">
            <a:extLst>
              <a:ext uri="{FF2B5EF4-FFF2-40B4-BE49-F238E27FC236}">
                <a16:creationId xmlns:a16="http://schemas.microsoft.com/office/drawing/2014/main" id="{42328B40-AFEC-4DE2-AE6B-4B1882625000}"/>
              </a:ext>
            </a:extLst>
          </p:cNvPr>
          <p:cNvPicPr>
            <a:picLocks noChangeAspect="1"/>
          </p:cNvPicPr>
          <p:nvPr/>
        </p:nvPicPr>
        <p:blipFill>
          <a:blip r:embed="rId3"/>
          <a:stretch>
            <a:fillRect/>
          </a:stretch>
        </p:blipFill>
        <p:spPr>
          <a:xfrm>
            <a:off x="4107047" y="2392792"/>
            <a:ext cx="3977906" cy="1171710"/>
          </a:xfrm>
          <a:prstGeom prst="rect">
            <a:avLst/>
          </a:prstGeom>
        </p:spPr>
      </p:pic>
    </p:spTree>
    <p:extLst>
      <p:ext uri="{BB962C8B-B14F-4D97-AF65-F5344CB8AC3E}">
        <p14:creationId xmlns:p14="http://schemas.microsoft.com/office/powerpoint/2010/main" val="2586628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Modèle </a:t>
            </a:r>
            <a:r>
              <a:rPr lang="fr-FR" dirty="0" err="1"/>
              <a:t>GaussianNB</a:t>
            </a:r>
            <a:endParaRPr lang="fr-FR" dirty="0"/>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455081"/>
          </a:xfrm>
        </p:spPr>
        <p:txBody>
          <a:bodyPr>
            <a:normAutofit/>
          </a:bodyPr>
          <a:lstStyle/>
          <a:p>
            <a:pPr marL="0" indent="0" algn="just">
              <a:buNone/>
            </a:pPr>
            <a:r>
              <a:rPr lang="fr-FR" dirty="0"/>
              <a:t>La précision est à 82,61%, ce qui n’est pas un mauvais score. Le souci est d’avoir 278 mails classés en tant que spams.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Image 5">
            <a:extLst>
              <a:ext uri="{FF2B5EF4-FFF2-40B4-BE49-F238E27FC236}">
                <a16:creationId xmlns:a16="http://schemas.microsoft.com/office/drawing/2014/main" id="{713DFFA1-DCB1-4260-BFFB-45D5183FEFD6}"/>
              </a:ext>
            </a:extLst>
          </p:cNvPr>
          <p:cNvPicPr>
            <a:picLocks noChangeAspect="1"/>
          </p:cNvPicPr>
          <p:nvPr/>
        </p:nvPicPr>
        <p:blipFill>
          <a:blip r:embed="rId2"/>
          <a:stretch>
            <a:fillRect/>
          </a:stretch>
        </p:blipFill>
        <p:spPr>
          <a:xfrm>
            <a:off x="425236" y="3532015"/>
            <a:ext cx="5164745" cy="1480560"/>
          </a:xfrm>
          <a:prstGeom prst="rect">
            <a:avLst/>
          </a:prstGeom>
        </p:spPr>
      </p:pic>
      <p:pic>
        <p:nvPicPr>
          <p:cNvPr id="3074" name="Picture 2">
            <a:extLst>
              <a:ext uri="{FF2B5EF4-FFF2-40B4-BE49-F238E27FC236}">
                <a16:creationId xmlns:a16="http://schemas.microsoft.com/office/drawing/2014/main" id="{D32A6E2B-DC7D-4502-99C1-32A1F33C9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127" y="3043689"/>
            <a:ext cx="3798489" cy="318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57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Modèle </a:t>
            </a:r>
            <a:r>
              <a:rPr lang="fr-FR" dirty="0" err="1"/>
              <a:t>BernouilliNB</a:t>
            </a:r>
            <a:endParaRPr lang="fr-FR" dirty="0"/>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455081"/>
          </a:xfrm>
        </p:spPr>
        <p:txBody>
          <a:bodyPr>
            <a:normAutofit/>
          </a:bodyPr>
          <a:lstStyle/>
          <a:p>
            <a:pPr marL="0" indent="0" algn="just">
              <a:buNone/>
            </a:pPr>
            <a:r>
              <a:rPr lang="fr-FR" dirty="0"/>
              <a:t>La précision, de 87,72%, est légèrement meilleure que le modèle précédent. De plus, nous avons moins de mails classés en tant que spams.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6" name="Image 5">
            <a:extLst>
              <a:ext uri="{FF2B5EF4-FFF2-40B4-BE49-F238E27FC236}">
                <a16:creationId xmlns:a16="http://schemas.microsoft.com/office/drawing/2014/main" id="{C0ABCA87-AE7A-4241-A133-DDF9B1163849}"/>
              </a:ext>
            </a:extLst>
          </p:cNvPr>
          <p:cNvPicPr>
            <a:picLocks noChangeAspect="1"/>
          </p:cNvPicPr>
          <p:nvPr/>
        </p:nvPicPr>
        <p:blipFill>
          <a:blip r:embed="rId2"/>
          <a:stretch>
            <a:fillRect/>
          </a:stretch>
        </p:blipFill>
        <p:spPr>
          <a:xfrm>
            <a:off x="480712" y="3706581"/>
            <a:ext cx="5322345" cy="1588626"/>
          </a:xfrm>
          <a:prstGeom prst="rect">
            <a:avLst/>
          </a:prstGeom>
        </p:spPr>
      </p:pic>
      <p:pic>
        <p:nvPicPr>
          <p:cNvPr id="4098" name="Picture 2">
            <a:extLst>
              <a:ext uri="{FF2B5EF4-FFF2-40B4-BE49-F238E27FC236}">
                <a16:creationId xmlns:a16="http://schemas.microsoft.com/office/drawing/2014/main" id="{43F9A344-9907-4ACC-AC38-9A367946C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501" y="3357446"/>
            <a:ext cx="3560553" cy="293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254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Modèle </a:t>
            </a:r>
            <a:r>
              <a:rPr lang="fr-FR" dirty="0" err="1"/>
              <a:t>MultinomialNB</a:t>
            </a:r>
            <a:endParaRPr lang="fr-FR" dirty="0"/>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455081"/>
          </a:xfrm>
        </p:spPr>
        <p:txBody>
          <a:bodyPr>
            <a:normAutofit/>
          </a:bodyPr>
          <a:lstStyle/>
          <a:p>
            <a:pPr marL="0" indent="0" algn="just">
              <a:buNone/>
            </a:pPr>
            <a:r>
              <a:rPr lang="fr-FR" dirty="0"/>
              <a:t>La précision, à 80.09% est beaucoup moins bonne que les deux modèles précédents. Et il a plus de 350 valeurs mal classées.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8" name="Image 7">
            <a:extLst>
              <a:ext uri="{FF2B5EF4-FFF2-40B4-BE49-F238E27FC236}">
                <a16:creationId xmlns:a16="http://schemas.microsoft.com/office/drawing/2014/main" id="{C411BD24-6130-440F-8B27-14CCEE41F8EE}"/>
              </a:ext>
            </a:extLst>
          </p:cNvPr>
          <p:cNvPicPr>
            <a:picLocks noChangeAspect="1"/>
          </p:cNvPicPr>
          <p:nvPr/>
        </p:nvPicPr>
        <p:blipFill>
          <a:blip r:embed="rId2"/>
          <a:stretch>
            <a:fillRect/>
          </a:stretch>
        </p:blipFill>
        <p:spPr>
          <a:xfrm>
            <a:off x="331124" y="3687994"/>
            <a:ext cx="5284389" cy="1549025"/>
          </a:xfrm>
          <a:prstGeom prst="rect">
            <a:avLst/>
          </a:prstGeom>
        </p:spPr>
      </p:pic>
      <p:pic>
        <p:nvPicPr>
          <p:cNvPr id="5122" name="Picture 2">
            <a:extLst>
              <a:ext uri="{FF2B5EF4-FFF2-40B4-BE49-F238E27FC236}">
                <a16:creationId xmlns:a16="http://schemas.microsoft.com/office/drawing/2014/main" id="{9DABCE48-F7A5-4876-9FD1-18D601CD7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365" y="3348716"/>
            <a:ext cx="3361806" cy="282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6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Comparaison finale</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4455081"/>
          </a:xfrm>
        </p:spPr>
        <p:txBody>
          <a:bodyPr/>
          <a:lstStyle/>
          <a:p>
            <a:pPr marL="0" indent="0">
              <a:buNone/>
            </a:pPr>
            <a:r>
              <a:rPr lang="fr-FR" dirty="0"/>
              <a:t>Le meilleur modèle semble être celui de </a:t>
            </a:r>
            <a:r>
              <a:rPr lang="fr-FR" dirty="0" err="1"/>
              <a:t>BernouilliNB</a:t>
            </a:r>
            <a:r>
              <a:rPr lang="fr-FR" dirty="0"/>
              <a:t>, avec une meilleure précision et moins de mails catégorisés en tant que spams.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1026" name="Picture 2">
            <a:extLst>
              <a:ext uri="{FF2B5EF4-FFF2-40B4-BE49-F238E27FC236}">
                <a16:creationId xmlns:a16="http://schemas.microsoft.com/office/drawing/2014/main" id="{85FECD52-455D-48AD-93C3-9CA761AF7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107" y="2506548"/>
            <a:ext cx="4071343" cy="28910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19120BB-DD38-47A1-B90F-288ED6FD5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25601"/>
            <a:ext cx="5429864" cy="277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846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re 3">
            <a:extLst>
              <a:ext uri="{FF2B5EF4-FFF2-40B4-BE49-F238E27FC236}">
                <a16:creationId xmlns:a16="http://schemas.microsoft.com/office/drawing/2014/main" id="{BF0E5F42-1BC7-4FF9-AC76-B97B7D743B9E}"/>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dirty="0"/>
              <a:t>Conclusion</a:t>
            </a:r>
            <a:endParaRPr lang="en-US" sz="6000" kern="1200" dirty="0">
              <a:solidFill>
                <a:schemeClr val="tx1"/>
              </a:solidFill>
              <a:latin typeface="+mj-lt"/>
              <a:ea typeface="+mj-ea"/>
              <a:cs typeface="+mj-cs"/>
            </a:endParaRPr>
          </a:p>
        </p:txBody>
      </p:sp>
      <p:cxnSp>
        <p:nvCxnSpPr>
          <p:cNvPr id="19" name="Straight Connector 18">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79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Présentation du jeu de données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Variables</a:t>
            </a:r>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408051"/>
            <a:ext cx="10482606" cy="0"/>
          </a:xfrm>
          <a:prstGeom prst="line">
            <a:avLst/>
          </a:prstGeom>
        </p:spPr>
        <p:style>
          <a:lnRef idx="1">
            <a:schemeClr val="accent4"/>
          </a:lnRef>
          <a:fillRef idx="0">
            <a:schemeClr val="accent4"/>
          </a:fillRef>
          <a:effectRef idx="0">
            <a:schemeClr val="accent4"/>
          </a:effectRef>
          <a:fontRef idx="minor">
            <a:schemeClr val="tx1"/>
          </a:fontRef>
        </p:style>
      </p:cxnSp>
      <p:graphicFrame>
        <p:nvGraphicFramePr>
          <p:cNvPr id="11" name="Espace réservé du contenu 2">
            <a:extLst>
              <a:ext uri="{FF2B5EF4-FFF2-40B4-BE49-F238E27FC236}">
                <a16:creationId xmlns:a16="http://schemas.microsoft.com/office/drawing/2014/main" id="{2724FA62-DFF2-4FF6-A569-F4B0664AD16D}"/>
              </a:ext>
            </a:extLst>
          </p:cNvPr>
          <p:cNvGraphicFramePr>
            <a:graphicFrameLocks noGrp="1"/>
          </p:cNvGraphicFramePr>
          <p:nvPr>
            <p:ph idx="1"/>
            <p:extLst>
              <p:ext uri="{D42A27DB-BD31-4B8C-83A1-F6EECF244321}">
                <p14:modId xmlns:p14="http://schemas.microsoft.com/office/powerpoint/2010/main" val="3670708729"/>
              </p:ext>
            </p:extLst>
          </p:nvPr>
        </p:nvGraphicFramePr>
        <p:xfrm>
          <a:off x="367035" y="1637609"/>
          <a:ext cx="11457929" cy="4754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339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Conclusion</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30286"/>
            <a:ext cx="10515600" cy="5469772"/>
          </a:xfrm>
        </p:spPr>
        <p:txBody>
          <a:bodyPr>
            <a:normAutofit fontScale="70000" lnSpcReduction="20000"/>
          </a:bodyPr>
          <a:lstStyle/>
          <a:p>
            <a:pPr marL="0" indent="0" algn="just">
              <a:lnSpc>
                <a:spcPct val="120000"/>
              </a:lnSpc>
              <a:buNone/>
            </a:pPr>
            <a:r>
              <a:rPr lang="fr-FR" dirty="0"/>
              <a:t>Il aurait été intéressant d’avoir les textes d’où proviennent les données du jeu, pour les comparer à des mails plus récents.</a:t>
            </a:r>
          </a:p>
          <a:p>
            <a:pPr marL="0" indent="0" algn="just">
              <a:lnSpc>
                <a:spcPct val="120000"/>
              </a:lnSpc>
              <a:buNone/>
            </a:pPr>
            <a:r>
              <a:rPr lang="fr-FR" dirty="0"/>
              <a:t>Cependant, certaines choses n’ont pas changé: l’utilisation de points d’exclamation et de majuscules par exemple, ou encore l’utilisation de certains mots.</a:t>
            </a:r>
          </a:p>
          <a:p>
            <a:pPr marL="0" indent="0" algn="just">
              <a:lnSpc>
                <a:spcPct val="120000"/>
              </a:lnSpc>
              <a:buNone/>
            </a:pPr>
            <a:r>
              <a:rPr lang="fr-FR" dirty="0"/>
              <a:t>Par exemple, vous pourrez trouver à ces deux liens des techniques pour éviter que le mail envoyé soit classé comme un spam par les filtres actuels:</a:t>
            </a:r>
          </a:p>
          <a:p>
            <a:pPr marL="0" indent="0" algn="just">
              <a:lnSpc>
                <a:spcPct val="120000"/>
              </a:lnSpc>
              <a:buNone/>
            </a:pPr>
            <a:endParaRPr lang="fr-FR" dirty="0"/>
          </a:p>
          <a:p>
            <a:pPr marL="0" indent="0" algn="just">
              <a:lnSpc>
                <a:spcPct val="120000"/>
              </a:lnSpc>
              <a:buNone/>
            </a:pPr>
            <a:r>
              <a:rPr lang="fr-FR" dirty="0">
                <a:hlinkClick r:id="rId2"/>
              </a:rPr>
              <a:t>https://www.yesware.com/blog/email-spam/</a:t>
            </a:r>
            <a:endParaRPr lang="fr-FR" dirty="0"/>
          </a:p>
          <a:p>
            <a:pPr marL="0" indent="0" algn="just">
              <a:lnSpc>
                <a:spcPct val="120000"/>
              </a:lnSpc>
              <a:buNone/>
            </a:pPr>
            <a:r>
              <a:rPr lang="fr-FR" dirty="0">
                <a:hlinkClick r:id="rId3"/>
              </a:rPr>
              <a:t>https://www.simplycast.com/blog/100-top-email-spam-trigger-words-and-phrases-to-avoid/#post</a:t>
            </a:r>
            <a:r>
              <a:rPr lang="fr-FR" dirty="0"/>
              <a:t> </a:t>
            </a:r>
          </a:p>
          <a:p>
            <a:pPr marL="0" indent="0" algn="just">
              <a:lnSpc>
                <a:spcPct val="120000"/>
              </a:lnSpc>
              <a:buNone/>
            </a:pPr>
            <a:endParaRPr lang="fr-FR" dirty="0"/>
          </a:p>
          <a:p>
            <a:pPr marL="0" indent="0" algn="just">
              <a:lnSpc>
                <a:spcPct val="120000"/>
              </a:lnSpc>
              <a:buNone/>
            </a:pPr>
            <a:r>
              <a:rPr lang="fr-FR" dirty="0"/>
              <a:t>Mais pour reprendre la description du jeu de données, pour construire un filtre personnalisé, c’est au cas par cas. Tout le monde ne considère pas les mêmes choses comme spam par exemple.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39659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Limites du jeu de données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213661"/>
            <a:ext cx="10515600" cy="4577110"/>
          </a:xfrm>
        </p:spPr>
        <p:txBody>
          <a:bodyPr>
            <a:normAutofit lnSpcReduction="10000"/>
          </a:bodyPr>
          <a:lstStyle/>
          <a:p>
            <a:pPr marL="0" indent="0" algn="just">
              <a:lnSpc>
                <a:spcPct val="100000"/>
              </a:lnSpc>
              <a:buNone/>
            </a:pPr>
            <a:r>
              <a:rPr lang="fr-FR" sz="2000" dirty="0"/>
              <a:t>Premièrement, aucune information sur </a:t>
            </a:r>
            <a:r>
              <a:rPr lang="fr-FR" sz="2000" b="1" dirty="0"/>
              <a:t>la taille totale du mail </a:t>
            </a:r>
            <a:r>
              <a:rPr lang="fr-FR" sz="2000" dirty="0"/>
              <a:t>n’est</a:t>
            </a:r>
            <a:r>
              <a:rPr lang="fr-FR" sz="2000" b="1" dirty="0"/>
              <a:t> </a:t>
            </a:r>
            <a:r>
              <a:rPr lang="fr-FR" sz="2000" dirty="0"/>
              <a:t>accessible: on se retrouve avec des équations à solutions multiples si l’on essaie de la retrouver en prenant les différentes fréquences, de ce type:</a:t>
            </a:r>
          </a:p>
          <a:p>
            <a:pPr algn="just">
              <a:lnSpc>
                <a:spcPct val="100000"/>
              </a:lnSpc>
            </a:pPr>
            <a:endParaRPr lang="fr-FR" sz="2000" dirty="0"/>
          </a:p>
          <a:p>
            <a:pPr algn="just">
              <a:lnSpc>
                <a:spcPct val="100000"/>
              </a:lnSpc>
            </a:pPr>
            <a:endParaRPr lang="fr-FR" sz="2000" dirty="0"/>
          </a:p>
          <a:p>
            <a:pPr marL="0" indent="0" algn="just">
              <a:lnSpc>
                <a:spcPct val="100000"/>
              </a:lnSpc>
              <a:buNone/>
            </a:pPr>
            <a:r>
              <a:rPr lang="fr-FR" sz="2000" dirty="0"/>
              <a:t>   </a:t>
            </a:r>
          </a:p>
          <a:p>
            <a:pPr marL="0" indent="0" algn="just">
              <a:lnSpc>
                <a:spcPct val="100000"/>
              </a:lnSpc>
              <a:buNone/>
            </a:pPr>
            <a:r>
              <a:rPr lang="fr-FR" sz="2000" dirty="0"/>
              <a:t>Or la taille totale joue peut être un </a:t>
            </a:r>
            <a:r>
              <a:rPr lang="fr-FR" sz="2000" b="1" dirty="0"/>
              <a:t>rôle déterminant </a:t>
            </a:r>
            <a:r>
              <a:rPr lang="fr-FR" sz="2000" dirty="0"/>
              <a:t>pour repérer un spam ou non. </a:t>
            </a:r>
          </a:p>
          <a:p>
            <a:pPr marL="0" indent="0" algn="just">
              <a:lnSpc>
                <a:spcPct val="100000"/>
              </a:lnSpc>
              <a:buNone/>
            </a:pPr>
            <a:r>
              <a:rPr lang="fr-FR" sz="2000" dirty="0"/>
              <a:t>De plus, cela aurait permis de vérifier les lignes ayant des valeurs très élevées pour les fréquences en raison de la longueur d’un mail. </a:t>
            </a:r>
          </a:p>
          <a:p>
            <a:pPr marL="0" indent="0" algn="just">
              <a:lnSpc>
                <a:spcPct val="100000"/>
              </a:lnSpc>
              <a:buNone/>
            </a:pPr>
            <a:r>
              <a:rPr lang="fr-FR" sz="2000" dirty="0"/>
              <a:t>Par exemple, une des lignes classées comme spam à une fréquence de 9,09% pour le mot « email ». Si le mail </a:t>
            </a:r>
            <a:r>
              <a:rPr lang="fr-FR" sz="2000" b="1" dirty="0"/>
              <a:t>n’est constitué que de 10 mots </a:t>
            </a:r>
            <a:r>
              <a:rPr lang="fr-FR" sz="2000" dirty="0"/>
              <a:t>et qu’on l’inclue à la moyenne de fréquence du mot « email » pour des textes constitués d’une centaine de mots, ça peut faire un sacré écart. </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0" name="Groupe 9">
            <a:extLst>
              <a:ext uri="{FF2B5EF4-FFF2-40B4-BE49-F238E27FC236}">
                <a16:creationId xmlns:a16="http://schemas.microsoft.com/office/drawing/2014/main" id="{05EF132C-D886-4B44-A06A-AF256CD5F95A}"/>
              </a:ext>
            </a:extLst>
          </p:cNvPr>
          <p:cNvGrpSpPr/>
          <p:nvPr/>
        </p:nvGrpSpPr>
        <p:grpSpPr>
          <a:xfrm>
            <a:off x="2376158" y="2326721"/>
            <a:ext cx="6434153" cy="829211"/>
            <a:chOff x="4171707" y="1912115"/>
            <a:chExt cx="6434153" cy="829211"/>
          </a:xfrm>
        </p:grpSpPr>
        <p:sp>
          <p:nvSpPr>
            <p:cNvPr id="5" name="ZoneTexte 4">
              <a:extLst>
                <a:ext uri="{FF2B5EF4-FFF2-40B4-BE49-F238E27FC236}">
                  <a16:creationId xmlns:a16="http://schemas.microsoft.com/office/drawing/2014/main" id="{F5C7655B-DF5F-4C9F-8592-20E8AC3D7C16}"/>
                </a:ext>
              </a:extLst>
            </p:cNvPr>
            <p:cNvSpPr txBox="1"/>
            <p:nvPr/>
          </p:nvSpPr>
          <p:spPr>
            <a:xfrm>
              <a:off x="4404463" y="1991085"/>
              <a:ext cx="1163782" cy="646331"/>
            </a:xfrm>
            <a:prstGeom prst="rect">
              <a:avLst/>
            </a:prstGeom>
            <a:noFill/>
          </p:spPr>
          <p:txBody>
            <a:bodyPr wrap="square" rtlCol="0">
              <a:spAutoFit/>
            </a:bodyPr>
            <a:lstStyle/>
            <a:p>
              <a:r>
                <a:rPr lang="fr-FR" dirty="0"/>
                <a:t>Y = 45*X </a:t>
              </a:r>
            </a:p>
            <a:p>
              <a:r>
                <a:rPr lang="fr-FR" dirty="0"/>
                <a:t>Y = 74*Z</a:t>
              </a:r>
            </a:p>
          </p:txBody>
        </p:sp>
        <p:sp>
          <p:nvSpPr>
            <p:cNvPr id="6" name="Accolade ouvrante 5">
              <a:extLst>
                <a:ext uri="{FF2B5EF4-FFF2-40B4-BE49-F238E27FC236}">
                  <a16:creationId xmlns:a16="http://schemas.microsoft.com/office/drawing/2014/main" id="{CF4CD907-E422-4B04-8A4C-5D78D2414B31}"/>
                </a:ext>
              </a:extLst>
            </p:cNvPr>
            <p:cNvSpPr/>
            <p:nvPr/>
          </p:nvSpPr>
          <p:spPr>
            <a:xfrm>
              <a:off x="4171707" y="1912115"/>
              <a:ext cx="324196" cy="829211"/>
            </a:xfrm>
            <a:prstGeom prst="leftBrace">
              <a:avLst>
                <a:gd name="adj1" fmla="val 434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a:extLst>
                <a:ext uri="{FF2B5EF4-FFF2-40B4-BE49-F238E27FC236}">
                  <a16:creationId xmlns:a16="http://schemas.microsoft.com/office/drawing/2014/main" id="{81D51F83-06DE-48C6-8766-8AC90A4E12CA}"/>
                </a:ext>
              </a:extLst>
            </p:cNvPr>
            <p:cNvSpPr txBox="1"/>
            <p:nvPr/>
          </p:nvSpPr>
          <p:spPr>
            <a:xfrm>
              <a:off x="5568245" y="2021862"/>
              <a:ext cx="5037615" cy="584775"/>
            </a:xfrm>
            <a:prstGeom prst="rect">
              <a:avLst/>
            </a:prstGeom>
            <a:noFill/>
          </p:spPr>
          <p:txBody>
            <a:bodyPr wrap="square" rtlCol="0">
              <a:spAutoFit/>
            </a:bodyPr>
            <a:lstStyle/>
            <a:p>
              <a:pPr algn="ctr"/>
              <a:r>
                <a:rPr lang="fr-FR" sz="1600" dirty="0"/>
                <a:t>Avec Y, le nombre total de mots dans le texte, et X et Z, le nombre d’occurrence de deux mots différents</a:t>
              </a:r>
            </a:p>
          </p:txBody>
        </p:sp>
      </p:grpSp>
    </p:spTree>
    <p:extLst>
      <p:ext uri="{BB962C8B-B14F-4D97-AF65-F5344CB8AC3E}">
        <p14:creationId xmlns:p14="http://schemas.microsoft.com/office/powerpoint/2010/main" val="92939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Limites du jeu de données</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067230"/>
            <a:ext cx="10515600" cy="5192254"/>
          </a:xfrm>
        </p:spPr>
        <p:txBody>
          <a:bodyPr>
            <a:noAutofit/>
          </a:bodyPr>
          <a:lstStyle/>
          <a:p>
            <a:pPr algn="just">
              <a:lnSpc>
                <a:spcPct val="100000"/>
              </a:lnSpc>
            </a:pPr>
            <a:r>
              <a:rPr lang="fr-FR" sz="1500" dirty="0"/>
              <a:t>Il est dommage de ne pas avoir inclus </a:t>
            </a:r>
            <a:r>
              <a:rPr lang="fr-FR" sz="1500" b="1" dirty="0"/>
              <a:t>les textes des mails </a:t>
            </a:r>
            <a:r>
              <a:rPr lang="fr-FR" sz="1500" dirty="0"/>
              <a:t>utilisés pour récupérer les informations. Ces derniers peuvent aussi contenir des balises HTML (les couleurs utilisées peuvent être intéressantes à récupérer), ou encore des nombres et d’autres informations qui auraient pu être récupérées.</a:t>
            </a:r>
          </a:p>
          <a:p>
            <a:pPr marL="0" indent="0" algn="just">
              <a:lnSpc>
                <a:spcPct val="100000"/>
              </a:lnSpc>
              <a:buNone/>
            </a:pPr>
            <a:endParaRPr lang="fr-FR" sz="1500" dirty="0"/>
          </a:p>
          <a:p>
            <a:pPr algn="just">
              <a:lnSpc>
                <a:spcPct val="100000"/>
              </a:lnSpc>
            </a:pPr>
            <a:r>
              <a:rPr lang="fr-FR" sz="1500" dirty="0"/>
              <a:t>Le choix des mots pour les fréquences est un </a:t>
            </a:r>
            <a:r>
              <a:rPr lang="fr-FR" sz="1500" b="1" dirty="0"/>
              <a:t>choix arbitraire </a:t>
            </a:r>
            <a:r>
              <a:rPr lang="fr-FR" sz="1500" dirty="0"/>
              <a:t>des créateurs, mais qui n’est pas forcément le meilleur. Par exemple, on ne voit aucune mention </a:t>
            </a:r>
            <a:r>
              <a:rPr lang="fr-FR" sz="1500" b="1" dirty="0"/>
              <a:t>de mots sexuels</a:t>
            </a:r>
            <a:r>
              <a:rPr lang="fr-FR" sz="1500" dirty="0"/>
              <a:t>, pouvant être utilisés dans les spams proposant de la pornographie (c’est à titre d’exemple: peut-être que les spams recensés ne contenaient absolument de pub pour des sites pornographiques). Il aurait peut-être été intéressant </a:t>
            </a:r>
            <a:r>
              <a:rPr lang="fr-FR" sz="1500" b="1" dirty="0"/>
              <a:t>d’inclure plus de mots pour les autres utilisateurs du jeu de données que </a:t>
            </a:r>
            <a:r>
              <a:rPr lang="fr-FR" sz="1500" b="1" dirty="0" err="1"/>
              <a:t>G.Forman</a:t>
            </a:r>
            <a:r>
              <a:rPr lang="fr-FR" sz="1500" b="1" dirty="0"/>
              <a:t>.</a:t>
            </a:r>
            <a:endParaRPr lang="fr-FR" sz="1500" dirty="0"/>
          </a:p>
          <a:p>
            <a:pPr algn="just">
              <a:lnSpc>
                <a:spcPct val="100000"/>
              </a:lnSpc>
            </a:pPr>
            <a:endParaRPr lang="fr-FR" sz="1500" dirty="0"/>
          </a:p>
          <a:p>
            <a:pPr algn="just">
              <a:lnSpc>
                <a:spcPct val="100000"/>
              </a:lnSpc>
            </a:pPr>
            <a:r>
              <a:rPr lang="fr-FR" sz="1500" dirty="0"/>
              <a:t>La </a:t>
            </a:r>
            <a:r>
              <a:rPr lang="fr-FR" sz="1500" b="1" dirty="0"/>
              <a:t>présence d’URL </a:t>
            </a:r>
            <a:r>
              <a:rPr lang="fr-FR" sz="1500" dirty="0"/>
              <a:t>dans le mail est aussi un critère qui aurait été intéressant. En effet, le jeu de données date de 1999 et le commerce en ligne avait déjà commencé (Amazon a lancé son site en 1995 pour référence). Bien que je ne puisse pas l’assurer, il est probable que les mails collectés contenaient aussi parfois des URL, </a:t>
            </a:r>
            <a:r>
              <a:rPr lang="fr-FR" sz="1500" b="1" dirty="0"/>
              <a:t>redirigeant vers les sites commerçants</a:t>
            </a:r>
            <a:r>
              <a:rPr lang="fr-FR" sz="1500" dirty="0"/>
              <a:t> et autres. </a:t>
            </a:r>
          </a:p>
          <a:p>
            <a:pPr marL="0" indent="0" algn="just">
              <a:lnSpc>
                <a:spcPct val="100000"/>
              </a:lnSpc>
              <a:buNone/>
            </a:pPr>
            <a:endParaRPr lang="fr-FR" sz="1500" dirty="0"/>
          </a:p>
          <a:p>
            <a:pPr algn="just">
              <a:lnSpc>
                <a:spcPct val="100000"/>
              </a:lnSpc>
            </a:pPr>
            <a:r>
              <a:rPr lang="fr-FR" sz="1500" dirty="0"/>
              <a:t>La </a:t>
            </a:r>
            <a:r>
              <a:rPr lang="fr-FR" sz="1500" b="1" dirty="0"/>
              <a:t>présence d’une pièce-jointe </a:t>
            </a:r>
            <a:r>
              <a:rPr lang="fr-FR" sz="1500" dirty="0"/>
              <a:t>ou non est un critère qui aurait aussi pu aider à déterminer la catégorie du mail</a:t>
            </a:r>
          </a:p>
          <a:p>
            <a:pPr marL="0" indent="0" algn="just">
              <a:lnSpc>
                <a:spcPct val="100000"/>
              </a:lnSpc>
              <a:buNone/>
            </a:pPr>
            <a:endParaRPr lang="fr-FR" sz="1500" dirty="0"/>
          </a:p>
          <a:p>
            <a:pPr algn="just">
              <a:lnSpc>
                <a:spcPct val="100000"/>
              </a:lnSpc>
            </a:pPr>
            <a:r>
              <a:rPr lang="fr-FR" sz="1500" dirty="0"/>
              <a:t>Il aurait aussi été intéressant de mentionner </a:t>
            </a:r>
            <a:r>
              <a:rPr lang="fr-FR" sz="1500" b="1" dirty="0"/>
              <a:t>l’adresse mail de l’expéditeur</a:t>
            </a:r>
            <a:r>
              <a:rPr lang="fr-FR" sz="1500" dirty="0"/>
              <a:t>, qui sont parfois très particulières pour les spams (en reprenant certains que j’ai reçu: « fmb6832@mabledfab.com » ou encore « info235@chance.candy-sales.com », qui contiennent </a:t>
            </a:r>
            <a:r>
              <a:rPr lang="fr-FR" sz="1500" b="1" dirty="0"/>
              <a:t>tous les deux des nombres</a:t>
            </a:r>
            <a:r>
              <a:rPr lang="fr-FR" sz="1500" dirty="0"/>
              <a:t>, contrairement à la majorité des adresses classiques)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2761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Objectif du modèle d’IA à créer</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197038"/>
            <a:ext cx="10515600" cy="5054133"/>
          </a:xfrm>
        </p:spPr>
        <p:txBody>
          <a:bodyPr>
            <a:normAutofit/>
          </a:bodyPr>
          <a:lstStyle/>
          <a:p>
            <a:pPr marL="0" indent="0" algn="just">
              <a:lnSpc>
                <a:spcPct val="110000"/>
              </a:lnSpc>
              <a:buNone/>
            </a:pPr>
            <a:r>
              <a:rPr lang="fr-FR" sz="2000" dirty="0"/>
              <a:t>Grâce à ce jeu de données, on peut tenter de modéliser une IA pouvant </a:t>
            </a:r>
            <a:r>
              <a:rPr lang="fr-FR" sz="2000" b="1" dirty="0"/>
              <a:t>prédire</a:t>
            </a:r>
            <a:r>
              <a:rPr lang="fr-FR" sz="2000" dirty="0"/>
              <a:t> si le texte donné en paramètre est </a:t>
            </a:r>
            <a:r>
              <a:rPr lang="fr-FR" sz="2000" b="1" dirty="0"/>
              <a:t>un spam ou non</a:t>
            </a:r>
            <a:r>
              <a:rPr lang="fr-FR" sz="2000" dirty="0"/>
              <a:t>. </a:t>
            </a:r>
          </a:p>
          <a:p>
            <a:pPr marL="0" indent="0" algn="just">
              <a:lnSpc>
                <a:spcPct val="110000"/>
              </a:lnSpc>
              <a:buNone/>
            </a:pPr>
            <a:endParaRPr lang="fr-FR" sz="2000" dirty="0"/>
          </a:p>
          <a:p>
            <a:pPr marL="0" indent="0" algn="just">
              <a:lnSpc>
                <a:spcPct val="110000"/>
              </a:lnSpc>
              <a:buNone/>
            </a:pPr>
            <a:r>
              <a:rPr lang="fr-FR" sz="2000" dirty="0"/>
              <a:t>Cependant, il ne faut pas oublier qu’un mail peut être considéré comme un spam par une personne A, </a:t>
            </a:r>
            <a:r>
              <a:rPr lang="fr-FR" sz="2000" b="1" dirty="0"/>
              <a:t>mais pas par une personne B</a:t>
            </a:r>
            <a:r>
              <a:rPr lang="fr-FR" sz="2000" dirty="0"/>
              <a:t>. C’est pourquoi il est difficile de réaliser un filtre de spam avec une haute précision sans connaître les habitudes de l’utilisateur. </a:t>
            </a:r>
          </a:p>
          <a:p>
            <a:pPr marL="0" indent="0" algn="just">
              <a:lnSpc>
                <a:spcPct val="110000"/>
              </a:lnSpc>
              <a:buNone/>
            </a:pPr>
            <a:endParaRPr lang="fr-FR" sz="2000" dirty="0"/>
          </a:p>
          <a:p>
            <a:pPr marL="0" indent="0" algn="just">
              <a:lnSpc>
                <a:spcPct val="110000"/>
              </a:lnSpc>
              <a:buNone/>
            </a:pPr>
            <a:r>
              <a:rPr lang="fr-FR" sz="2000" dirty="0"/>
              <a:t>Le but est donc ici de développer un </a:t>
            </a:r>
            <a:r>
              <a:rPr lang="fr-FR" sz="2000" b="1" dirty="0"/>
              <a:t>modèle global de filtre de spam</a:t>
            </a:r>
            <a:r>
              <a:rPr lang="fr-FR" sz="2000" dirty="0"/>
              <a:t>, sans prendre en compte les centres d’intérêt d’un utilisateur (même si le modèle restera de toute façon </a:t>
            </a:r>
            <a:r>
              <a:rPr lang="fr-FR" sz="2000" b="1" dirty="0"/>
              <a:t>biaisé</a:t>
            </a:r>
            <a:r>
              <a:rPr lang="fr-FR" sz="2000" dirty="0"/>
              <a:t>, vu que l’on ne connaît pas </a:t>
            </a:r>
            <a:r>
              <a:rPr lang="fr-FR" sz="2000" b="1" dirty="0"/>
              <a:t>la méthode de classification des mails </a:t>
            </a:r>
            <a:r>
              <a:rPr lang="fr-FR" sz="2000" dirty="0"/>
              <a:t>utilisée par le jeu de données).</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2273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9803C-5457-4CCF-92CC-7853B6B832AE}"/>
              </a:ext>
            </a:extLst>
          </p:cNvPr>
          <p:cNvSpPr>
            <a:spLocks noGrp="1"/>
          </p:cNvSpPr>
          <p:nvPr>
            <p:ph type="title"/>
          </p:nvPr>
        </p:nvSpPr>
        <p:spPr>
          <a:xfrm>
            <a:off x="838200" y="82488"/>
            <a:ext cx="10515600" cy="1325563"/>
          </a:xfrm>
        </p:spPr>
        <p:txBody>
          <a:bodyPr/>
          <a:lstStyle/>
          <a:p>
            <a:r>
              <a:rPr lang="fr-FR" dirty="0"/>
              <a:t>Objectif du modèle d’IA à créer</a:t>
            </a:r>
          </a:p>
        </p:txBody>
      </p:sp>
      <p:sp>
        <p:nvSpPr>
          <p:cNvPr id="3" name="Espace réservé du contenu 2">
            <a:extLst>
              <a:ext uri="{FF2B5EF4-FFF2-40B4-BE49-F238E27FC236}">
                <a16:creationId xmlns:a16="http://schemas.microsoft.com/office/drawing/2014/main" id="{6C1B176B-DC14-4036-AAA0-1025A2DF9F42}"/>
              </a:ext>
            </a:extLst>
          </p:cNvPr>
          <p:cNvSpPr>
            <a:spLocks noGrp="1"/>
          </p:cNvSpPr>
          <p:nvPr>
            <p:ph idx="1"/>
          </p:nvPr>
        </p:nvSpPr>
        <p:spPr>
          <a:xfrm>
            <a:off x="838200" y="1197039"/>
            <a:ext cx="10515600" cy="3225332"/>
          </a:xfrm>
        </p:spPr>
        <p:txBody>
          <a:bodyPr>
            <a:normAutofit/>
          </a:bodyPr>
          <a:lstStyle/>
          <a:p>
            <a:pPr marL="0" indent="0" algn="just">
              <a:lnSpc>
                <a:spcPct val="100000"/>
              </a:lnSpc>
              <a:buNone/>
            </a:pPr>
            <a:r>
              <a:rPr lang="fr-FR" sz="2400" dirty="0"/>
              <a:t>Pour classer un mail comme spam, on peut utiliser </a:t>
            </a:r>
            <a:r>
              <a:rPr lang="fr-FR" sz="2400" b="1" dirty="0"/>
              <a:t>trois approches</a:t>
            </a:r>
            <a:r>
              <a:rPr lang="fr-FR" sz="2400" dirty="0"/>
              <a:t>*: </a:t>
            </a:r>
          </a:p>
          <a:p>
            <a:pPr marL="914400" lvl="1" indent="-457200" algn="just">
              <a:lnSpc>
                <a:spcPct val="100000"/>
              </a:lnSpc>
              <a:buFont typeface="+mj-lt"/>
              <a:buAutoNum type="arabicPeriod"/>
            </a:pPr>
            <a:r>
              <a:rPr lang="fr-FR" sz="2000" dirty="0"/>
              <a:t>Utiliser un </a:t>
            </a:r>
            <a:r>
              <a:rPr lang="fr-FR" sz="2000" b="1" dirty="0"/>
              <a:t>arbre de règles</a:t>
            </a:r>
          </a:p>
          <a:p>
            <a:pPr marL="914400" lvl="1" indent="-457200" algn="just">
              <a:lnSpc>
                <a:spcPct val="100000"/>
              </a:lnSpc>
              <a:buFont typeface="+mj-lt"/>
              <a:buAutoNum type="arabicPeriod"/>
            </a:pPr>
            <a:r>
              <a:rPr lang="fr-FR" sz="2000" dirty="0"/>
              <a:t>Utiliser des </a:t>
            </a:r>
            <a:r>
              <a:rPr lang="fr-FR" sz="2000" b="1" dirty="0"/>
              <a:t>statistiques </a:t>
            </a:r>
          </a:p>
          <a:p>
            <a:pPr marL="914400" lvl="1" indent="-457200" algn="just">
              <a:lnSpc>
                <a:spcPct val="100000"/>
              </a:lnSpc>
              <a:buFont typeface="+mj-lt"/>
              <a:buAutoNum type="arabicPeriod"/>
            </a:pPr>
            <a:r>
              <a:rPr lang="fr-FR" sz="2000" dirty="0"/>
              <a:t>Utiliser </a:t>
            </a:r>
            <a:r>
              <a:rPr lang="fr-FR" sz="2000" b="1" dirty="0"/>
              <a:t>conjointement</a:t>
            </a:r>
            <a:r>
              <a:rPr lang="fr-FR" sz="2000" dirty="0"/>
              <a:t> les deux approches citées au-dessus</a:t>
            </a:r>
          </a:p>
          <a:p>
            <a:pPr marL="457200" indent="-457200" algn="just">
              <a:lnSpc>
                <a:spcPct val="100000"/>
              </a:lnSpc>
              <a:buFont typeface="+mj-lt"/>
              <a:buAutoNum type="arabicPeriod"/>
            </a:pPr>
            <a:endParaRPr lang="fr-FR" sz="2400" dirty="0"/>
          </a:p>
          <a:p>
            <a:pPr marL="0" indent="0" algn="just">
              <a:lnSpc>
                <a:spcPct val="100000"/>
              </a:lnSpc>
              <a:buNone/>
            </a:pPr>
            <a:r>
              <a:rPr lang="fr-FR" sz="2400" dirty="0"/>
              <a:t>Ici, nous allons utiliser </a:t>
            </a:r>
            <a:r>
              <a:rPr lang="fr-FR" sz="2400" b="1" dirty="0"/>
              <a:t>l’approche statistique </a:t>
            </a:r>
            <a:r>
              <a:rPr lang="fr-FR" sz="2400" dirty="0"/>
              <a:t>en déterminant des coefficients pour chaque caractéristique utilisée.</a:t>
            </a:r>
          </a:p>
        </p:txBody>
      </p:sp>
      <p:sp>
        <p:nvSpPr>
          <p:cNvPr id="4" name="Sous-titre 2">
            <a:extLst>
              <a:ext uri="{FF2B5EF4-FFF2-40B4-BE49-F238E27FC236}">
                <a16:creationId xmlns:a16="http://schemas.microsoft.com/office/drawing/2014/main" id="{1AA10352-564F-4219-8522-71C4F5ED2ADA}"/>
              </a:ext>
            </a:extLst>
          </p:cNvPr>
          <p:cNvSpPr txBox="1">
            <a:spLocks/>
          </p:cNvSpPr>
          <p:nvPr/>
        </p:nvSpPr>
        <p:spPr>
          <a:xfrm>
            <a:off x="838200" y="1001158"/>
            <a:ext cx="5037616" cy="40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cxnSp>
        <p:nvCxnSpPr>
          <p:cNvPr id="7" name="Connecteur droit 6">
            <a:extLst>
              <a:ext uri="{FF2B5EF4-FFF2-40B4-BE49-F238E27FC236}">
                <a16:creationId xmlns:a16="http://schemas.microsoft.com/office/drawing/2014/main" id="{6E26636F-E33E-4022-BC39-3D592500E8D2}"/>
              </a:ext>
            </a:extLst>
          </p:cNvPr>
          <p:cNvCxnSpPr/>
          <p:nvPr/>
        </p:nvCxnSpPr>
        <p:spPr>
          <a:xfrm>
            <a:off x="952107" y="1067229"/>
            <a:ext cx="10482606" cy="0"/>
          </a:xfrm>
          <a:prstGeom prst="line">
            <a:avLst/>
          </a:prstGeom>
        </p:spPr>
        <p:style>
          <a:lnRef idx="1">
            <a:schemeClr val="accent4"/>
          </a:lnRef>
          <a:fillRef idx="0">
            <a:schemeClr val="accent4"/>
          </a:fillRef>
          <a:effectRef idx="0">
            <a:schemeClr val="accent4"/>
          </a:effectRef>
          <a:fontRef idx="minor">
            <a:schemeClr val="tx1"/>
          </a:fontRef>
        </p:style>
      </p:cxnSp>
      <p:pic>
        <p:nvPicPr>
          <p:cNvPr id="2050" name="Picture 2">
            <a:extLst>
              <a:ext uri="{FF2B5EF4-FFF2-40B4-BE49-F238E27FC236}">
                <a16:creationId xmlns:a16="http://schemas.microsoft.com/office/drawing/2014/main" id="{02A66489-0562-4EAE-81E1-EF7FDD8E9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92" y="4428949"/>
            <a:ext cx="1819010" cy="133098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04D592D4-BB44-485B-825F-79CDC388535A}"/>
              </a:ext>
            </a:extLst>
          </p:cNvPr>
          <p:cNvSpPr txBox="1"/>
          <p:nvPr/>
        </p:nvSpPr>
        <p:spPr>
          <a:xfrm>
            <a:off x="2785666" y="6401852"/>
            <a:ext cx="6620667" cy="307777"/>
          </a:xfrm>
          <a:prstGeom prst="rect">
            <a:avLst/>
          </a:prstGeom>
          <a:noFill/>
        </p:spPr>
        <p:txBody>
          <a:bodyPr wrap="square" rtlCol="0">
            <a:spAutoFit/>
          </a:bodyPr>
          <a:lstStyle/>
          <a:p>
            <a:pPr algn="ctr"/>
            <a:r>
              <a:rPr lang="fr-FR" sz="1400" i="1" dirty="0"/>
              <a:t>* </a:t>
            </a:r>
            <a:r>
              <a:rPr lang="fr-FR" sz="1400" i="1" dirty="0">
                <a:hlinkClick r:id="rId3"/>
              </a:rPr>
              <a:t>Basée sur le présent article</a:t>
            </a:r>
            <a:endParaRPr lang="fr-FR" sz="1400" i="1" dirty="0"/>
          </a:p>
        </p:txBody>
      </p:sp>
      <p:pic>
        <p:nvPicPr>
          <p:cNvPr id="3074" name="Picture 2">
            <a:extLst>
              <a:ext uri="{FF2B5EF4-FFF2-40B4-BE49-F238E27FC236}">
                <a16:creationId xmlns:a16="http://schemas.microsoft.com/office/drawing/2014/main" id="{7BF0BE53-ED10-4806-9442-D5813B769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738" y="5124494"/>
            <a:ext cx="6620667" cy="34482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332BFBAF-8DEA-4D90-AA3B-03BC0A4C8352}"/>
              </a:ext>
            </a:extLst>
          </p:cNvPr>
          <p:cNvSpPr txBox="1"/>
          <p:nvPr/>
        </p:nvSpPr>
        <p:spPr>
          <a:xfrm>
            <a:off x="6967541" y="5878632"/>
            <a:ext cx="3577062" cy="523220"/>
          </a:xfrm>
          <a:prstGeom prst="rect">
            <a:avLst/>
          </a:prstGeom>
          <a:noFill/>
        </p:spPr>
        <p:txBody>
          <a:bodyPr wrap="square" rtlCol="0">
            <a:spAutoFit/>
          </a:bodyPr>
          <a:lstStyle/>
          <a:p>
            <a:pPr algn="ctr"/>
            <a:r>
              <a:rPr lang="fr-FR" sz="1400" i="1" dirty="0"/>
              <a:t>Matrice de coefficient d’un modèle utilisé pour détecter les spams</a:t>
            </a:r>
          </a:p>
        </p:txBody>
      </p:sp>
      <p:sp>
        <p:nvSpPr>
          <p:cNvPr id="10" name="ZoneTexte 9">
            <a:extLst>
              <a:ext uri="{FF2B5EF4-FFF2-40B4-BE49-F238E27FC236}">
                <a16:creationId xmlns:a16="http://schemas.microsoft.com/office/drawing/2014/main" id="{6153D073-341E-4D72-AEAF-70DF4A244098}"/>
              </a:ext>
            </a:extLst>
          </p:cNvPr>
          <p:cNvSpPr txBox="1"/>
          <p:nvPr/>
        </p:nvSpPr>
        <p:spPr>
          <a:xfrm>
            <a:off x="1568477" y="5878632"/>
            <a:ext cx="3577062" cy="523220"/>
          </a:xfrm>
          <a:prstGeom prst="rect">
            <a:avLst/>
          </a:prstGeom>
          <a:noFill/>
        </p:spPr>
        <p:txBody>
          <a:bodyPr wrap="square" rtlCol="0">
            <a:spAutoFit/>
          </a:bodyPr>
          <a:lstStyle/>
          <a:p>
            <a:pPr algn="ctr"/>
            <a:r>
              <a:rPr lang="fr-FR" sz="1400" i="1" dirty="0"/>
              <a:t>Arbre de décision utilisé pour détecter les spams</a:t>
            </a:r>
          </a:p>
        </p:txBody>
      </p:sp>
    </p:spTree>
    <p:extLst>
      <p:ext uri="{BB962C8B-B14F-4D97-AF65-F5344CB8AC3E}">
        <p14:creationId xmlns:p14="http://schemas.microsoft.com/office/powerpoint/2010/main" val="3910646257"/>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1F2D36"/>
      </a:dk2>
      <a:lt2>
        <a:srgbClr val="E2E5E8"/>
      </a:lt2>
      <a:accent1>
        <a:srgbClr val="B1793B"/>
      </a:accent1>
      <a:accent2>
        <a:srgbClr val="C35A4D"/>
      </a:accent2>
      <a:accent3>
        <a:srgbClr val="A9A342"/>
      </a:accent3>
      <a:accent4>
        <a:srgbClr val="3BB1AE"/>
      </a:accent4>
      <a:accent5>
        <a:srgbClr val="4D95C3"/>
      </a:accent5>
      <a:accent6>
        <a:srgbClr val="3B52B1"/>
      </a:accent6>
      <a:hlink>
        <a:srgbClr val="3F7CBF"/>
      </a:hlink>
      <a:folHlink>
        <a:srgbClr val="7F7F7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1816</TotalTime>
  <Words>4150</Words>
  <Application>Microsoft Office PowerPoint</Application>
  <PresentationFormat>Grand écran</PresentationFormat>
  <Paragraphs>277</Paragraphs>
  <Slides>50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50</vt:i4>
      </vt:variant>
    </vt:vector>
  </HeadingPairs>
  <TitlesOfParts>
    <vt:vector size="55" baseType="lpstr">
      <vt:lpstr>Aharoni</vt:lpstr>
      <vt:lpstr>Arial</vt:lpstr>
      <vt:lpstr>Avenir Next LT Pro</vt:lpstr>
      <vt:lpstr>Calibri</vt:lpstr>
      <vt:lpstr>ShapesVTI</vt:lpstr>
      <vt:lpstr>Etude du jeu de données « Spambase »</vt:lpstr>
      <vt:lpstr>Présentation du jeu de données</vt:lpstr>
      <vt:lpstr>Présentation du jeu de données</vt:lpstr>
      <vt:lpstr>Présentation du jeu de données</vt:lpstr>
      <vt:lpstr>Présentation du jeu de données</vt:lpstr>
      <vt:lpstr>Limites du jeu de données</vt:lpstr>
      <vt:lpstr>Limites du jeu de données</vt:lpstr>
      <vt:lpstr>Objectif du modèle d’IA à créer</vt:lpstr>
      <vt:lpstr>Objectif du modèle d’IA à créer</vt:lpstr>
      <vt:lpstr>Exploration du jeu de données</vt:lpstr>
      <vt:lpstr>Présentation générale</vt:lpstr>
      <vt:lpstr>Présentation générale</vt:lpstr>
      <vt:lpstr>Présentation générale</vt:lpstr>
      <vt:lpstr>Présentation générale</vt:lpstr>
      <vt:lpstr>Présentation générale</vt:lpstr>
      <vt:lpstr>Présentation générale</vt:lpstr>
      <vt:lpstr>Regroupement par catégorie de variables</vt:lpstr>
      <vt:lpstr>Etude de la fréquence des mots</vt:lpstr>
      <vt:lpstr>Etude de la fréquence des mots</vt:lpstr>
      <vt:lpstr>Etude de la fréquence des mots</vt:lpstr>
      <vt:lpstr>Etude de la fréquence des mots</vt:lpstr>
      <vt:lpstr>Etude de la fréquence des mots</vt:lpstr>
      <vt:lpstr>Etude de la fréquence des mots</vt:lpstr>
      <vt:lpstr>Etude de la fréquence des mots</vt:lpstr>
      <vt:lpstr>Etude de la fréquence des mots</vt:lpstr>
      <vt:lpstr>Etude de la fréquence des mots</vt:lpstr>
      <vt:lpstr>Comparaison en détails d’attributs</vt:lpstr>
      <vt:lpstr>Comparaison en détails d’attributs</vt:lpstr>
      <vt:lpstr>Comparaison en détails d’attributs</vt:lpstr>
      <vt:lpstr>Comparaison en détails d’attributs</vt:lpstr>
      <vt:lpstr>Comparaison en détails d’attributs</vt:lpstr>
      <vt:lpstr>Comparaison en détails d’attributs</vt:lpstr>
      <vt:lpstr>Matrice de corrélation pour les mots</vt:lpstr>
      <vt:lpstr>Etude de la fréquence des caractères</vt:lpstr>
      <vt:lpstr>Etude de la fréquence des caractères</vt:lpstr>
      <vt:lpstr>Etude de la fréquence des caractères</vt:lpstr>
      <vt:lpstr>Etude des statistiques des majuscules</vt:lpstr>
      <vt:lpstr>Etude des statistiques des majuscules</vt:lpstr>
      <vt:lpstr>Etude des statistiques des majuscules</vt:lpstr>
      <vt:lpstr>Etude des statistiques des majuscules</vt:lpstr>
      <vt:lpstr>Modélisation</vt:lpstr>
      <vt:lpstr>Sélection des modèles à étudier</vt:lpstr>
      <vt:lpstr>Rappel de ce que nous cherchons</vt:lpstr>
      <vt:lpstr>Préparation des données</vt:lpstr>
      <vt:lpstr>Modèle GaussianNB</vt:lpstr>
      <vt:lpstr>Modèle BernouilliNB</vt:lpstr>
      <vt:lpstr>Modèle MultinomialNB</vt:lpstr>
      <vt:lpstr>Comparaison finale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du jeu de données « Spambase »</dc:title>
  <dc:creator>Garance CHAMALET</dc:creator>
  <cp:lastModifiedBy>Garance CHAMALET</cp:lastModifiedBy>
  <cp:revision>52</cp:revision>
  <dcterms:created xsi:type="dcterms:W3CDTF">2021-01-07T17:17:59Z</dcterms:created>
  <dcterms:modified xsi:type="dcterms:W3CDTF">2021-01-10T19:17:05Z</dcterms:modified>
</cp:coreProperties>
</file>