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
  </p:handoutMasterIdLst>
  <p:sldIdLst>
    <p:sldId id="256" r:id="rId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88"/>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image" Target="../media/image1.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448685" y="230505"/>
            <a:ext cx="6610350" cy="368300"/>
          </a:xfrm>
          <a:prstGeom prst="rect">
            <a:avLst/>
          </a:prstGeom>
          <a:noFill/>
        </p:spPr>
        <p:txBody>
          <a:bodyPr wrap="square" rtlCol="0">
            <a:spAutoFit/>
          </a:bodyPr>
          <a:p>
            <a:r>
              <a:rPr lang="en-US" altLang="zh-CN" b="1">
                <a:solidFill>
                  <a:schemeClr val="tx2">
                    <a:lumMod val="50000"/>
                    <a:lumOff val="50000"/>
                  </a:schemeClr>
                </a:solidFill>
              </a:rPr>
              <a:t>Will AI make programming jobs redundant?</a:t>
            </a:r>
            <a:endParaRPr lang="en-US" altLang="zh-CN" b="1">
              <a:solidFill>
                <a:schemeClr val="tx2">
                  <a:lumMod val="50000"/>
                  <a:lumOff val="50000"/>
                </a:schemeClr>
              </a:solidFill>
            </a:endParaRPr>
          </a:p>
        </p:txBody>
      </p:sp>
      <p:sp>
        <p:nvSpPr>
          <p:cNvPr id="10" name="圆角矩形 9"/>
          <p:cNvSpPr/>
          <p:nvPr/>
        </p:nvSpPr>
        <p:spPr>
          <a:xfrm>
            <a:off x="389255" y="1417955"/>
            <a:ext cx="2554605" cy="1089025"/>
          </a:xfrm>
          <a:prstGeom prst="round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400"/>
              <a:t>Quickly solve low-to-medium difficulty code problems and quickly generate target code</a:t>
            </a:r>
            <a:endParaRPr lang="zh-CN" altLang="en-US" sz="1400"/>
          </a:p>
        </p:txBody>
      </p:sp>
      <p:sp>
        <p:nvSpPr>
          <p:cNvPr id="13" name="矩形 12"/>
          <p:cNvSpPr/>
          <p:nvPr/>
        </p:nvSpPr>
        <p:spPr>
          <a:xfrm>
            <a:off x="288925" y="588645"/>
            <a:ext cx="3060700" cy="743585"/>
          </a:xfrm>
          <a:prstGeom prst="rect">
            <a:avLst/>
          </a:prstGeom>
          <a:solidFill>
            <a:schemeClr val="tx2">
              <a:lumMod val="25000"/>
              <a:lumOff val="75000"/>
            </a:schemeClr>
          </a:solidFill>
          <a:ln>
            <a:solidFill>
              <a:schemeClr val="accent1">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400">
                <a:sym typeface="+mn-ea"/>
              </a:rPr>
              <a:t>AI can make programming job redundant, because:</a:t>
            </a:r>
            <a:endParaRPr lang="en-US" altLang="zh-CN" sz="1400">
              <a:sym typeface="+mn-ea"/>
            </a:endParaRPr>
          </a:p>
        </p:txBody>
      </p:sp>
      <p:sp>
        <p:nvSpPr>
          <p:cNvPr id="16" name="文本框 15"/>
          <p:cNvSpPr txBox="1"/>
          <p:nvPr/>
        </p:nvSpPr>
        <p:spPr>
          <a:xfrm>
            <a:off x="8703310" y="812165"/>
            <a:ext cx="4064000" cy="306705"/>
          </a:xfrm>
          <a:prstGeom prst="rect">
            <a:avLst/>
          </a:prstGeom>
          <a:noFill/>
        </p:spPr>
        <p:txBody>
          <a:bodyPr wrap="square" rtlCol="0">
            <a:spAutoFit/>
          </a:bodyPr>
          <a:p>
            <a:r>
              <a:rPr lang="en-US" altLang="zh-CN" sz="1400"/>
              <a:t>But...</a:t>
            </a:r>
            <a:endParaRPr lang="en-US" altLang="zh-CN" sz="1400"/>
          </a:p>
        </p:txBody>
      </p:sp>
      <p:sp>
        <p:nvSpPr>
          <p:cNvPr id="17" name="圆角矩形 16"/>
          <p:cNvSpPr/>
          <p:nvPr/>
        </p:nvSpPr>
        <p:spPr>
          <a:xfrm>
            <a:off x="8910320" y="1332230"/>
            <a:ext cx="2122805" cy="1259840"/>
          </a:xfrm>
          <a:prstGeom prst="roundRect">
            <a:avLst/>
          </a:prstGeom>
          <a:solidFill>
            <a:schemeClr val="accent5">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400"/>
              <a:t>Within limited iterations, the solution generated by difficult code is not ideal</a:t>
            </a:r>
            <a:r>
              <a:rPr lang="en-US" altLang="zh-CN" sz="1400"/>
              <a:t>(Brandon 2023)</a:t>
            </a:r>
            <a:endParaRPr lang="en-US" altLang="zh-CN" sz="1400"/>
          </a:p>
        </p:txBody>
      </p:sp>
      <p:pic>
        <p:nvPicPr>
          <p:cNvPr id="18" name="图片 17"/>
          <p:cNvPicPr>
            <a:picLocks noChangeAspect="1"/>
          </p:cNvPicPr>
          <p:nvPr>
            <p:custDataLst>
              <p:tags r:id="rId1"/>
            </p:custDataLst>
          </p:nvPr>
        </p:nvPicPr>
        <p:blipFill>
          <a:blip r:embed="rId2"/>
          <a:stretch>
            <a:fillRect/>
          </a:stretch>
        </p:blipFill>
        <p:spPr>
          <a:xfrm>
            <a:off x="3637280" y="1080770"/>
            <a:ext cx="4551680" cy="4285615"/>
          </a:xfrm>
          <a:prstGeom prst="rect">
            <a:avLst/>
          </a:prstGeom>
        </p:spPr>
      </p:pic>
      <p:sp>
        <p:nvSpPr>
          <p:cNvPr id="21" name="圆角矩形 20"/>
          <p:cNvSpPr/>
          <p:nvPr>
            <p:custDataLst>
              <p:tags r:id="rId3"/>
            </p:custDataLst>
          </p:nvPr>
        </p:nvSpPr>
        <p:spPr>
          <a:xfrm>
            <a:off x="387985" y="2842895"/>
            <a:ext cx="2553970" cy="1167765"/>
          </a:xfrm>
          <a:prstGeom prst="round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1400"/>
              <a:t>A</a:t>
            </a:r>
            <a:r>
              <a:rPr lang="zh-CN" altLang="en-US" sz="1400"/>
              <a:t>llowing programmers to test their applications more rapidly and precisely. </a:t>
            </a:r>
            <a:endParaRPr lang="zh-CN" altLang="en-US" sz="1400"/>
          </a:p>
        </p:txBody>
      </p:sp>
      <p:sp>
        <p:nvSpPr>
          <p:cNvPr id="23" name="圆角矩形 22"/>
          <p:cNvSpPr/>
          <p:nvPr>
            <p:custDataLst>
              <p:tags r:id="rId4"/>
            </p:custDataLst>
          </p:nvPr>
        </p:nvSpPr>
        <p:spPr>
          <a:xfrm>
            <a:off x="390525" y="4346575"/>
            <a:ext cx="2553335" cy="1397000"/>
          </a:xfrm>
          <a:prstGeom prst="roundRect">
            <a:avLst/>
          </a:prstGeom>
          <a:solidFill>
            <a:schemeClr val="accent1">
              <a:lumMod val="5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400"/>
              <a:t>Beginners can learn programming at a lower cost, and positions such as programming educators have become redundant..</a:t>
            </a:r>
            <a:endParaRPr lang="zh-CN" altLang="en-US" sz="1400"/>
          </a:p>
        </p:txBody>
      </p:sp>
      <p:sp>
        <p:nvSpPr>
          <p:cNvPr id="25" name="圆角矩形 24"/>
          <p:cNvSpPr/>
          <p:nvPr>
            <p:custDataLst>
              <p:tags r:id="rId5"/>
            </p:custDataLst>
          </p:nvPr>
        </p:nvSpPr>
        <p:spPr>
          <a:xfrm>
            <a:off x="8909685" y="2842895"/>
            <a:ext cx="2123440" cy="1259840"/>
          </a:xfrm>
          <a:prstGeom prst="roundRect">
            <a:avLst/>
          </a:prstGeom>
          <a:solidFill>
            <a:schemeClr val="accent5">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400"/>
              <a:t>AI relies on existing data and lacks the communication skills of program</a:t>
            </a:r>
            <a:endParaRPr lang="zh-CN" altLang="en-US" sz="1400"/>
          </a:p>
          <a:p>
            <a:pPr algn="ctr"/>
            <a:r>
              <a:rPr lang="zh-CN" altLang="en-US" sz="1400"/>
              <a:t> practitioners(Myers et al. 2023)</a:t>
            </a:r>
            <a:endParaRPr lang="en-US" altLang="zh-CN" sz="1400"/>
          </a:p>
        </p:txBody>
      </p:sp>
      <p:sp>
        <p:nvSpPr>
          <p:cNvPr id="26" name="文本框 25"/>
          <p:cNvSpPr txBox="1"/>
          <p:nvPr/>
        </p:nvSpPr>
        <p:spPr>
          <a:xfrm>
            <a:off x="9971405" y="5918835"/>
            <a:ext cx="4064000" cy="306705"/>
          </a:xfrm>
          <a:prstGeom prst="rect">
            <a:avLst/>
          </a:prstGeom>
          <a:noFill/>
        </p:spPr>
        <p:txBody>
          <a:bodyPr wrap="square" rtlCol="0">
            <a:spAutoFit/>
          </a:bodyPr>
          <a:p>
            <a:r>
              <a:rPr lang="en-US" altLang="zh-CN" sz="1400"/>
              <a:t>....</a:t>
            </a:r>
            <a:endParaRPr lang="en-US" altLang="zh-CN" sz="1400"/>
          </a:p>
        </p:txBody>
      </p:sp>
      <p:sp>
        <p:nvSpPr>
          <p:cNvPr id="27" name="圆角矩形 26"/>
          <p:cNvSpPr/>
          <p:nvPr>
            <p:custDataLst>
              <p:tags r:id="rId6"/>
            </p:custDataLst>
          </p:nvPr>
        </p:nvSpPr>
        <p:spPr>
          <a:xfrm>
            <a:off x="8910955" y="4460875"/>
            <a:ext cx="2122170" cy="1168400"/>
          </a:xfrm>
          <a:prstGeom prst="roundRect">
            <a:avLst/>
          </a:prstGeom>
          <a:solidFill>
            <a:schemeClr val="accent5">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1400"/>
              <a:t>Low accuracy, low performance, and low maintenance of AI-generated code</a:t>
            </a:r>
            <a:endParaRPr lang="zh-CN" altLang="en-US" sz="1400"/>
          </a:p>
        </p:txBody>
      </p:sp>
      <p:sp>
        <p:nvSpPr>
          <p:cNvPr id="29" name="矩形 28"/>
          <p:cNvSpPr/>
          <p:nvPr/>
        </p:nvSpPr>
        <p:spPr>
          <a:xfrm>
            <a:off x="3200400" y="5643880"/>
            <a:ext cx="5277485" cy="973455"/>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z="1600">
                <a:ln/>
                <a:solidFill>
                  <a:schemeClr val="tx1"/>
                </a:solidFill>
                <a:effectLst>
                  <a:outerShdw blurRad="38100" dist="19050" dir="2700000" algn="tl" rotWithShape="0">
                    <a:schemeClr val="dk1">
                      <a:alpha val="40000"/>
                      <a:alpha val="40000"/>
                    </a:schemeClr>
                  </a:outerShdw>
                </a:effectLst>
              </a:rPr>
              <a:t>In the short term, AI will not make programming jobs redundant. This is due to their(practitioner) unique creativity and communication skills. AI can be their partner, and the future will be pair programming.</a:t>
            </a:r>
            <a:endParaRPr lang="zh-CN" altLang="en-US" sz="1600">
              <a:ln/>
              <a:solidFill>
                <a:schemeClr val="tx1"/>
              </a:solidFill>
              <a:effectLst>
                <a:outerShdw blurRad="38100" dist="19050" dir="2700000" algn="tl" rotWithShape="0">
                  <a:schemeClr val="dk1">
                    <a:alpha val="40000"/>
                    <a:alpha val="40000"/>
                  </a:schemeClr>
                </a:outerShdw>
              </a:effectLst>
            </a:endParaRPr>
          </a:p>
        </p:txBody>
      </p:sp>
      <p:cxnSp>
        <p:nvCxnSpPr>
          <p:cNvPr id="30" name="直接箭头连接符 29"/>
          <p:cNvCxnSpPr>
            <a:stCxn id="17" idx="2"/>
            <a:endCxn id="25" idx="0"/>
          </p:cNvCxnSpPr>
          <p:nvPr/>
        </p:nvCxnSpPr>
        <p:spPr>
          <a:xfrm flipH="1">
            <a:off x="9971405" y="2592070"/>
            <a:ext cx="635" cy="250825"/>
          </a:xfrm>
          <a:prstGeom prst="straightConnector1">
            <a:avLst/>
          </a:prstGeom>
          <a:ln w="28575" cmpd="sng">
            <a:solidFill>
              <a:schemeClr val="accent1">
                <a:shade val="50000"/>
              </a:schemeClr>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31" name="直接箭头连接符 30"/>
          <p:cNvCxnSpPr>
            <a:stCxn id="25" idx="2"/>
            <a:endCxn id="27" idx="0"/>
          </p:cNvCxnSpPr>
          <p:nvPr/>
        </p:nvCxnSpPr>
        <p:spPr>
          <a:xfrm>
            <a:off x="9971405" y="4102735"/>
            <a:ext cx="635" cy="358140"/>
          </a:xfrm>
          <a:prstGeom prst="straightConnector1">
            <a:avLst/>
          </a:prstGeom>
          <a:ln w="28575" cmpd="sng">
            <a:solidFill>
              <a:schemeClr val="accent1">
                <a:shade val="50000"/>
              </a:schemeClr>
            </a:solidFill>
            <a:prstDash val="solid"/>
            <a:tailEnd type="arrow"/>
          </a:ln>
        </p:spPr>
        <p:style>
          <a:lnRef idx="2">
            <a:schemeClr val="accent1"/>
          </a:lnRef>
          <a:fillRef idx="0">
            <a:srgbClr val="FFFFFF"/>
          </a:fillRef>
          <a:effectRef idx="0">
            <a:srgbClr val="FFFFFF"/>
          </a:effectRef>
          <a:fontRef idx="minor">
            <a:schemeClr val="tx1"/>
          </a:fontRef>
        </p:style>
      </p:cxnSp>
      <p:cxnSp>
        <p:nvCxnSpPr>
          <p:cNvPr id="33" name="肘形连接符 32"/>
          <p:cNvCxnSpPr>
            <a:stCxn id="27" idx="2"/>
            <a:endCxn id="29" idx="3"/>
          </p:cNvCxnSpPr>
          <p:nvPr/>
        </p:nvCxnSpPr>
        <p:spPr>
          <a:xfrm rot="5400000">
            <a:off x="8974138" y="5133023"/>
            <a:ext cx="501650" cy="1494155"/>
          </a:xfrm>
          <a:prstGeom prst="bentConnector2">
            <a:avLst/>
          </a:prstGeom>
          <a:ln w="28575" cap="flat" cmpd="sng">
            <a:solidFill>
              <a:schemeClr val="accent1">
                <a:shade val="50000"/>
              </a:schemeClr>
            </a:solidFill>
            <a:prstDash val="solid"/>
            <a:miter lim="800000"/>
            <a:headEnd type="none"/>
            <a:tailEnd type="arrow" w="med" len="med"/>
          </a:ln>
        </p:spPr>
        <p:style>
          <a:lnRef idx="2">
            <a:schemeClr val="accent1"/>
          </a:lnRef>
          <a:fillRef idx="0">
            <a:srgbClr val="FFFFFF"/>
          </a:fillRef>
          <a:effectRef idx="0">
            <a:srgbClr val="FFFFFF"/>
          </a:effectRef>
          <a:fontRef idx="minor">
            <a:schemeClr val="tx1"/>
          </a:fontRef>
        </p:style>
      </p:cxnSp>
      <p:sp>
        <p:nvSpPr>
          <p:cNvPr id="34" name="文本框 33"/>
          <p:cNvSpPr txBox="1"/>
          <p:nvPr/>
        </p:nvSpPr>
        <p:spPr>
          <a:xfrm>
            <a:off x="8703310" y="6266815"/>
            <a:ext cx="4064000" cy="737235"/>
          </a:xfrm>
          <a:prstGeom prst="rect">
            <a:avLst/>
          </a:prstGeom>
          <a:noFill/>
        </p:spPr>
        <p:txBody>
          <a:bodyPr wrap="square" rtlCol="0">
            <a:spAutoFit/>
          </a:bodyPr>
          <a:p>
            <a:r>
              <a:rPr lang="en-US" altLang="zh-CN" sz="1400"/>
              <a:t>my position and </a:t>
            </a:r>
            <a:endParaRPr lang="en-US" altLang="zh-CN" sz="1400"/>
          </a:p>
          <a:p>
            <a:r>
              <a:rPr lang="en-US" altLang="zh-CN" sz="1400"/>
              <a:t>conclusion</a:t>
            </a:r>
            <a:endParaRPr lang="en-US" altLang="zh-CN" sz="1400"/>
          </a:p>
          <a:p>
            <a:endParaRPr lang="en-US" altLang="zh-CN" sz="140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878</Words>
  <Application>WPS 文字</Application>
  <PresentationFormat>宽屏</PresentationFormat>
  <Paragraphs>27</Paragraphs>
  <Slides>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宋体</vt:lpstr>
      <vt:lpstr>Wingdings</vt:lpstr>
      <vt:lpstr>Calibri</vt:lpstr>
      <vt:lpstr>Helvetica Neue</vt:lpstr>
      <vt:lpstr>汉仪书宋二KW</vt:lpstr>
      <vt:lpstr>微软雅黑</vt:lpstr>
      <vt:lpstr>汉仪旗黑</vt:lpstr>
      <vt:lpstr>宋体</vt:lpstr>
      <vt:lpstr>Arial Unicode MS</vt:lpstr>
      <vt:lpstr>WPS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Ayden</cp:lastModifiedBy>
  <cp:revision>14</cp:revision>
  <dcterms:created xsi:type="dcterms:W3CDTF">2024-08-20T13:36:52Z</dcterms:created>
  <dcterms:modified xsi:type="dcterms:W3CDTF">2024-08-20T13:36:52Z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2052-6.5.0.8619</vt:lpwstr>
  </property>
  <property fmtid="{D5CDD505-2E9C-101B-9397-08002B2CF9AE}" pid="3" name="ICV">
    <vt:lpwstr>B05CE25D74F52BCEEF4BC466096A04A9_41</vt:lpwstr>
  </property>
</Properties>
</file>