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8"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DA7D8-7138-4BEC-BC9F-EC69F4BB3E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A41543-C0A9-4663-BCEF-E5C2DAC18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E4AB3F-B8AD-462A-8F3C-2FA05FBFE522}"/>
              </a:ext>
            </a:extLst>
          </p:cNvPr>
          <p:cNvSpPr>
            <a:spLocks noGrp="1"/>
          </p:cNvSpPr>
          <p:nvPr>
            <p:ph type="dt" sz="half" idx="10"/>
          </p:nvPr>
        </p:nvSpPr>
        <p:spPr/>
        <p:txBody>
          <a:bodyPr/>
          <a:lstStyle/>
          <a:p>
            <a:fld id="{575C402E-404D-464A-8934-B663C97AB8B2}" type="datetimeFigureOut">
              <a:rPr lang="en-US" smtClean="0"/>
              <a:t>4/15/2020</a:t>
            </a:fld>
            <a:endParaRPr lang="en-US"/>
          </a:p>
        </p:txBody>
      </p:sp>
      <p:sp>
        <p:nvSpPr>
          <p:cNvPr id="5" name="Footer Placeholder 4">
            <a:extLst>
              <a:ext uri="{FF2B5EF4-FFF2-40B4-BE49-F238E27FC236}">
                <a16:creationId xmlns:a16="http://schemas.microsoft.com/office/drawing/2014/main" id="{7F33FFDA-2255-4951-B590-A81182466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3C030-67A5-4023-A9DF-7BAFFF231663}"/>
              </a:ext>
            </a:extLst>
          </p:cNvPr>
          <p:cNvSpPr>
            <a:spLocks noGrp="1"/>
          </p:cNvSpPr>
          <p:nvPr>
            <p:ph type="sldNum" sz="quarter" idx="12"/>
          </p:nvPr>
        </p:nvSpPr>
        <p:spPr/>
        <p:txBody>
          <a:bodyPr/>
          <a:lstStyle/>
          <a:p>
            <a:fld id="{2FF1D4CB-EE2C-4648-B291-4DC0324D7D19}" type="slidenum">
              <a:rPr lang="en-US" smtClean="0"/>
              <a:t>‹#›</a:t>
            </a:fld>
            <a:endParaRPr lang="en-US"/>
          </a:p>
        </p:txBody>
      </p:sp>
    </p:spTree>
    <p:extLst>
      <p:ext uri="{BB962C8B-B14F-4D97-AF65-F5344CB8AC3E}">
        <p14:creationId xmlns:p14="http://schemas.microsoft.com/office/powerpoint/2010/main" val="289658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5A8F8-8E28-435D-8D71-75A041A9E5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084A24-C090-4EE6-AC0B-B2E654B8C2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0D8A1-9889-4C15-908D-1E864CC92B6A}"/>
              </a:ext>
            </a:extLst>
          </p:cNvPr>
          <p:cNvSpPr>
            <a:spLocks noGrp="1"/>
          </p:cNvSpPr>
          <p:nvPr>
            <p:ph type="dt" sz="half" idx="10"/>
          </p:nvPr>
        </p:nvSpPr>
        <p:spPr/>
        <p:txBody>
          <a:bodyPr/>
          <a:lstStyle/>
          <a:p>
            <a:fld id="{575C402E-404D-464A-8934-B663C97AB8B2}" type="datetimeFigureOut">
              <a:rPr lang="en-US" smtClean="0"/>
              <a:t>4/15/2020</a:t>
            </a:fld>
            <a:endParaRPr lang="en-US"/>
          </a:p>
        </p:txBody>
      </p:sp>
      <p:sp>
        <p:nvSpPr>
          <p:cNvPr id="5" name="Footer Placeholder 4">
            <a:extLst>
              <a:ext uri="{FF2B5EF4-FFF2-40B4-BE49-F238E27FC236}">
                <a16:creationId xmlns:a16="http://schemas.microsoft.com/office/drawing/2014/main" id="{1559B894-8BE5-49DD-AEF3-75CD6F8F5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C2DB6-2F7C-42C3-9A93-174D20AF1C7F}"/>
              </a:ext>
            </a:extLst>
          </p:cNvPr>
          <p:cNvSpPr>
            <a:spLocks noGrp="1"/>
          </p:cNvSpPr>
          <p:nvPr>
            <p:ph type="sldNum" sz="quarter" idx="12"/>
          </p:nvPr>
        </p:nvSpPr>
        <p:spPr/>
        <p:txBody>
          <a:bodyPr/>
          <a:lstStyle/>
          <a:p>
            <a:fld id="{2FF1D4CB-EE2C-4648-B291-4DC0324D7D19}" type="slidenum">
              <a:rPr lang="en-US" smtClean="0"/>
              <a:t>‹#›</a:t>
            </a:fld>
            <a:endParaRPr lang="en-US"/>
          </a:p>
        </p:txBody>
      </p:sp>
    </p:spTree>
    <p:extLst>
      <p:ext uri="{BB962C8B-B14F-4D97-AF65-F5344CB8AC3E}">
        <p14:creationId xmlns:p14="http://schemas.microsoft.com/office/powerpoint/2010/main" val="3505829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80303A-9E62-4A24-B4F4-7ED85FE546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439ACE-4928-4718-9A23-986CEB8552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462B1-F613-4FA5-B889-13BDEF92592A}"/>
              </a:ext>
            </a:extLst>
          </p:cNvPr>
          <p:cNvSpPr>
            <a:spLocks noGrp="1"/>
          </p:cNvSpPr>
          <p:nvPr>
            <p:ph type="dt" sz="half" idx="10"/>
          </p:nvPr>
        </p:nvSpPr>
        <p:spPr/>
        <p:txBody>
          <a:bodyPr/>
          <a:lstStyle/>
          <a:p>
            <a:fld id="{575C402E-404D-464A-8934-B663C97AB8B2}" type="datetimeFigureOut">
              <a:rPr lang="en-US" smtClean="0"/>
              <a:t>4/15/2020</a:t>
            </a:fld>
            <a:endParaRPr lang="en-US"/>
          </a:p>
        </p:txBody>
      </p:sp>
      <p:sp>
        <p:nvSpPr>
          <p:cNvPr id="5" name="Footer Placeholder 4">
            <a:extLst>
              <a:ext uri="{FF2B5EF4-FFF2-40B4-BE49-F238E27FC236}">
                <a16:creationId xmlns:a16="http://schemas.microsoft.com/office/drawing/2014/main" id="{D9822073-83DE-4874-A245-CEADEE419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70BA5-9DC0-43F8-A194-E42039CEC293}"/>
              </a:ext>
            </a:extLst>
          </p:cNvPr>
          <p:cNvSpPr>
            <a:spLocks noGrp="1"/>
          </p:cNvSpPr>
          <p:nvPr>
            <p:ph type="sldNum" sz="quarter" idx="12"/>
          </p:nvPr>
        </p:nvSpPr>
        <p:spPr/>
        <p:txBody>
          <a:bodyPr/>
          <a:lstStyle/>
          <a:p>
            <a:fld id="{2FF1D4CB-EE2C-4648-B291-4DC0324D7D19}" type="slidenum">
              <a:rPr lang="en-US" smtClean="0"/>
              <a:t>‹#›</a:t>
            </a:fld>
            <a:endParaRPr lang="en-US"/>
          </a:p>
        </p:txBody>
      </p:sp>
    </p:spTree>
    <p:extLst>
      <p:ext uri="{BB962C8B-B14F-4D97-AF65-F5344CB8AC3E}">
        <p14:creationId xmlns:p14="http://schemas.microsoft.com/office/powerpoint/2010/main" val="228550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9A90-1D24-41F1-8F26-2B34475F7A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A9D6EB-C284-4C3B-BF1C-FB27D2AD4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B96E3-E037-4A6E-8A63-D1600775B96B}"/>
              </a:ext>
            </a:extLst>
          </p:cNvPr>
          <p:cNvSpPr>
            <a:spLocks noGrp="1"/>
          </p:cNvSpPr>
          <p:nvPr>
            <p:ph type="dt" sz="half" idx="10"/>
          </p:nvPr>
        </p:nvSpPr>
        <p:spPr/>
        <p:txBody>
          <a:bodyPr/>
          <a:lstStyle/>
          <a:p>
            <a:fld id="{575C402E-404D-464A-8934-B663C97AB8B2}" type="datetimeFigureOut">
              <a:rPr lang="en-US" smtClean="0"/>
              <a:t>4/15/2020</a:t>
            </a:fld>
            <a:endParaRPr lang="en-US"/>
          </a:p>
        </p:txBody>
      </p:sp>
      <p:sp>
        <p:nvSpPr>
          <p:cNvPr id="5" name="Footer Placeholder 4">
            <a:extLst>
              <a:ext uri="{FF2B5EF4-FFF2-40B4-BE49-F238E27FC236}">
                <a16:creationId xmlns:a16="http://schemas.microsoft.com/office/drawing/2014/main" id="{230C5896-07A1-438E-9901-46BC44F62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BFCD7-5DDC-4079-AA84-DA671F813061}"/>
              </a:ext>
            </a:extLst>
          </p:cNvPr>
          <p:cNvSpPr>
            <a:spLocks noGrp="1"/>
          </p:cNvSpPr>
          <p:nvPr>
            <p:ph type="sldNum" sz="quarter" idx="12"/>
          </p:nvPr>
        </p:nvSpPr>
        <p:spPr/>
        <p:txBody>
          <a:bodyPr/>
          <a:lstStyle/>
          <a:p>
            <a:fld id="{2FF1D4CB-EE2C-4648-B291-4DC0324D7D19}" type="slidenum">
              <a:rPr lang="en-US" smtClean="0"/>
              <a:t>‹#›</a:t>
            </a:fld>
            <a:endParaRPr lang="en-US"/>
          </a:p>
        </p:txBody>
      </p:sp>
    </p:spTree>
    <p:extLst>
      <p:ext uri="{BB962C8B-B14F-4D97-AF65-F5344CB8AC3E}">
        <p14:creationId xmlns:p14="http://schemas.microsoft.com/office/powerpoint/2010/main" val="414244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8B5B-2115-4D7C-8480-D827D7F12E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6CF680-21CE-484D-B351-0267AB029F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65FEAF-602B-4A63-8B3F-A5401F9482CA}"/>
              </a:ext>
            </a:extLst>
          </p:cNvPr>
          <p:cNvSpPr>
            <a:spLocks noGrp="1"/>
          </p:cNvSpPr>
          <p:nvPr>
            <p:ph type="dt" sz="half" idx="10"/>
          </p:nvPr>
        </p:nvSpPr>
        <p:spPr/>
        <p:txBody>
          <a:bodyPr/>
          <a:lstStyle/>
          <a:p>
            <a:fld id="{575C402E-404D-464A-8934-B663C97AB8B2}" type="datetimeFigureOut">
              <a:rPr lang="en-US" smtClean="0"/>
              <a:t>4/15/2020</a:t>
            </a:fld>
            <a:endParaRPr lang="en-US"/>
          </a:p>
        </p:txBody>
      </p:sp>
      <p:sp>
        <p:nvSpPr>
          <p:cNvPr id="5" name="Footer Placeholder 4">
            <a:extLst>
              <a:ext uri="{FF2B5EF4-FFF2-40B4-BE49-F238E27FC236}">
                <a16:creationId xmlns:a16="http://schemas.microsoft.com/office/drawing/2014/main" id="{3E919C7F-B996-4098-9EE6-613151DDE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9C3F3-0D19-4F25-AECA-0D1DC9DBFBC6}"/>
              </a:ext>
            </a:extLst>
          </p:cNvPr>
          <p:cNvSpPr>
            <a:spLocks noGrp="1"/>
          </p:cNvSpPr>
          <p:nvPr>
            <p:ph type="sldNum" sz="quarter" idx="12"/>
          </p:nvPr>
        </p:nvSpPr>
        <p:spPr/>
        <p:txBody>
          <a:bodyPr/>
          <a:lstStyle/>
          <a:p>
            <a:fld id="{2FF1D4CB-EE2C-4648-B291-4DC0324D7D19}" type="slidenum">
              <a:rPr lang="en-US" smtClean="0"/>
              <a:t>‹#›</a:t>
            </a:fld>
            <a:endParaRPr lang="en-US"/>
          </a:p>
        </p:txBody>
      </p:sp>
    </p:spTree>
    <p:extLst>
      <p:ext uri="{BB962C8B-B14F-4D97-AF65-F5344CB8AC3E}">
        <p14:creationId xmlns:p14="http://schemas.microsoft.com/office/powerpoint/2010/main" val="1066074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F8DF-4B1E-4B49-8D77-9DA26FD5D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41F8F-9799-4E0C-9DCE-18A024D41D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634BE0-E6A9-4398-9CBF-2286AF0CD9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F54E68-AFF9-43CE-B615-E0E0698E53F0}"/>
              </a:ext>
            </a:extLst>
          </p:cNvPr>
          <p:cNvSpPr>
            <a:spLocks noGrp="1"/>
          </p:cNvSpPr>
          <p:nvPr>
            <p:ph type="dt" sz="half" idx="10"/>
          </p:nvPr>
        </p:nvSpPr>
        <p:spPr/>
        <p:txBody>
          <a:bodyPr/>
          <a:lstStyle/>
          <a:p>
            <a:fld id="{575C402E-404D-464A-8934-B663C97AB8B2}" type="datetimeFigureOut">
              <a:rPr lang="en-US" smtClean="0"/>
              <a:t>4/15/2020</a:t>
            </a:fld>
            <a:endParaRPr lang="en-US"/>
          </a:p>
        </p:txBody>
      </p:sp>
      <p:sp>
        <p:nvSpPr>
          <p:cNvPr id="6" name="Footer Placeholder 5">
            <a:extLst>
              <a:ext uri="{FF2B5EF4-FFF2-40B4-BE49-F238E27FC236}">
                <a16:creationId xmlns:a16="http://schemas.microsoft.com/office/drawing/2014/main" id="{F070E81D-3EB0-47D4-8457-5D0B34FF2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B32CE-9543-4956-89CD-74B0634FE6DA}"/>
              </a:ext>
            </a:extLst>
          </p:cNvPr>
          <p:cNvSpPr>
            <a:spLocks noGrp="1"/>
          </p:cNvSpPr>
          <p:nvPr>
            <p:ph type="sldNum" sz="quarter" idx="12"/>
          </p:nvPr>
        </p:nvSpPr>
        <p:spPr/>
        <p:txBody>
          <a:bodyPr/>
          <a:lstStyle/>
          <a:p>
            <a:fld id="{2FF1D4CB-EE2C-4648-B291-4DC0324D7D19}" type="slidenum">
              <a:rPr lang="en-US" smtClean="0"/>
              <a:t>‹#›</a:t>
            </a:fld>
            <a:endParaRPr lang="en-US"/>
          </a:p>
        </p:txBody>
      </p:sp>
    </p:spTree>
    <p:extLst>
      <p:ext uri="{BB962C8B-B14F-4D97-AF65-F5344CB8AC3E}">
        <p14:creationId xmlns:p14="http://schemas.microsoft.com/office/powerpoint/2010/main" val="413293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FF23-E637-444B-BFD2-5E6DB2A281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DFFE1-34F7-438E-9A70-CB673445EB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535C79-B99C-4216-8488-7DE821B6DB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7A3DA0-AEED-4015-AD5C-70C9AC956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403FD5-975C-4807-B3B3-80BBA66513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1182EE-7C47-4D01-8204-40EA15415110}"/>
              </a:ext>
            </a:extLst>
          </p:cNvPr>
          <p:cNvSpPr>
            <a:spLocks noGrp="1"/>
          </p:cNvSpPr>
          <p:nvPr>
            <p:ph type="dt" sz="half" idx="10"/>
          </p:nvPr>
        </p:nvSpPr>
        <p:spPr/>
        <p:txBody>
          <a:bodyPr/>
          <a:lstStyle/>
          <a:p>
            <a:fld id="{575C402E-404D-464A-8934-B663C97AB8B2}" type="datetimeFigureOut">
              <a:rPr lang="en-US" smtClean="0"/>
              <a:t>4/15/2020</a:t>
            </a:fld>
            <a:endParaRPr lang="en-US"/>
          </a:p>
        </p:txBody>
      </p:sp>
      <p:sp>
        <p:nvSpPr>
          <p:cNvPr id="8" name="Footer Placeholder 7">
            <a:extLst>
              <a:ext uri="{FF2B5EF4-FFF2-40B4-BE49-F238E27FC236}">
                <a16:creationId xmlns:a16="http://schemas.microsoft.com/office/drawing/2014/main" id="{F7CE458F-883E-46C4-B7EF-00BC311CBA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544AF4-26C3-4DAD-BAC4-A567E2761A10}"/>
              </a:ext>
            </a:extLst>
          </p:cNvPr>
          <p:cNvSpPr>
            <a:spLocks noGrp="1"/>
          </p:cNvSpPr>
          <p:nvPr>
            <p:ph type="sldNum" sz="quarter" idx="12"/>
          </p:nvPr>
        </p:nvSpPr>
        <p:spPr/>
        <p:txBody>
          <a:bodyPr/>
          <a:lstStyle/>
          <a:p>
            <a:fld id="{2FF1D4CB-EE2C-4648-B291-4DC0324D7D19}" type="slidenum">
              <a:rPr lang="en-US" smtClean="0"/>
              <a:t>‹#›</a:t>
            </a:fld>
            <a:endParaRPr lang="en-US"/>
          </a:p>
        </p:txBody>
      </p:sp>
    </p:spTree>
    <p:extLst>
      <p:ext uri="{BB962C8B-B14F-4D97-AF65-F5344CB8AC3E}">
        <p14:creationId xmlns:p14="http://schemas.microsoft.com/office/powerpoint/2010/main" val="2330486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808A0-3727-48BF-A012-07802A7693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29AEFA-7204-4D8D-A44B-7EC17CF08EE1}"/>
              </a:ext>
            </a:extLst>
          </p:cNvPr>
          <p:cNvSpPr>
            <a:spLocks noGrp="1"/>
          </p:cNvSpPr>
          <p:nvPr>
            <p:ph type="dt" sz="half" idx="10"/>
          </p:nvPr>
        </p:nvSpPr>
        <p:spPr/>
        <p:txBody>
          <a:bodyPr/>
          <a:lstStyle/>
          <a:p>
            <a:fld id="{575C402E-404D-464A-8934-B663C97AB8B2}" type="datetimeFigureOut">
              <a:rPr lang="en-US" smtClean="0"/>
              <a:t>4/15/2020</a:t>
            </a:fld>
            <a:endParaRPr lang="en-US"/>
          </a:p>
        </p:txBody>
      </p:sp>
      <p:sp>
        <p:nvSpPr>
          <p:cNvPr id="4" name="Footer Placeholder 3">
            <a:extLst>
              <a:ext uri="{FF2B5EF4-FFF2-40B4-BE49-F238E27FC236}">
                <a16:creationId xmlns:a16="http://schemas.microsoft.com/office/drawing/2014/main" id="{E6CDC8A7-86AF-4F5D-A886-011E451759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6EC6B8-9998-4772-9E38-644E538C33CB}"/>
              </a:ext>
            </a:extLst>
          </p:cNvPr>
          <p:cNvSpPr>
            <a:spLocks noGrp="1"/>
          </p:cNvSpPr>
          <p:nvPr>
            <p:ph type="sldNum" sz="quarter" idx="12"/>
          </p:nvPr>
        </p:nvSpPr>
        <p:spPr/>
        <p:txBody>
          <a:bodyPr/>
          <a:lstStyle/>
          <a:p>
            <a:fld id="{2FF1D4CB-EE2C-4648-B291-4DC0324D7D19}" type="slidenum">
              <a:rPr lang="en-US" smtClean="0"/>
              <a:t>‹#›</a:t>
            </a:fld>
            <a:endParaRPr lang="en-US"/>
          </a:p>
        </p:txBody>
      </p:sp>
    </p:spTree>
    <p:extLst>
      <p:ext uri="{BB962C8B-B14F-4D97-AF65-F5344CB8AC3E}">
        <p14:creationId xmlns:p14="http://schemas.microsoft.com/office/powerpoint/2010/main" val="58773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78DB0A-C432-4B06-9CAE-5CB89B53B640}"/>
              </a:ext>
            </a:extLst>
          </p:cNvPr>
          <p:cNvSpPr>
            <a:spLocks noGrp="1"/>
          </p:cNvSpPr>
          <p:nvPr>
            <p:ph type="dt" sz="half" idx="10"/>
          </p:nvPr>
        </p:nvSpPr>
        <p:spPr/>
        <p:txBody>
          <a:bodyPr/>
          <a:lstStyle/>
          <a:p>
            <a:fld id="{575C402E-404D-464A-8934-B663C97AB8B2}" type="datetimeFigureOut">
              <a:rPr lang="en-US" smtClean="0"/>
              <a:t>4/15/2020</a:t>
            </a:fld>
            <a:endParaRPr lang="en-US"/>
          </a:p>
        </p:txBody>
      </p:sp>
      <p:sp>
        <p:nvSpPr>
          <p:cNvPr id="3" name="Footer Placeholder 2">
            <a:extLst>
              <a:ext uri="{FF2B5EF4-FFF2-40B4-BE49-F238E27FC236}">
                <a16:creationId xmlns:a16="http://schemas.microsoft.com/office/drawing/2014/main" id="{4FFAC973-AB66-4F76-8274-39FD0B7438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79800F-5C36-4976-A28C-E29396D1DC15}"/>
              </a:ext>
            </a:extLst>
          </p:cNvPr>
          <p:cNvSpPr>
            <a:spLocks noGrp="1"/>
          </p:cNvSpPr>
          <p:nvPr>
            <p:ph type="sldNum" sz="quarter" idx="12"/>
          </p:nvPr>
        </p:nvSpPr>
        <p:spPr/>
        <p:txBody>
          <a:bodyPr/>
          <a:lstStyle/>
          <a:p>
            <a:fld id="{2FF1D4CB-EE2C-4648-B291-4DC0324D7D19}" type="slidenum">
              <a:rPr lang="en-US" smtClean="0"/>
              <a:t>‹#›</a:t>
            </a:fld>
            <a:endParaRPr lang="en-US"/>
          </a:p>
        </p:txBody>
      </p:sp>
    </p:spTree>
    <p:extLst>
      <p:ext uri="{BB962C8B-B14F-4D97-AF65-F5344CB8AC3E}">
        <p14:creationId xmlns:p14="http://schemas.microsoft.com/office/powerpoint/2010/main" val="1214974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C7DD-08B7-4D1C-A086-738A4DD10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9E5353-976E-4997-9783-6F6C7CAF1B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F229A-94B4-402F-B6B5-E888C50A9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4DB599-3AF7-49EB-BEE4-6CA40F7F86A2}"/>
              </a:ext>
            </a:extLst>
          </p:cNvPr>
          <p:cNvSpPr>
            <a:spLocks noGrp="1"/>
          </p:cNvSpPr>
          <p:nvPr>
            <p:ph type="dt" sz="half" idx="10"/>
          </p:nvPr>
        </p:nvSpPr>
        <p:spPr/>
        <p:txBody>
          <a:bodyPr/>
          <a:lstStyle/>
          <a:p>
            <a:fld id="{575C402E-404D-464A-8934-B663C97AB8B2}" type="datetimeFigureOut">
              <a:rPr lang="en-US" smtClean="0"/>
              <a:t>4/15/2020</a:t>
            </a:fld>
            <a:endParaRPr lang="en-US"/>
          </a:p>
        </p:txBody>
      </p:sp>
      <p:sp>
        <p:nvSpPr>
          <p:cNvPr id="6" name="Footer Placeholder 5">
            <a:extLst>
              <a:ext uri="{FF2B5EF4-FFF2-40B4-BE49-F238E27FC236}">
                <a16:creationId xmlns:a16="http://schemas.microsoft.com/office/drawing/2014/main" id="{922637B9-AF1F-4DCC-81A0-1843B09A5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1EE89-EAD2-4317-AD8B-2CEA4CDACCBA}"/>
              </a:ext>
            </a:extLst>
          </p:cNvPr>
          <p:cNvSpPr>
            <a:spLocks noGrp="1"/>
          </p:cNvSpPr>
          <p:nvPr>
            <p:ph type="sldNum" sz="quarter" idx="12"/>
          </p:nvPr>
        </p:nvSpPr>
        <p:spPr/>
        <p:txBody>
          <a:bodyPr/>
          <a:lstStyle/>
          <a:p>
            <a:fld id="{2FF1D4CB-EE2C-4648-B291-4DC0324D7D19}" type="slidenum">
              <a:rPr lang="en-US" smtClean="0"/>
              <a:t>‹#›</a:t>
            </a:fld>
            <a:endParaRPr lang="en-US"/>
          </a:p>
        </p:txBody>
      </p:sp>
    </p:spTree>
    <p:extLst>
      <p:ext uri="{BB962C8B-B14F-4D97-AF65-F5344CB8AC3E}">
        <p14:creationId xmlns:p14="http://schemas.microsoft.com/office/powerpoint/2010/main" val="198323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44C6-3A1A-4EB4-B46A-8DC4865B4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7F020E-2614-4AC2-8F8C-F752206BA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F0279F-D497-4260-8D59-D8E0E55F5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612BE-D5C2-4A21-BD61-0CF26B1AD431}"/>
              </a:ext>
            </a:extLst>
          </p:cNvPr>
          <p:cNvSpPr>
            <a:spLocks noGrp="1"/>
          </p:cNvSpPr>
          <p:nvPr>
            <p:ph type="dt" sz="half" idx="10"/>
          </p:nvPr>
        </p:nvSpPr>
        <p:spPr/>
        <p:txBody>
          <a:bodyPr/>
          <a:lstStyle/>
          <a:p>
            <a:fld id="{575C402E-404D-464A-8934-B663C97AB8B2}" type="datetimeFigureOut">
              <a:rPr lang="en-US" smtClean="0"/>
              <a:t>4/15/2020</a:t>
            </a:fld>
            <a:endParaRPr lang="en-US"/>
          </a:p>
        </p:txBody>
      </p:sp>
      <p:sp>
        <p:nvSpPr>
          <p:cNvPr id="6" name="Footer Placeholder 5">
            <a:extLst>
              <a:ext uri="{FF2B5EF4-FFF2-40B4-BE49-F238E27FC236}">
                <a16:creationId xmlns:a16="http://schemas.microsoft.com/office/drawing/2014/main" id="{A73804D3-0CE9-408D-B8F7-5C3422EF9E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42362-8944-4DC4-94C7-A96BD24B815F}"/>
              </a:ext>
            </a:extLst>
          </p:cNvPr>
          <p:cNvSpPr>
            <a:spLocks noGrp="1"/>
          </p:cNvSpPr>
          <p:nvPr>
            <p:ph type="sldNum" sz="quarter" idx="12"/>
          </p:nvPr>
        </p:nvSpPr>
        <p:spPr/>
        <p:txBody>
          <a:bodyPr/>
          <a:lstStyle/>
          <a:p>
            <a:fld id="{2FF1D4CB-EE2C-4648-B291-4DC0324D7D19}" type="slidenum">
              <a:rPr lang="en-US" smtClean="0"/>
              <a:t>‹#›</a:t>
            </a:fld>
            <a:endParaRPr lang="en-US"/>
          </a:p>
        </p:txBody>
      </p:sp>
    </p:spTree>
    <p:extLst>
      <p:ext uri="{BB962C8B-B14F-4D97-AF65-F5344CB8AC3E}">
        <p14:creationId xmlns:p14="http://schemas.microsoft.com/office/powerpoint/2010/main" val="161599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5ECE66-C1A7-43E4-8D03-43BA859DF7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FBEFD0-7ACA-46FF-9785-01C4E14F6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0352D-A4B2-4BE5-8FB6-201ED4F29B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5C402E-404D-464A-8934-B663C97AB8B2}" type="datetimeFigureOut">
              <a:rPr lang="en-US" smtClean="0"/>
              <a:t>4/15/2020</a:t>
            </a:fld>
            <a:endParaRPr lang="en-US"/>
          </a:p>
        </p:txBody>
      </p:sp>
      <p:sp>
        <p:nvSpPr>
          <p:cNvPr id="5" name="Footer Placeholder 4">
            <a:extLst>
              <a:ext uri="{FF2B5EF4-FFF2-40B4-BE49-F238E27FC236}">
                <a16:creationId xmlns:a16="http://schemas.microsoft.com/office/drawing/2014/main" id="{D0C9E407-7D85-44B9-BCD8-BECAC5B311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B83301-C15B-478F-899D-04C5CFF55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1D4CB-EE2C-4648-B291-4DC0324D7D19}" type="slidenum">
              <a:rPr lang="en-US" smtClean="0"/>
              <a:t>‹#›</a:t>
            </a:fld>
            <a:endParaRPr lang="en-US"/>
          </a:p>
        </p:txBody>
      </p:sp>
    </p:spTree>
    <p:extLst>
      <p:ext uri="{BB962C8B-B14F-4D97-AF65-F5344CB8AC3E}">
        <p14:creationId xmlns:p14="http://schemas.microsoft.com/office/powerpoint/2010/main" val="3460863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343B277-945C-421A-8D11-ED41300E9B6A}"/>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b="67967"/>
          <a:stretch/>
        </p:blipFill>
        <p:spPr>
          <a:xfrm>
            <a:off x="1" y="4256881"/>
            <a:ext cx="12191999" cy="2601119"/>
          </a:xfrm>
          <a:prstGeom prst="rect">
            <a:avLst/>
          </a:prstGeom>
        </p:spPr>
      </p:pic>
      <p:sp>
        <p:nvSpPr>
          <p:cNvPr id="3" name="Subtitle 2">
            <a:extLst>
              <a:ext uri="{FF2B5EF4-FFF2-40B4-BE49-F238E27FC236}">
                <a16:creationId xmlns:a16="http://schemas.microsoft.com/office/drawing/2014/main" id="{AFF4B722-A5A8-46C4-862D-CFE1FEA6A405}"/>
              </a:ext>
            </a:extLst>
          </p:cNvPr>
          <p:cNvSpPr>
            <a:spLocks noGrp="1"/>
          </p:cNvSpPr>
          <p:nvPr>
            <p:ph type="subTitle" idx="1"/>
          </p:nvPr>
        </p:nvSpPr>
        <p:spPr>
          <a:xfrm>
            <a:off x="880946" y="1687864"/>
            <a:ext cx="10660565" cy="2192759"/>
          </a:xfrm>
        </p:spPr>
        <p:txBody>
          <a:bodyPr>
            <a:noAutofit/>
          </a:bodyPr>
          <a:lstStyle/>
          <a:p>
            <a:r>
              <a:rPr lang="en-US" sz="4000" b="1" dirty="0">
                <a:solidFill>
                  <a:schemeClr val="accent6">
                    <a:lumMod val="75000"/>
                  </a:schemeClr>
                </a:solidFill>
                <a:latin typeface="Avenir LT Std 55 Roman" panose="020B0503020203020204" pitchFamily="34" charset="0"/>
              </a:rPr>
              <a:t>UK Supreme Court Decision in WM Morrison Supermarkets case and Position of Nigerian Data Protection Laws</a:t>
            </a:r>
          </a:p>
        </p:txBody>
      </p:sp>
      <p:pic>
        <p:nvPicPr>
          <p:cNvPr id="5" name="Picture 4" descr="A close up of a sign&#10;&#10;Description automatically generated">
            <a:extLst>
              <a:ext uri="{FF2B5EF4-FFF2-40B4-BE49-F238E27FC236}">
                <a16:creationId xmlns:a16="http://schemas.microsoft.com/office/drawing/2014/main" id="{B52E97E3-0435-40BA-9435-4525FD82E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69" y="150125"/>
            <a:ext cx="2207683" cy="1655762"/>
          </a:xfrm>
          <a:prstGeom prst="rect">
            <a:avLst/>
          </a:prstGeom>
        </p:spPr>
      </p:pic>
      <p:sp>
        <p:nvSpPr>
          <p:cNvPr id="6" name="Rectangle 5">
            <a:extLst>
              <a:ext uri="{FF2B5EF4-FFF2-40B4-BE49-F238E27FC236}">
                <a16:creationId xmlns:a16="http://schemas.microsoft.com/office/drawing/2014/main" id="{5B3BA5D7-5C5B-47DF-A954-3E968597420A}"/>
              </a:ext>
            </a:extLst>
          </p:cNvPr>
          <p:cNvSpPr/>
          <p:nvPr/>
        </p:nvSpPr>
        <p:spPr>
          <a:xfrm>
            <a:off x="-1" y="4270529"/>
            <a:ext cx="12192000" cy="2601119"/>
          </a:xfrm>
          <a:prstGeom prst="rect">
            <a:avLst/>
          </a:prstGeom>
          <a:solidFill>
            <a:schemeClr val="accent6">
              <a:lumMod val="7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93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1740CEF-9FE9-4DC8-A356-0D72C2AF1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4675" y="1319212"/>
            <a:ext cx="5962650" cy="4219575"/>
          </a:xfrm>
          <a:prstGeom prst="rect">
            <a:avLst/>
          </a:prstGeom>
        </p:spPr>
      </p:pic>
    </p:spTree>
    <p:extLst>
      <p:ext uri="{BB962C8B-B14F-4D97-AF65-F5344CB8AC3E}">
        <p14:creationId xmlns:p14="http://schemas.microsoft.com/office/powerpoint/2010/main" val="118911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28FB47-6785-41AE-9B91-ACF10C08FB5D}"/>
              </a:ext>
            </a:extLst>
          </p:cNvPr>
          <p:cNvSpPr/>
          <p:nvPr/>
        </p:nvSpPr>
        <p:spPr>
          <a:xfrm>
            <a:off x="0" y="1"/>
            <a:ext cx="12192000" cy="107723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B48EA71-BA32-45A6-8F49-0F31CD45A904}"/>
              </a:ext>
            </a:extLst>
          </p:cNvPr>
          <p:cNvSpPr/>
          <p:nvPr/>
        </p:nvSpPr>
        <p:spPr>
          <a:xfrm>
            <a:off x="1119285" y="307787"/>
            <a:ext cx="8493031" cy="461665"/>
          </a:xfrm>
          <a:prstGeom prst="rect">
            <a:avLst/>
          </a:prstGeom>
        </p:spPr>
        <p:txBody>
          <a:bodyPr wrap="none">
            <a:spAutoFit/>
          </a:bodyPr>
          <a:lstStyle/>
          <a:p>
            <a:r>
              <a:rPr lang="en-US" sz="2400" b="1" dirty="0">
                <a:solidFill>
                  <a:schemeClr val="bg1"/>
                </a:solidFill>
                <a:latin typeface="Exo 2" pitchFamily="2" charset="77"/>
              </a:rPr>
              <a:t>SUMMARY OF WM MORRISON SUPERMARKETS PLC’s Case</a:t>
            </a:r>
            <a:endParaRPr lang="en-US" sz="2400" dirty="0">
              <a:solidFill>
                <a:schemeClr val="bg1"/>
              </a:solidFill>
              <a:latin typeface="Exo 2" pitchFamily="2" charset="77"/>
            </a:endParaRPr>
          </a:p>
        </p:txBody>
      </p:sp>
      <p:sp>
        <p:nvSpPr>
          <p:cNvPr id="6" name="Rectangle 5">
            <a:extLst>
              <a:ext uri="{FF2B5EF4-FFF2-40B4-BE49-F238E27FC236}">
                <a16:creationId xmlns:a16="http://schemas.microsoft.com/office/drawing/2014/main" id="{EC68FE6B-672A-48AC-BEA8-57034406445B}"/>
              </a:ext>
            </a:extLst>
          </p:cNvPr>
          <p:cNvSpPr/>
          <p:nvPr/>
        </p:nvSpPr>
        <p:spPr>
          <a:xfrm>
            <a:off x="587060" y="1202833"/>
            <a:ext cx="11143990" cy="5324535"/>
          </a:xfrm>
          <a:prstGeom prst="rect">
            <a:avLst/>
          </a:prstGeom>
        </p:spPr>
        <p:txBody>
          <a:bodyPr wrap="square">
            <a:spAutoFit/>
          </a:bodyPr>
          <a:lstStyle/>
          <a:p>
            <a:pPr algn="just"/>
            <a:r>
              <a:rPr lang="en-US" sz="2000" dirty="0">
                <a:latin typeface="Exo 2" pitchFamily="2" charset="77"/>
              </a:rPr>
              <a:t>The case focuses on the circumstances in which an employer may be vicariously liable for wrongs committed by its employees, and also whether vicarious liability may arise for breaches by an employee of duties related to the handling of Personal Data as imposed by the Data Protection Act 1998 (“DPA”). </a:t>
            </a:r>
          </a:p>
          <a:p>
            <a:pPr algn="just"/>
            <a:endParaRPr lang="en-US" sz="2000" dirty="0">
              <a:latin typeface="Exo 2" pitchFamily="2" charset="77"/>
            </a:endParaRPr>
          </a:p>
          <a:p>
            <a:pPr algn="just"/>
            <a:r>
              <a:rPr lang="en-US" sz="2000" dirty="0">
                <a:latin typeface="Exo 2" pitchFamily="2" charset="77"/>
              </a:rPr>
              <a:t>Morrison Supermarkets Plc (“the Company”, “Appellant”) operates a chain of supermarkets and had an employee by name, Andrew Skelton as part of its internal audit team. In July 2013, Skelton received a verbal warning after disciplinary proceedings for minor misconduct and bore a grievance against the Company thereafter. In November 2013, Skelton was tasked with transmitting payroll data for the Company’s entire workforce to its external auditors, as he had done for previous year. Skelton did so, but also made and kept copies of the data.</a:t>
            </a:r>
          </a:p>
          <a:p>
            <a:pPr algn="just"/>
            <a:endParaRPr lang="en-US" sz="2000" dirty="0">
              <a:latin typeface="Exo 2" pitchFamily="2" charset="77"/>
            </a:endParaRPr>
          </a:p>
          <a:p>
            <a:pPr algn="just"/>
            <a:r>
              <a:rPr lang="en-US" sz="2000" dirty="0">
                <a:latin typeface="Exo 2" pitchFamily="2" charset="77"/>
              </a:rPr>
              <a:t>In early 2014, he uploaded a file containing the data to a publicly accessible filesharing website. Skelton later also sent the file anonymously to three UK newspapers, purporting to be a concerned member of the public who had found it online. One of the newspapers alerted the Company, which took immediate steps to have the data removed from the internet and to protect its employees, including by alerting police. </a:t>
            </a:r>
          </a:p>
        </p:txBody>
      </p:sp>
      <p:pic>
        <p:nvPicPr>
          <p:cNvPr id="8" name="Picture 7" descr="A close up of a sign&#10;&#10;Description automatically generated">
            <a:extLst>
              <a:ext uri="{FF2B5EF4-FFF2-40B4-BE49-F238E27FC236}">
                <a16:creationId xmlns:a16="http://schemas.microsoft.com/office/drawing/2014/main" id="{9BD82E83-F987-4691-99D4-A3EAA5A72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096" y="5849655"/>
            <a:ext cx="1200000" cy="900000"/>
          </a:xfrm>
          <a:prstGeom prst="rect">
            <a:avLst/>
          </a:prstGeom>
        </p:spPr>
      </p:pic>
    </p:spTree>
    <p:extLst>
      <p:ext uri="{BB962C8B-B14F-4D97-AF65-F5344CB8AC3E}">
        <p14:creationId xmlns:p14="http://schemas.microsoft.com/office/powerpoint/2010/main" val="69436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28FB47-6785-41AE-9B91-ACF10C08FB5D}"/>
              </a:ext>
            </a:extLst>
          </p:cNvPr>
          <p:cNvSpPr/>
          <p:nvPr/>
        </p:nvSpPr>
        <p:spPr>
          <a:xfrm>
            <a:off x="0" y="1"/>
            <a:ext cx="12192000" cy="107723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B48EA71-BA32-45A6-8F49-0F31CD45A904}"/>
              </a:ext>
            </a:extLst>
          </p:cNvPr>
          <p:cNvSpPr/>
          <p:nvPr/>
        </p:nvSpPr>
        <p:spPr>
          <a:xfrm>
            <a:off x="1119285" y="307787"/>
            <a:ext cx="8964313" cy="461665"/>
          </a:xfrm>
          <a:prstGeom prst="rect">
            <a:avLst/>
          </a:prstGeom>
        </p:spPr>
        <p:txBody>
          <a:bodyPr wrap="none">
            <a:spAutoFit/>
          </a:bodyPr>
          <a:lstStyle/>
          <a:p>
            <a:r>
              <a:rPr lang="en-US" sz="2400" b="1" dirty="0">
                <a:solidFill>
                  <a:schemeClr val="bg1"/>
                </a:solidFill>
                <a:latin typeface="Exo 2" pitchFamily="2" charset="77"/>
              </a:rPr>
              <a:t>SUMMARY OF WM MORRISON SUPERMARKETS PLC’s Case (II)</a:t>
            </a:r>
            <a:endParaRPr lang="en-US" sz="2400" dirty="0">
              <a:solidFill>
                <a:schemeClr val="bg1"/>
              </a:solidFill>
              <a:latin typeface="Exo 2" pitchFamily="2" charset="77"/>
            </a:endParaRPr>
          </a:p>
        </p:txBody>
      </p:sp>
      <p:sp>
        <p:nvSpPr>
          <p:cNvPr id="6" name="Rectangle 5">
            <a:extLst>
              <a:ext uri="{FF2B5EF4-FFF2-40B4-BE49-F238E27FC236}">
                <a16:creationId xmlns:a16="http://schemas.microsoft.com/office/drawing/2014/main" id="{EC68FE6B-672A-48AC-BEA8-57034406445B}"/>
              </a:ext>
            </a:extLst>
          </p:cNvPr>
          <p:cNvSpPr/>
          <p:nvPr/>
        </p:nvSpPr>
        <p:spPr>
          <a:xfrm>
            <a:off x="524005" y="1238343"/>
            <a:ext cx="11143990" cy="3170099"/>
          </a:xfrm>
          <a:prstGeom prst="rect">
            <a:avLst/>
          </a:prstGeom>
        </p:spPr>
        <p:txBody>
          <a:bodyPr wrap="square">
            <a:spAutoFit/>
          </a:bodyPr>
          <a:lstStyle/>
          <a:p>
            <a:pPr algn="just"/>
            <a:r>
              <a:rPr lang="en-US" sz="2000" dirty="0">
                <a:latin typeface="Exo 2" pitchFamily="2" charset="77"/>
              </a:rPr>
              <a:t>Skelton was soon arrested and has since been prosecuted and imprisoned. The respondents, some of the affected employees, brought proceedings against the Company personally and on the basis of its vicarious liability for Skelton’s acts. Their claims were for breach of statutory duty under the DPA, misuse of private information, and breach of confidence. </a:t>
            </a:r>
          </a:p>
          <a:p>
            <a:pPr algn="just"/>
            <a:endParaRPr lang="en-US" sz="2000" dirty="0">
              <a:latin typeface="Exo 2" pitchFamily="2" charset="77"/>
            </a:endParaRPr>
          </a:p>
          <a:p>
            <a:pPr algn="just"/>
            <a:r>
              <a:rPr lang="en-US" sz="2000" dirty="0">
                <a:latin typeface="Exo 2" pitchFamily="2" charset="77"/>
              </a:rPr>
              <a:t>At trial, the High Court concluded that the Company bore no primary responsibility but was vicariously liable on each basis claimed. The Judge rejected the Company’s argument that vicarious liability was inapplicable, also holding that Skelton had acted in the course of his employment, thus making the Company liable as well. The Company appealed the ruling to the Court of Appeal but was dismissed. The Company further appealed to the Supreme Court of UK.</a:t>
            </a:r>
          </a:p>
        </p:txBody>
      </p:sp>
      <p:pic>
        <p:nvPicPr>
          <p:cNvPr id="7" name="Picture 6" descr="A close up of a sign&#10;&#10;Description automatically generated">
            <a:extLst>
              <a:ext uri="{FF2B5EF4-FFF2-40B4-BE49-F238E27FC236}">
                <a16:creationId xmlns:a16="http://schemas.microsoft.com/office/drawing/2014/main" id="{E8CB55FA-6F41-424C-AE11-7D0717C44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096" y="5849655"/>
            <a:ext cx="1200000" cy="900000"/>
          </a:xfrm>
          <a:prstGeom prst="rect">
            <a:avLst/>
          </a:prstGeom>
        </p:spPr>
      </p:pic>
    </p:spTree>
    <p:extLst>
      <p:ext uri="{BB962C8B-B14F-4D97-AF65-F5344CB8AC3E}">
        <p14:creationId xmlns:p14="http://schemas.microsoft.com/office/powerpoint/2010/main" val="27394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28FB47-6785-41AE-9B91-ACF10C08FB5D}"/>
              </a:ext>
            </a:extLst>
          </p:cNvPr>
          <p:cNvSpPr/>
          <p:nvPr/>
        </p:nvSpPr>
        <p:spPr>
          <a:xfrm>
            <a:off x="0" y="1"/>
            <a:ext cx="12192000" cy="107723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B48EA71-BA32-45A6-8F49-0F31CD45A904}"/>
              </a:ext>
            </a:extLst>
          </p:cNvPr>
          <p:cNvSpPr/>
          <p:nvPr/>
        </p:nvSpPr>
        <p:spPr>
          <a:xfrm>
            <a:off x="743983" y="274505"/>
            <a:ext cx="11135933" cy="830997"/>
          </a:xfrm>
          <a:prstGeom prst="rect">
            <a:avLst/>
          </a:prstGeom>
        </p:spPr>
        <p:txBody>
          <a:bodyPr wrap="none">
            <a:spAutoFit/>
          </a:bodyPr>
          <a:lstStyle/>
          <a:p>
            <a:pPr algn="ctr"/>
            <a:r>
              <a:rPr lang="en-US" sz="2400" b="1" dirty="0">
                <a:solidFill>
                  <a:schemeClr val="bg1"/>
                </a:solidFill>
              </a:rPr>
              <a:t>ISSUES FOR DETERMINATION IN THE </a:t>
            </a:r>
            <a:r>
              <a:rPr lang="en-US" sz="2400" b="1" dirty="0">
                <a:solidFill>
                  <a:schemeClr val="bg1"/>
                </a:solidFill>
                <a:latin typeface="Exo 2" pitchFamily="2" charset="77"/>
              </a:rPr>
              <a:t>WM MORRISON SUPERMARKETS PLC’s Case</a:t>
            </a:r>
            <a:endParaRPr lang="en-US" sz="2400" dirty="0">
              <a:solidFill>
                <a:schemeClr val="bg1"/>
              </a:solidFill>
              <a:latin typeface="Exo 2" pitchFamily="2" charset="77"/>
            </a:endParaRPr>
          </a:p>
          <a:p>
            <a:pPr algn="ctr"/>
            <a:endParaRPr lang="en-US" sz="2400" dirty="0">
              <a:solidFill>
                <a:schemeClr val="bg1"/>
              </a:solidFill>
            </a:endParaRPr>
          </a:p>
        </p:txBody>
      </p:sp>
      <p:sp>
        <p:nvSpPr>
          <p:cNvPr id="6" name="Rectangle 5">
            <a:extLst>
              <a:ext uri="{FF2B5EF4-FFF2-40B4-BE49-F238E27FC236}">
                <a16:creationId xmlns:a16="http://schemas.microsoft.com/office/drawing/2014/main" id="{EC68FE6B-672A-48AC-BEA8-57034406445B}"/>
              </a:ext>
            </a:extLst>
          </p:cNvPr>
          <p:cNvSpPr/>
          <p:nvPr/>
        </p:nvSpPr>
        <p:spPr>
          <a:xfrm>
            <a:off x="1632558" y="1752397"/>
            <a:ext cx="9390346" cy="3046988"/>
          </a:xfrm>
          <a:prstGeom prst="rect">
            <a:avLst/>
          </a:prstGeom>
        </p:spPr>
        <p:txBody>
          <a:bodyPr wrap="square">
            <a:spAutoFit/>
          </a:bodyPr>
          <a:lstStyle/>
          <a:p>
            <a:pPr lvl="0"/>
            <a:r>
              <a:rPr lang="en-US" sz="2400" dirty="0">
                <a:latin typeface="Exo 2" pitchFamily="2" charset="77"/>
              </a:rPr>
              <a:t>Whether Morrisons is vicariously liable for Skelton’s conduct.</a:t>
            </a:r>
          </a:p>
          <a:p>
            <a:r>
              <a:rPr lang="en-US" sz="2400" dirty="0">
                <a:latin typeface="Exo 2" pitchFamily="2" charset="77"/>
              </a:rPr>
              <a:t> </a:t>
            </a:r>
          </a:p>
          <a:p>
            <a:pPr lvl="0"/>
            <a:r>
              <a:rPr lang="en-US" sz="2400" dirty="0">
                <a:latin typeface="Exo 2" pitchFamily="2" charset="77"/>
              </a:rPr>
              <a:t>Whether the DPA excludes the imposition of vicarious liability for statutory torts committed by an employee data controller under the DPA.</a:t>
            </a:r>
          </a:p>
          <a:p>
            <a:r>
              <a:rPr lang="en-US" sz="2400" dirty="0">
                <a:latin typeface="Exo 2" pitchFamily="2" charset="77"/>
              </a:rPr>
              <a:t> </a:t>
            </a:r>
          </a:p>
          <a:p>
            <a:pPr lvl="0"/>
            <a:r>
              <a:rPr lang="en-US" sz="2400" dirty="0">
                <a:latin typeface="Exo 2" pitchFamily="2" charset="77"/>
              </a:rPr>
              <a:t>Whether the DPA excludes the imposition of vicarious liability for misuse of private information and breach of confidence.</a:t>
            </a:r>
          </a:p>
        </p:txBody>
      </p:sp>
      <p:sp>
        <p:nvSpPr>
          <p:cNvPr id="7" name="Rectangle 6">
            <a:extLst>
              <a:ext uri="{FF2B5EF4-FFF2-40B4-BE49-F238E27FC236}">
                <a16:creationId xmlns:a16="http://schemas.microsoft.com/office/drawing/2014/main" id="{995CF8E0-1FF0-4B14-BE09-FF18A180D6CE}"/>
              </a:ext>
            </a:extLst>
          </p:cNvPr>
          <p:cNvSpPr/>
          <p:nvPr/>
        </p:nvSpPr>
        <p:spPr>
          <a:xfrm>
            <a:off x="897136" y="1892604"/>
            <a:ext cx="543919" cy="209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3020942-633B-47EF-BBF9-456000FE1D8B}"/>
              </a:ext>
            </a:extLst>
          </p:cNvPr>
          <p:cNvSpPr/>
          <p:nvPr/>
        </p:nvSpPr>
        <p:spPr>
          <a:xfrm>
            <a:off x="897136" y="2645339"/>
            <a:ext cx="543919" cy="209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D23B235-473B-4845-AFEE-71572404AE3D}"/>
              </a:ext>
            </a:extLst>
          </p:cNvPr>
          <p:cNvSpPr/>
          <p:nvPr/>
        </p:nvSpPr>
        <p:spPr>
          <a:xfrm>
            <a:off x="897698" y="3742413"/>
            <a:ext cx="543919" cy="209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sign&#10;&#10;Description automatically generated">
            <a:extLst>
              <a:ext uri="{FF2B5EF4-FFF2-40B4-BE49-F238E27FC236}">
                <a16:creationId xmlns:a16="http://schemas.microsoft.com/office/drawing/2014/main" id="{8C8322B8-61F5-4EBE-B2EA-0D6DDB498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096" y="5849655"/>
            <a:ext cx="1200000" cy="900000"/>
          </a:xfrm>
          <a:prstGeom prst="rect">
            <a:avLst/>
          </a:prstGeom>
        </p:spPr>
      </p:pic>
    </p:spTree>
    <p:extLst>
      <p:ext uri="{BB962C8B-B14F-4D97-AF65-F5344CB8AC3E}">
        <p14:creationId xmlns:p14="http://schemas.microsoft.com/office/powerpoint/2010/main" val="88195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28FB47-6785-41AE-9B91-ACF10C08FB5D}"/>
              </a:ext>
            </a:extLst>
          </p:cNvPr>
          <p:cNvSpPr/>
          <p:nvPr/>
        </p:nvSpPr>
        <p:spPr>
          <a:xfrm>
            <a:off x="0" y="1"/>
            <a:ext cx="12192000" cy="107723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B48EA71-BA32-45A6-8F49-0F31CD45A904}"/>
              </a:ext>
            </a:extLst>
          </p:cNvPr>
          <p:cNvSpPr/>
          <p:nvPr/>
        </p:nvSpPr>
        <p:spPr>
          <a:xfrm>
            <a:off x="3342105" y="307787"/>
            <a:ext cx="5649303" cy="461665"/>
          </a:xfrm>
          <a:prstGeom prst="rect">
            <a:avLst/>
          </a:prstGeom>
        </p:spPr>
        <p:txBody>
          <a:bodyPr wrap="none">
            <a:spAutoFit/>
          </a:bodyPr>
          <a:lstStyle/>
          <a:p>
            <a:r>
              <a:rPr lang="en-US" sz="2400" b="1" dirty="0">
                <a:solidFill>
                  <a:schemeClr val="bg1"/>
                </a:solidFill>
                <a:latin typeface="Exo 2" pitchFamily="2" charset="77"/>
              </a:rPr>
              <a:t>POSITION OF THE UK SUPREME COURT</a:t>
            </a:r>
            <a:endParaRPr lang="en-US" sz="2400" dirty="0">
              <a:solidFill>
                <a:schemeClr val="bg1"/>
              </a:solidFill>
              <a:latin typeface="Exo 2" pitchFamily="2" charset="77"/>
            </a:endParaRPr>
          </a:p>
        </p:txBody>
      </p:sp>
      <p:pic>
        <p:nvPicPr>
          <p:cNvPr id="3" name="Picture 2" descr="A picture containing indoor, table, sitting, small&#10;&#10;Description automatically generated">
            <a:extLst>
              <a:ext uri="{FF2B5EF4-FFF2-40B4-BE49-F238E27FC236}">
                <a16:creationId xmlns:a16="http://schemas.microsoft.com/office/drawing/2014/main" id="{36775F80-0E08-411F-B0AD-915E6139DA2D}"/>
              </a:ext>
            </a:extLst>
          </p:cNvPr>
          <p:cNvPicPr>
            <a:picLocks noChangeAspect="1"/>
          </p:cNvPicPr>
          <p:nvPr/>
        </p:nvPicPr>
        <p:blipFill rotWithShape="1">
          <a:blip r:embed="rId2">
            <a:extLst>
              <a:ext uri="{28A0092B-C50C-407E-A947-70E740481C1C}">
                <a14:useLocalDpi xmlns:a14="http://schemas.microsoft.com/office/drawing/2010/main" val="0"/>
              </a:ext>
            </a:extLst>
          </a:blip>
          <a:srcRect l="29470" r="12863"/>
          <a:stretch/>
        </p:blipFill>
        <p:spPr>
          <a:xfrm>
            <a:off x="7862077" y="1459615"/>
            <a:ext cx="3661868" cy="4235388"/>
          </a:xfrm>
          <a:prstGeom prst="rect">
            <a:avLst/>
          </a:prstGeom>
        </p:spPr>
      </p:pic>
      <p:sp>
        <p:nvSpPr>
          <p:cNvPr id="10" name="Rectangle 9">
            <a:extLst>
              <a:ext uri="{FF2B5EF4-FFF2-40B4-BE49-F238E27FC236}">
                <a16:creationId xmlns:a16="http://schemas.microsoft.com/office/drawing/2014/main" id="{4C03717D-4E91-41AD-923F-B81084F93453}"/>
              </a:ext>
            </a:extLst>
          </p:cNvPr>
          <p:cNvSpPr/>
          <p:nvPr/>
        </p:nvSpPr>
        <p:spPr>
          <a:xfrm>
            <a:off x="549010" y="1366214"/>
            <a:ext cx="6841345" cy="668388"/>
          </a:xfrm>
          <a:prstGeom prst="rect">
            <a:avLst/>
          </a:prstGeom>
        </p:spPr>
        <p:txBody>
          <a:bodyPr wrap="square">
            <a:spAutoFit/>
          </a:bodyPr>
          <a:lstStyle/>
          <a:p>
            <a:pPr marR="0" lvl="0" algn="just">
              <a:lnSpc>
                <a:spcPct val="107000"/>
              </a:lnSpc>
              <a:spcBef>
                <a:spcPts val="1200"/>
              </a:spcBef>
              <a:spcAft>
                <a:spcPts val="800"/>
              </a:spcAft>
            </a:pPr>
            <a:r>
              <a:rPr lang="en-US" b="1" dirty="0">
                <a:solidFill>
                  <a:schemeClr val="accent6">
                    <a:lumMod val="75000"/>
                  </a:schemeClr>
                </a:solidFill>
                <a:latin typeface="Exo 2" panose="00000500000000000000" pitchFamily="50" charset="0"/>
                <a:ea typeface="Calibri" panose="020F0502020204030204" pitchFamily="34" charset="0"/>
                <a:cs typeface="Times New Roman" panose="02020603050405020304" pitchFamily="18" charset="0"/>
              </a:rPr>
              <a:t>On whether Morrisons Supermarket is vicariously liable for Skelton’s conduct:</a:t>
            </a:r>
            <a:endParaRPr lang="en-US"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F1C84BF5-9195-4CE4-993F-ECFD806A36AD}"/>
              </a:ext>
            </a:extLst>
          </p:cNvPr>
          <p:cNvSpPr/>
          <p:nvPr/>
        </p:nvSpPr>
        <p:spPr>
          <a:xfrm>
            <a:off x="549010" y="2125750"/>
            <a:ext cx="6954079" cy="2862322"/>
          </a:xfrm>
          <a:prstGeom prst="rect">
            <a:avLst/>
          </a:prstGeom>
        </p:spPr>
        <p:txBody>
          <a:bodyPr wrap="square">
            <a:spAutoFit/>
          </a:bodyPr>
          <a:lstStyle/>
          <a:p>
            <a:pPr algn="just"/>
            <a:r>
              <a:rPr lang="en-US" dirty="0">
                <a:latin typeface="Exo 2" pitchFamily="2" charset="77"/>
              </a:rPr>
              <a:t>The Supreme Court unanimously allowed the appeal stating that Morrison Supermarket was not liable for vicarious liability in the case. The primary issue before the Court was whether the appellant is vicariously liable for Skelton’s conduct. The Supreme Court explained its ruling based on whether the wrongful conduct was so closely connected with acts the employee was </a:t>
            </a:r>
            <a:r>
              <a:rPr lang="en-US" dirty="0" err="1">
                <a:latin typeface="Exo 2" pitchFamily="2" charset="77"/>
              </a:rPr>
              <a:t>authorised</a:t>
            </a:r>
            <a:r>
              <a:rPr lang="en-US" dirty="0">
                <a:latin typeface="Exo 2" pitchFamily="2" charset="77"/>
              </a:rPr>
              <a:t> to do that for the purposes of the liability of Morrison Supermarket and whether such acts may fairly and properly be regarded as done by the employee while acting in the ordinary course of his employment. </a:t>
            </a:r>
          </a:p>
        </p:txBody>
      </p:sp>
      <p:sp>
        <p:nvSpPr>
          <p:cNvPr id="14" name="Rectangle 13">
            <a:extLst>
              <a:ext uri="{FF2B5EF4-FFF2-40B4-BE49-F238E27FC236}">
                <a16:creationId xmlns:a16="http://schemas.microsoft.com/office/drawing/2014/main" id="{FB8BB696-C44A-426A-BB2C-89B64580BCD7}"/>
              </a:ext>
            </a:extLst>
          </p:cNvPr>
          <p:cNvSpPr/>
          <p:nvPr/>
        </p:nvSpPr>
        <p:spPr>
          <a:xfrm>
            <a:off x="549010" y="5354363"/>
            <a:ext cx="6954079" cy="1200329"/>
          </a:xfrm>
          <a:prstGeom prst="rect">
            <a:avLst/>
          </a:prstGeom>
        </p:spPr>
        <p:txBody>
          <a:bodyPr wrap="square">
            <a:spAutoFit/>
          </a:bodyPr>
          <a:lstStyle/>
          <a:p>
            <a:pPr algn="just"/>
            <a:r>
              <a:rPr lang="en-US" dirty="0">
                <a:latin typeface="Exo 2" pitchFamily="2" charset="77"/>
              </a:rPr>
              <a:t>The Court held that an employer is not normally vicariously liable where the employee was not engaged in furthering his employer’s business, but rather was pursuing a personal vendetta. </a:t>
            </a:r>
          </a:p>
        </p:txBody>
      </p:sp>
      <p:pic>
        <p:nvPicPr>
          <p:cNvPr id="15" name="Picture 14" descr="A close up of a sign&#10;&#10;Description automatically generated">
            <a:extLst>
              <a:ext uri="{FF2B5EF4-FFF2-40B4-BE49-F238E27FC236}">
                <a16:creationId xmlns:a16="http://schemas.microsoft.com/office/drawing/2014/main" id="{254DC80D-8D4A-4877-B8EB-C5B086F51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7096" y="5849655"/>
            <a:ext cx="1200000" cy="900000"/>
          </a:xfrm>
          <a:prstGeom prst="rect">
            <a:avLst/>
          </a:prstGeom>
        </p:spPr>
      </p:pic>
    </p:spTree>
    <p:extLst>
      <p:ext uri="{BB962C8B-B14F-4D97-AF65-F5344CB8AC3E}">
        <p14:creationId xmlns:p14="http://schemas.microsoft.com/office/powerpoint/2010/main" val="36848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28FB47-6785-41AE-9B91-ACF10C08FB5D}"/>
              </a:ext>
            </a:extLst>
          </p:cNvPr>
          <p:cNvSpPr/>
          <p:nvPr/>
        </p:nvSpPr>
        <p:spPr>
          <a:xfrm>
            <a:off x="0" y="1"/>
            <a:ext cx="12192000" cy="107723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5" name="Rectangle 4">
            <a:extLst>
              <a:ext uri="{FF2B5EF4-FFF2-40B4-BE49-F238E27FC236}">
                <a16:creationId xmlns:a16="http://schemas.microsoft.com/office/drawing/2014/main" id="{0B48EA71-BA32-45A6-8F49-0F31CD45A904}"/>
              </a:ext>
            </a:extLst>
          </p:cNvPr>
          <p:cNvSpPr/>
          <p:nvPr/>
        </p:nvSpPr>
        <p:spPr>
          <a:xfrm>
            <a:off x="3070973" y="307787"/>
            <a:ext cx="5649303" cy="461665"/>
          </a:xfrm>
          <a:prstGeom prst="rect">
            <a:avLst/>
          </a:prstGeom>
        </p:spPr>
        <p:txBody>
          <a:bodyPr wrap="none">
            <a:spAutoFit/>
          </a:bodyPr>
          <a:lstStyle/>
          <a:p>
            <a:r>
              <a:rPr lang="en-US" sz="2400" b="1" dirty="0">
                <a:solidFill>
                  <a:schemeClr val="bg1"/>
                </a:solidFill>
                <a:latin typeface="Exo 2" pitchFamily="2" charset="77"/>
              </a:rPr>
              <a:t>POSITION OF THE UK SUPREME COURT</a:t>
            </a:r>
            <a:endParaRPr lang="en-US" sz="2400" dirty="0">
              <a:solidFill>
                <a:schemeClr val="bg1"/>
              </a:solidFill>
              <a:latin typeface="Exo 2" pitchFamily="2" charset="77"/>
            </a:endParaRPr>
          </a:p>
        </p:txBody>
      </p:sp>
      <p:pic>
        <p:nvPicPr>
          <p:cNvPr id="3" name="Picture 2">
            <a:extLst>
              <a:ext uri="{FF2B5EF4-FFF2-40B4-BE49-F238E27FC236}">
                <a16:creationId xmlns:a16="http://schemas.microsoft.com/office/drawing/2014/main" id="{36775F80-0E08-411F-B0AD-915E6139DA2D}"/>
              </a:ext>
            </a:extLst>
          </p:cNvPr>
          <p:cNvPicPr>
            <a:picLocks noChangeAspect="1"/>
          </p:cNvPicPr>
          <p:nvPr/>
        </p:nvPicPr>
        <p:blipFill rotWithShape="1">
          <a:blip r:embed="rId2">
            <a:extLst>
              <a:ext uri="{28A0092B-C50C-407E-A947-70E740481C1C}">
                <a14:useLocalDpi xmlns:a14="http://schemas.microsoft.com/office/drawing/2010/main" val="0"/>
              </a:ext>
            </a:extLst>
          </a:blip>
          <a:srcRect l="41888"/>
          <a:stretch/>
        </p:blipFill>
        <p:spPr>
          <a:xfrm>
            <a:off x="8323266" y="1459809"/>
            <a:ext cx="3655791" cy="4183695"/>
          </a:xfrm>
          <a:prstGeom prst="rect">
            <a:avLst/>
          </a:prstGeom>
        </p:spPr>
      </p:pic>
      <p:sp>
        <p:nvSpPr>
          <p:cNvPr id="10" name="Rectangle 9">
            <a:extLst>
              <a:ext uri="{FF2B5EF4-FFF2-40B4-BE49-F238E27FC236}">
                <a16:creationId xmlns:a16="http://schemas.microsoft.com/office/drawing/2014/main" id="{4C03717D-4E91-41AD-923F-B81084F93453}"/>
              </a:ext>
            </a:extLst>
          </p:cNvPr>
          <p:cNvSpPr/>
          <p:nvPr/>
        </p:nvSpPr>
        <p:spPr>
          <a:xfrm>
            <a:off x="549011" y="1385025"/>
            <a:ext cx="7279756" cy="1200329"/>
          </a:xfrm>
          <a:prstGeom prst="rect">
            <a:avLst/>
          </a:prstGeom>
        </p:spPr>
        <p:txBody>
          <a:bodyPr wrap="square">
            <a:spAutoFit/>
          </a:bodyPr>
          <a:lstStyle/>
          <a:p>
            <a:pPr lvl="0" algn="just"/>
            <a:r>
              <a:rPr lang="en-US" b="1" dirty="0">
                <a:solidFill>
                  <a:schemeClr val="accent6">
                    <a:lumMod val="75000"/>
                  </a:schemeClr>
                </a:solidFill>
                <a:latin typeface="Exo 2" pitchFamily="2" charset="77"/>
              </a:rPr>
              <a:t>Whether the Data Protection Act (DPA) excludes the imposition of vicarious liability for statutory torts as well as for misuse of private information and breach of confidence committed by an employee data controller under the DPA.</a:t>
            </a:r>
            <a:endParaRPr lang="en-US" dirty="0">
              <a:solidFill>
                <a:schemeClr val="accent6">
                  <a:lumMod val="75000"/>
                </a:schemeClr>
              </a:solidFill>
              <a:latin typeface="Exo 2" pitchFamily="2" charset="77"/>
            </a:endParaRPr>
          </a:p>
        </p:txBody>
      </p:sp>
      <p:sp>
        <p:nvSpPr>
          <p:cNvPr id="2" name="Rectangle 1">
            <a:extLst>
              <a:ext uri="{FF2B5EF4-FFF2-40B4-BE49-F238E27FC236}">
                <a16:creationId xmlns:a16="http://schemas.microsoft.com/office/drawing/2014/main" id="{99362DCE-BD13-4418-921C-8A925B12A601}"/>
              </a:ext>
            </a:extLst>
          </p:cNvPr>
          <p:cNvSpPr/>
          <p:nvPr/>
        </p:nvSpPr>
        <p:spPr>
          <a:xfrm>
            <a:off x="549011" y="2752743"/>
            <a:ext cx="7279756" cy="2862322"/>
          </a:xfrm>
          <a:prstGeom prst="rect">
            <a:avLst/>
          </a:prstGeom>
        </p:spPr>
        <p:txBody>
          <a:bodyPr wrap="square">
            <a:spAutoFit/>
          </a:bodyPr>
          <a:lstStyle/>
          <a:p>
            <a:pPr algn="just"/>
            <a:r>
              <a:rPr lang="en-US" dirty="0">
                <a:latin typeface="Exo 2" pitchFamily="2" charset="77"/>
              </a:rPr>
              <a:t>The Supreme Court considered that the DPA did not exclude vicarious liability for a breach of the Data Controller’s duties regarding Personal Data on the view that the underlying EU legislation was intended to increase the protection of data subjects rather than to take away or limit existing protections. Since the DPA is silent about the position of a data controller’s employer and neither expressly nor impliedly indicates otherwise, the principle of vicarious liability applies to the breach of the obligations which it imposes, committed by an employee who is a data controller in the course of his employment.</a:t>
            </a:r>
          </a:p>
        </p:txBody>
      </p:sp>
      <p:pic>
        <p:nvPicPr>
          <p:cNvPr id="8" name="Picture 7" descr="A close up of a sign&#10;&#10;Description automatically generated">
            <a:extLst>
              <a:ext uri="{FF2B5EF4-FFF2-40B4-BE49-F238E27FC236}">
                <a16:creationId xmlns:a16="http://schemas.microsoft.com/office/drawing/2014/main" id="{1263757E-F41C-4E44-A28B-498DF3593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7096" y="5849655"/>
            <a:ext cx="1200000" cy="900000"/>
          </a:xfrm>
          <a:prstGeom prst="rect">
            <a:avLst/>
          </a:prstGeom>
        </p:spPr>
      </p:pic>
    </p:spTree>
    <p:extLst>
      <p:ext uri="{BB962C8B-B14F-4D97-AF65-F5344CB8AC3E}">
        <p14:creationId xmlns:p14="http://schemas.microsoft.com/office/powerpoint/2010/main" val="346613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28FB47-6785-41AE-9B91-ACF10C08FB5D}"/>
              </a:ext>
            </a:extLst>
          </p:cNvPr>
          <p:cNvSpPr/>
          <p:nvPr/>
        </p:nvSpPr>
        <p:spPr>
          <a:xfrm>
            <a:off x="0" y="1"/>
            <a:ext cx="12192000" cy="107723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LT Std 55 Roman" panose="020B0503020203020204" pitchFamily="34" charset="0"/>
            </a:endParaRPr>
          </a:p>
        </p:txBody>
      </p:sp>
      <p:sp>
        <p:nvSpPr>
          <p:cNvPr id="5" name="Rectangle 4">
            <a:extLst>
              <a:ext uri="{FF2B5EF4-FFF2-40B4-BE49-F238E27FC236}">
                <a16:creationId xmlns:a16="http://schemas.microsoft.com/office/drawing/2014/main" id="{0B48EA71-BA32-45A6-8F49-0F31CD45A904}"/>
              </a:ext>
            </a:extLst>
          </p:cNvPr>
          <p:cNvSpPr/>
          <p:nvPr/>
        </p:nvSpPr>
        <p:spPr>
          <a:xfrm>
            <a:off x="2719113" y="184677"/>
            <a:ext cx="6753772" cy="707886"/>
          </a:xfrm>
          <a:prstGeom prst="rect">
            <a:avLst/>
          </a:prstGeom>
        </p:spPr>
        <p:txBody>
          <a:bodyPr wrap="none">
            <a:spAutoFit/>
          </a:bodyPr>
          <a:lstStyle/>
          <a:p>
            <a:pPr algn="ctr"/>
            <a:r>
              <a:rPr lang="en-US" sz="2000" b="1" dirty="0">
                <a:solidFill>
                  <a:schemeClr val="bg1"/>
                </a:solidFill>
                <a:latin typeface="Exo 2" pitchFamily="2" charset="77"/>
              </a:rPr>
              <a:t>IMPORT OF THE MORRISON SUPERMARKET CASE FROM</a:t>
            </a:r>
          </a:p>
          <a:p>
            <a:pPr algn="ctr"/>
            <a:r>
              <a:rPr lang="en-US" sz="2000" b="1" dirty="0">
                <a:solidFill>
                  <a:schemeClr val="bg1"/>
                </a:solidFill>
                <a:latin typeface="Exo 2" pitchFamily="2" charset="77"/>
              </a:rPr>
              <a:t>A DATA PROTECTION PERSPECTIVE</a:t>
            </a:r>
            <a:endParaRPr lang="en-US" sz="2000" dirty="0">
              <a:solidFill>
                <a:schemeClr val="bg1"/>
              </a:solidFill>
              <a:latin typeface="Exo 2" pitchFamily="2" charset="77"/>
            </a:endParaRPr>
          </a:p>
        </p:txBody>
      </p:sp>
      <p:sp>
        <p:nvSpPr>
          <p:cNvPr id="2" name="Rectangle 1">
            <a:extLst>
              <a:ext uri="{FF2B5EF4-FFF2-40B4-BE49-F238E27FC236}">
                <a16:creationId xmlns:a16="http://schemas.microsoft.com/office/drawing/2014/main" id="{99362DCE-BD13-4418-921C-8A925B12A601}"/>
              </a:ext>
            </a:extLst>
          </p:cNvPr>
          <p:cNvSpPr/>
          <p:nvPr/>
        </p:nvSpPr>
        <p:spPr>
          <a:xfrm>
            <a:off x="1162975" y="1241940"/>
            <a:ext cx="10344268" cy="5016758"/>
          </a:xfrm>
          <a:prstGeom prst="rect">
            <a:avLst/>
          </a:prstGeom>
        </p:spPr>
        <p:txBody>
          <a:bodyPr wrap="square">
            <a:spAutoFit/>
          </a:bodyPr>
          <a:lstStyle/>
          <a:p>
            <a:pPr algn="just"/>
            <a:r>
              <a:rPr lang="en-US" sz="2000" dirty="0">
                <a:latin typeface="Exo 2" pitchFamily="2" charset="77"/>
              </a:rPr>
              <a:t>The Morrison Supermarket seem to bifurcate a Data Controller;</a:t>
            </a:r>
          </a:p>
          <a:p>
            <a:pPr algn="just"/>
            <a:r>
              <a:rPr lang="en-US" sz="2000" dirty="0">
                <a:latin typeface="Exo 2" pitchFamily="2" charset="77"/>
              </a:rPr>
              <a:t> </a:t>
            </a:r>
          </a:p>
          <a:p>
            <a:pPr algn="just"/>
            <a:r>
              <a:rPr lang="en-US" sz="2000" dirty="0">
                <a:latin typeface="Exo 2" pitchFamily="2" charset="77"/>
              </a:rPr>
              <a:t>The decision suggests that an employee working for a Data Controller can also be a Data Controller in his/her stead irrespective of his/her employment relationship;</a:t>
            </a:r>
          </a:p>
          <a:p>
            <a:pPr algn="just"/>
            <a:r>
              <a:rPr lang="en-US" sz="2000" dirty="0">
                <a:latin typeface="Exo 2" pitchFamily="2" charset="77"/>
              </a:rPr>
              <a:t> </a:t>
            </a:r>
          </a:p>
          <a:p>
            <a:pPr algn="just"/>
            <a:r>
              <a:rPr lang="en-US" sz="2000" dirty="0">
                <a:latin typeface="Exo 2" pitchFamily="2" charset="77"/>
              </a:rPr>
              <a:t>The DPA defines a Data Controller as the competent authority which, alone or jointly with others—</a:t>
            </a:r>
          </a:p>
          <a:p>
            <a:pPr algn="just"/>
            <a:endParaRPr lang="en-US" sz="2000" dirty="0">
              <a:latin typeface="Exo 2" pitchFamily="2" charset="77"/>
            </a:endParaRPr>
          </a:p>
          <a:p>
            <a:pPr lvl="0" algn="just"/>
            <a:r>
              <a:rPr lang="en-US" sz="2000" dirty="0">
                <a:latin typeface="Exo 2" pitchFamily="2" charset="77"/>
              </a:rPr>
              <a:t>determines the purposes and means of the processing of personal data, or</a:t>
            </a:r>
          </a:p>
          <a:p>
            <a:pPr algn="just"/>
            <a:r>
              <a:rPr lang="en-US" sz="2000" dirty="0">
                <a:latin typeface="Exo 2" pitchFamily="2" charset="77"/>
              </a:rPr>
              <a:t> </a:t>
            </a:r>
          </a:p>
          <a:p>
            <a:pPr lvl="0" algn="just"/>
            <a:r>
              <a:rPr lang="en-US" sz="2000" dirty="0">
                <a:latin typeface="Exo 2" pitchFamily="2" charset="77"/>
              </a:rPr>
              <a:t>Where personal data is processed only—</a:t>
            </a:r>
          </a:p>
          <a:p>
            <a:pPr algn="just"/>
            <a:r>
              <a:rPr lang="en-US" sz="2000" dirty="0">
                <a:latin typeface="Exo 2" pitchFamily="2" charset="77"/>
              </a:rPr>
              <a:t>(a) for purposes for which it is required by an enactment to be processed; and</a:t>
            </a:r>
          </a:p>
          <a:p>
            <a:pPr algn="just"/>
            <a:r>
              <a:rPr lang="en-US" sz="2000" dirty="0">
                <a:latin typeface="Exo 2" pitchFamily="2" charset="77"/>
              </a:rPr>
              <a:t>(b) by means by which it is required by an enactment to be processed, the competent authority on which the obligation to process the data is imposed by the enactment (or, if different, one of the enactments) is the controller.</a:t>
            </a:r>
          </a:p>
          <a:p>
            <a:pPr algn="just"/>
            <a:endParaRPr lang="en-US" sz="2000" dirty="0"/>
          </a:p>
        </p:txBody>
      </p:sp>
      <p:pic>
        <p:nvPicPr>
          <p:cNvPr id="7" name="Picture 6" descr="A close up of a sign&#10;&#10;Description automatically generated">
            <a:extLst>
              <a:ext uri="{FF2B5EF4-FFF2-40B4-BE49-F238E27FC236}">
                <a16:creationId xmlns:a16="http://schemas.microsoft.com/office/drawing/2014/main" id="{CB921B7E-9D09-4377-8322-73B6ACC8E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096" y="5849655"/>
            <a:ext cx="1200000" cy="900000"/>
          </a:xfrm>
          <a:prstGeom prst="rect">
            <a:avLst/>
          </a:prstGeom>
        </p:spPr>
      </p:pic>
      <p:sp>
        <p:nvSpPr>
          <p:cNvPr id="6" name="Rectangle 5">
            <a:extLst>
              <a:ext uri="{FF2B5EF4-FFF2-40B4-BE49-F238E27FC236}">
                <a16:creationId xmlns:a16="http://schemas.microsoft.com/office/drawing/2014/main" id="{14C0C05B-F610-4097-A508-BAF323711549}"/>
              </a:ext>
            </a:extLst>
          </p:cNvPr>
          <p:cNvSpPr/>
          <p:nvPr/>
        </p:nvSpPr>
        <p:spPr>
          <a:xfrm>
            <a:off x="515396" y="3750319"/>
            <a:ext cx="543919" cy="209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9DBF13C-A7C1-41C7-8131-1238148F8C9C}"/>
              </a:ext>
            </a:extLst>
          </p:cNvPr>
          <p:cNvSpPr/>
          <p:nvPr/>
        </p:nvSpPr>
        <p:spPr>
          <a:xfrm>
            <a:off x="515395" y="4351077"/>
            <a:ext cx="543919" cy="209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849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28FB47-6785-41AE-9B91-ACF10C08FB5D}"/>
              </a:ext>
            </a:extLst>
          </p:cNvPr>
          <p:cNvSpPr/>
          <p:nvPr/>
        </p:nvSpPr>
        <p:spPr>
          <a:xfrm>
            <a:off x="0" y="1"/>
            <a:ext cx="12192000" cy="107723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LT Std 55 Roman" panose="020B0503020203020204" pitchFamily="34" charset="0"/>
            </a:endParaRPr>
          </a:p>
        </p:txBody>
      </p:sp>
      <p:sp>
        <p:nvSpPr>
          <p:cNvPr id="5" name="Rectangle 4">
            <a:extLst>
              <a:ext uri="{FF2B5EF4-FFF2-40B4-BE49-F238E27FC236}">
                <a16:creationId xmlns:a16="http://schemas.microsoft.com/office/drawing/2014/main" id="{0B48EA71-BA32-45A6-8F49-0F31CD45A904}"/>
              </a:ext>
            </a:extLst>
          </p:cNvPr>
          <p:cNvSpPr/>
          <p:nvPr/>
        </p:nvSpPr>
        <p:spPr>
          <a:xfrm>
            <a:off x="2366966" y="350873"/>
            <a:ext cx="8396850" cy="400110"/>
          </a:xfrm>
          <a:prstGeom prst="rect">
            <a:avLst/>
          </a:prstGeom>
        </p:spPr>
        <p:txBody>
          <a:bodyPr wrap="none">
            <a:spAutoFit/>
          </a:bodyPr>
          <a:lstStyle/>
          <a:p>
            <a:r>
              <a:rPr lang="en-US" sz="2000" b="1" dirty="0">
                <a:solidFill>
                  <a:schemeClr val="bg1"/>
                </a:solidFill>
                <a:latin typeface="Exo 2" pitchFamily="2" charset="77"/>
              </a:rPr>
              <a:t>Definition of Data Controller under the NDPR and other Jurisdictions</a:t>
            </a:r>
            <a:endParaRPr lang="en-US" sz="2000" dirty="0">
              <a:solidFill>
                <a:schemeClr val="bg1"/>
              </a:solidFill>
              <a:latin typeface="Exo 2" pitchFamily="2" charset="77"/>
            </a:endParaRPr>
          </a:p>
        </p:txBody>
      </p:sp>
      <p:sp>
        <p:nvSpPr>
          <p:cNvPr id="2" name="Rectangle 1">
            <a:extLst>
              <a:ext uri="{FF2B5EF4-FFF2-40B4-BE49-F238E27FC236}">
                <a16:creationId xmlns:a16="http://schemas.microsoft.com/office/drawing/2014/main" id="{99362DCE-BD13-4418-921C-8A925B12A601}"/>
              </a:ext>
            </a:extLst>
          </p:cNvPr>
          <p:cNvSpPr/>
          <p:nvPr/>
        </p:nvSpPr>
        <p:spPr>
          <a:xfrm>
            <a:off x="923865" y="1312962"/>
            <a:ext cx="10344268" cy="5016758"/>
          </a:xfrm>
          <a:prstGeom prst="rect">
            <a:avLst/>
          </a:prstGeom>
        </p:spPr>
        <p:txBody>
          <a:bodyPr wrap="square">
            <a:spAutoFit/>
          </a:bodyPr>
          <a:lstStyle/>
          <a:p>
            <a:pPr algn="just"/>
            <a:r>
              <a:rPr lang="en-US" sz="2000" b="1" dirty="0">
                <a:solidFill>
                  <a:schemeClr val="accent6">
                    <a:lumMod val="75000"/>
                  </a:schemeClr>
                </a:solidFill>
                <a:latin typeface="Exo 2" pitchFamily="2" charset="77"/>
              </a:rPr>
              <a:t>EU GDPR</a:t>
            </a:r>
          </a:p>
          <a:p>
            <a:pPr algn="just"/>
            <a:endParaRPr lang="en-US" sz="2000" dirty="0">
              <a:latin typeface="Exo 2" pitchFamily="2" charset="77"/>
            </a:endParaRPr>
          </a:p>
          <a:p>
            <a:pPr algn="just"/>
            <a:r>
              <a:rPr lang="en-US" sz="2000" dirty="0">
                <a:latin typeface="Exo 2" pitchFamily="2" charset="77"/>
              </a:rPr>
              <a:t>‘Controller’ means the natural or legal person, public authority, agency or other body which, alone or jointly with others, determines the purposes and means of the processing of personal data; where the purposes and means of such processing are determined by Union or Member State law, the controller or the specific criteria for its nomination may be provided for by Union or Member State law;</a:t>
            </a:r>
          </a:p>
          <a:p>
            <a:pPr algn="just"/>
            <a:endParaRPr lang="en-US" sz="2000" dirty="0">
              <a:latin typeface="Exo 2" pitchFamily="2" charset="77"/>
            </a:endParaRPr>
          </a:p>
          <a:p>
            <a:pPr algn="just"/>
            <a:r>
              <a:rPr lang="en-US" sz="2000" b="1" dirty="0">
                <a:solidFill>
                  <a:schemeClr val="accent6">
                    <a:lumMod val="75000"/>
                  </a:schemeClr>
                </a:solidFill>
                <a:latin typeface="Exo 2" pitchFamily="2" charset="77"/>
              </a:rPr>
              <a:t>NDPR</a:t>
            </a:r>
            <a:endParaRPr lang="en-US" sz="2000" dirty="0">
              <a:solidFill>
                <a:schemeClr val="accent6">
                  <a:lumMod val="75000"/>
                </a:schemeClr>
              </a:solidFill>
              <a:latin typeface="Exo 2" pitchFamily="2" charset="77"/>
            </a:endParaRPr>
          </a:p>
          <a:p>
            <a:pPr algn="just"/>
            <a:r>
              <a:rPr lang="en-US" sz="2000" dirty="0">
                <a:latin typeface="Exo 2" pitchFamily="2" charset="77"/>
              </a:rPr>
              <a:t>“Data Controller” means a person who either alone, jointly with other persons or in common with other persons or as a statutory body determines the purposes for and the manner in which personal data is processed or is to be processed;</a:t>
            </a:r>
          </a:p>
          <a:p>
            <a:pPr algn="just"/>
            <a:r>
              <a:rPr lang="en-US" sz="2000" dirty="0">
                <a:latin typeface="Exo 2" pitchFamily="2" charset="77"/>
              </a:rPr>
              <a:t>Nigerian law defines Data Controller from an organizational perspective and does not bifurcate between an employer and an employee with respect to whom a Data Controller is. </a:t>
            </a:r>
          </a:p>
          <a:p>
            <a:pPr algn="just"/>
            <a:endParaRPr lang="en-US" sz="2000" dirty="0"/>
          </a:p>
        </p:txBody>
      </p:sp>
      <p:pic>
        <p:nvPicPr>
          <p:cNvPr id="7" name="Picture 6" descr="A close up of a sign&#10;&#10;Description automatically generated">
            <a:extLst>
              <a:ext uri="{FF2B5EF4-FFF2-40B4-BE49-F238E27FC236}">
                <a16:creationId xmlns:a16="http://schemas.microsoft.com/office/drawing/2014/main" id="{CB921B7E-9D09-4377-8322-73B6ACC8E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096" y="5849655"/>
            <a:ext cx="1200000" cy="900000"/>
          </a:xfrm>
          <a:prstGeom prst="rect">
            <a:avLst/>
          </a:prstGeom>
        </p:spPr>
      </p:pic>
    </p:spTree>
    <p:extLst>
      <p:ext uri="{BB962C8B-B14F-4D97-AF65-F5344CB8AC3E}">
        <p14:creationId xmlns:p14="http://schemas.microsoft.com/office/powerpoint/2010/main" val="163238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8E325F-A415-42BA-9906-4587637BFDC7}"/>
              </a:ext>
            </a:extLst>
          </p:cNvPr>
          <p:cNvPicPr>
            <a:picLocks noChangeAspect="1"/>
          </p:cNvPicPr>
          <p:nvPr/>
        </p:nvPicPr>
        <p:blipFill rotWithShape="1">
          <a:blip r:embed="rId2">
            <a:extLst>
              <a:ext uri="{28A0092B-C50C-407E-A947-70E740481C1C}">
                <a14:useLocalDpi xmlns:a14="http://schemas.microsoft.com/office/drawing/2010/main" val="0"/>
              </a:ext>
            </a:extLst>
          </a:blip>
          <a:srcRect b="14667"/>
          <a:stretch/>
        </p:blipFill>
        <p:spPr>
          <a:xfrm>
            <a:off x="0" y="-1"/>
            <a:ext cx="12192000" cy="68580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Rectangle 1">
            <a:extLst>
              <a:ext uri="{FF2B5EF4-FFF2-40B4-BE49-F238E27FC236}">
                <a16:creationId xmlns:a16="http://schemas.microsoft.com/office/drawing/2014/main" id="{99362DCE-BD13-4418-921C-8A925B12A601}"/>
              </a:ext>
            </a:extLst>
          </p:cNvPr>
          <p:cNvSpPr/>
          <p:nvPr/>
        </p:nvSpPr>
        <p:spPr>
          <a:xfrm>
            <a:off x="1736942" y="3162738"/>
            <a:ext cx="9260910" cy="707886"/>
          </a:xfrm>
          <a:prstGeom prst="rect">
            <a:avLst/>
          </a:prstGeom>
        </p:spPr>
        <p:txBody>
          <a:bodyPr wrap="square">
            <a:spAutoFit/>
          </a:bodyPr>
          <a:lstStyle/>
          <a:p>
            <a:r>
              <a:rPr lang="en-US" sz="4000" b="1" dirty="0">
                <a:solidFill>
                  <a:schemeClr val="bg1"/>
                </a:solidFill>
                <a:highlight>
                  <a:srgbClr val="008000"/>
                </a:highlight>
                <a:latin typeface="Avenir LT Std 55 Roman" panose="020B0503020203020204" pitchFamily="34" charset="0"/>
              </a:rPr>
              <a:t>COMMENTS/OPINIONS/QUESTIONS</a:t>
            </a:r>
            <a:endParaRPr lang="en-US" sz="4000" dirty="0">
              <a:solidFill>
                <a:schemeClr val="bg1"/>
              </a:solidFill>
              <a:highlight>
                <a:srgbClr val="008000"/>
              </a:highlight>
              <a:latin typeface="Avenir LT Std 55 Roman" panose="020B0503020203020204" pitchFamily="34" charset="0"/>
            </a:endParaRPr>
          </a:p>
        </p:txBody>
      </p:sp>
    </p:spTree>
    <p:extLst>
      <p:ext uri="{BB962C8B-B14F-4D97-AF65-F5344CB8AC3E}">
        <p14:creationId xmlns:p14="http://schemas.microsoft.com/office/powerpoint/2010/main" val="3382164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TotalTime>
  <Words>901</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LT Std 55 Roman</vt:lpstr>
      <vt:lpstr>Calibri</vt:lpstr>
      <vt:lpstr>Calibri Light</vt:lpstr>
      <vt:lpstr>Exo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Ayoola Desmond</dc:creator>
  <cp:lastModifiedBy>Urenna Ukonne</cp:lastModifiedBy>
  <cp:revision>41</cp:revision>
  <dcterms:created xsi:type="dcterms:W3CDTF">2020-04-15T08:37:10Z</dcterms:created>
  <dcterms:modified xsi:type="dcterms:W3CDTF">2020-04-16T07:48:22Z</dcterms:modified>
</cp:coreProperties>
</file>