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1" r:id="rId26"/>
    <p:sldId id="279" r:id="rId27"/>
    <p:sldId id="280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7344B-9FF7-41BE-A8B7-9CFDBF5A3FCD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70B7C-2D04-4626-A486-74121180B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2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70B7C-2D04-4626-A486-74121180B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87044-7317-4689-8525-A8DAF7565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15FA69-3052-4D00-BB15-DAF884F00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2C828-570D-460D-B8EA-23DAD272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874101-A9DF-4255-93ED-3E628ADB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3DE2E-830C-4A98-A6AE-ED2C5669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8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D5E67-3819-49EA-B453-C2567C93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86C313-2928-4705-B288-731C58C0D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B4C25-7D4B-4941-B8DA-F91157BD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73F13-91FD-484C-B2DB-A6F50B5F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9E7AA-E25D-49BB-B35E-409AE328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3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461F79-F955-4ECC-B40F-E048EE1DB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8E1402-489A-4417-9A76-629025B9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0D5F9-A4A7-4201-AB90-70DF7EA5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6E52A-000A-4ACD-AA13-74BE9F91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0F607-BDC5-4BE0-A9B8-07E6ACFA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9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505D1-534D-4CA1-8F06-A88E9BAD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F45A3-1DCB-430A-9BED-A0913198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1C49D3-9556-4CFF-B759-271359B3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38CAF-48A0-4415-8FF0-89DBF9C5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270D5-CF07-4511-9A6B-807DA8B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4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23051-5460-44B2-8AF7-D880B2D1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227FE3-FDB2-475C-8A98-31F6BFEE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FF4345-275A-4E07-9423-37448E03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967F6-77EA-4E05-8E1C-B5D634C2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CAB19B-CD4F-42D3-9145-1E6CEDB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2CA24-4CE2-4F8D-9E39-557EC88A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EAAD0-A1A5-401A-892B-131DC6BF5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E8054-10B9-45C0-ADB5-4BDC11F7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4F1B75-5F29-4A35-AFD3-E1F5C93E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6B5897-C09A-4EE4-90CE-CE21CCB4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43DD25-E107-4CC0-B2AA-BE6AA2CB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0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0BADF-FBF9-4EF7-A167-EE26599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55F4A4-FAAA-4EE0-9931-B9496E44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B3440A-F229-4BE8-BC73-583484394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2522E-9F5D-4A92-A44A-43AF7BC1B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F7A656-DBE3-4E59-951C-73925951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1D9248-6625-4AB9-AB8B-A2AD3DB2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2F35D2-E1CD-4A4B-8135-91D01920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6138E3-FE0C-44C9-B5D1-0E24BFE4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7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253C0-11BC-4926-847E-1B54AFE8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21D8A1-3376-46A6-9905-1427315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D04BE5-827A-4F86-B438-6711EB72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8F841C-93F2-46FD-9359-52AB5EDF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6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3CDBDD-5B99-40EC-915F-AD307465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781131-F09B-4034-82E2-0EA46FAB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669889-F2A3-462F-960B-D880E5CB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6DA06-908F-4C14-A8E1-99B0973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78346-EADA-4D33-86EE-D108D131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4123D1-043B-4E25-B249-6B45121F0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319408-64DD-4AA9-A3F1-4F39B85E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4EC628-791F-4A62-9596-2B86B3D9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D66F8A-76BE-4B88-BF51-B59774D0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EBDF-CA21-4AC8-ABCC-08A2D3F3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6AC6FC-A0B4-48E1-AD4E-9EE086D6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5325A7-6CF1-4C1E-B88D-9E06FE68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55FCBF-F3C3-4D13-9EA3-48600596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14DAA-6DF9-4DD4-A1A3-68F4777F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41FEBA-E73A-4E17-AF27-3EF1B878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2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82A4-7697-4B6B-AD24-45187C56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F3CA6-FA99-41D4-B1A9-D2DDAB1E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312D0A-1E4F-4362-A8E0-3A5176940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3D15-CC6A-489A-BEE9-734D7A19CAE9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14371-2F74-44BF-B8D1-EF2148A24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B9181-4736-4E18-90FB-7814157BC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45E1-7D8F-4157-B472-FF629FEBE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7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D98DB-0D2C-4FF6-8BC2-EE26A751F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05B04A-0D54-42F4-B4BA-101DF2BDA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2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77BD6-F96F-4B81-AB57-61CA7999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4. Технические и программные средства телекоммуникационных технологий</a:t>
            </a:r>
            <a:b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D5222-8DE0-4896-83C1-ECC7E81A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**Приложения и сервисы**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**Веб-браузеры**: Обеспечивают доступ к веб-сайтам (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Chrome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Firefox, Safari).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**Почтовые клиенты**: Управление электронной почтой (Microsoft Outlook, Mozilla Thunderbird).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**Мессенджеры**: Обеспечивают текстовую, голосовую и видеосвязь (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WhatsApp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Skype, Zoom).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**Облачные сервисы**: Хранение и обработка данных в облаке (Google Drive,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Dropbox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Amazon Web Services).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**Средства разработки и протоколы интеграции**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**API**: Интерфейсы программирования приложений, обеспечивающие взаимодействие между различными сервисами и приложениями (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API, SOAP).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**Средства разработки**: IDE (Integrated Development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Environments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для создания приложений и сетевых сервисов (Visual Studio, Eclipse,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IntelliJ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IDEA).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Эти технические и программные средства телекоммуникационных технологий играют важную роль в обеспечении стабильной и эффективной работы современных сетей и систем связи, поддерживая широкий спектр услуг и приложений, от личной и деловой коммуникации до передачи данных и мультимедийных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21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D3DC5-76F3-4449-8433-51713899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5. Программное обеспечение телекоммуникационных технологий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38AA1-B2B3-4B8B-9F12-168E443E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650"/>
            <a:ext cx="10515600" cy="56769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Программное обеспечение (ПО) в области телекоммуникационных технологий играет ключевую роль в обеспечении передачи, обработки и управления данными. Оно охватывает широкий спектр приложений и утилит, которые позволяют эффективно использовать технические средства телекоммуникационных систем. Рассмотрим основные категории и примеры ПО, используемого в телекоммуникационных технологиях.</a:t>
            </a:r>
          </a:p>
          <a:p>
            <a:endParaRPr lang="ru-RU" dirty="0"/>
          </a:p>
          <a:p>
            <a:r>
              <a:rPr lang="ru-RU" dirty="0"/>
              <a:t>### 1. **Сетевые операционные системы (Сетевые ОС)**</a:t>
            </a:r>
          </a:p>
          <a:p>
            <a:r>
              <a:rPr lang="ru-RU" dirty="0"/>
              <a:t>   - **Windows Server**: Операционная система для серверов, предоставляющая функции управления сетями, файловыми серверами, веб-серверами и базами данных.</a:t>
            </a:r>
          </a:p>
          <a:p>
            <a:r>
              <a:rPr lang="ru-RU" dirty="0"/>
              <a:t>   - **Linux (различные дистрибутивы)**: Широко используемая ОС для серверов, известная своей стабильностью и безопасностью. Популярные дистрибутивы включают Ubuntu Server, </a:t>
            </a:r>
            <a:r>
              <a:rPr lang="ru-RU" dirty="0" err="1"/>
              <a:t>CentOS</a:t>
            </a:r>
            <a:r>
              <a:rPr lang="ru-RU" dirty="0"/>
              <a:t>, Red Hat Enterprise Linux.</a:t>
            </a:r>
          </a:p>
          <a:p>
            <a:endParaRPr lang="ru-RU" dirty="0"/>
          </a:p>
          <a:p>
            <a:r>
              <a:rPr lang="ru-RU" dirty="0"/>
              <a:t>### 2. **Программное обеспечение для маршрутизации и коммутации**</a:t>
            </a:r>
          </a:p>
          <a:p>
            <a:r>
              <a:rPr lang="ru-RU" dirty="0"/>
              <a:t>   - **Cisco IOS**: Программное обеспечение для маршрутизаторов и коммутаторов Cisco, обеспечивающее управление сетью, безопасность и </a:t>
            </a:r>
            <a:r>
              <a:rPr lang="ru-RU" dirty="0" err="1"/>
              <a:t>QoS</a:t>
            </a:r>
            <a:r>
              <a:rPr lang="ru-RU" dirty="0"/>
              <a:t> (качество обслуживания).</a:t>
            </a:r>
          </a:p>
          <a:p>
            <a:r>
              <a:rPr lang="ru-RU" dirty="0"/>
              <a:t>   - **</a:t>
            </a:r>
            <a:r>
              <a:rPr lang="ru-RU" dirty="0" err="1"/>
              <a:t>pfSense</a:t>
            </a:r>
            <a:r>
              <a:rPr lang="ru-RU" dirty="0"/>
              <a:t>**: Открытая платформа на базе FreeBSD для маршрутизации и межсетевого экранирования, используемая для создания брандмауэров и VPN-решений.</a:t>
            </a:r>
          </a:p>
          <a:p>
            <a:endParaRPr lang="ru-RU" dirty="0"/>
          </a:p>
          <a:p>
            <a:r>
              <a:rPr lang="ru-RU" dirty="0"/>
              <a:t>### 3. **Программное обеспечение безопасности сети**</a:t>
            </a:r>
          </a:p>
          <a:p>
            <a:r>
              <a:rPr lang="ru-RU" dirty="0"/>
              <a:t>   - **Брандмауэры (Firewall)**: ПО, которое защищает сети от несанкционированного доступа и атак.</a:t>
            </a:r>
          </a:p>
          <a:p>
            <a:r>
              <a:rPr lang="ru-RU" dirty="0"/>
              <a:t>     - **Cisco ASA**: Брандмауэр с расширенными функциями безопасности.</a:t>
            </a:r>
          </a:p>
          <a:p>
            <a:r>
              <a:rPr lang="ru-RU" dirty="0"/>
              <a:t>     - **</a:t>
            </a:r>
            <a:r>
              <a:rPr lang="ru-RU" dirty="0" err="1"/>
              <a:t>Fortinet</a:t>
            </a:r>
            <a:r>
              <a:rPr lang="ru-RU" dirty="0"/>
              <a:t> </a:t>
            </a:r>
            <a:r>
              <a:rPr lang="ru-RU" dirty="0" err="1"/>
              <a:t>FortiGate</a:t>
            </a:r>
            <a:r>
              <a:rPr lang="ru-RU" dirty="0"/>
              <a:t>**: Интегрированное решение для защиты сети, включая брандмауэр, антивирус, антиспам и VPN.</a:t>
            </a:r>
          </a:p>
          <a:p>
            <a:r>
              <a:rPr lang="ru-RU" dirty="0"/>
              <a:t>   - **Антивирусное ПО**: Norton, McAfee, Kaspersky, которые защищают устройства от вредоносного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53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19F02-A508-4D14-98B3-3956A2A3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5. Программное обеспечение телекоммуникационных технологий</a:t>
            </a:r>
            <a:b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F5D3F-346A-4497-83EF-F269EE2A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5626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### 4. **Средства мониторинга и управления сетью**</a:t>
            </a:r>
          </a:p>
          <a:p>
            <a:r>
              <a:rPr lang="ru-RU" dirty="0"/>
              <a:t>   - **</a:t>
            </a:r>
            <a:r>
              <a:rPr lang="ru-RU" dirty="0" err="1"/>
              <a:t>SolarWinds</a:t>
            </a:r>
            <a:r>
              <a:rPr lang="ru-RU" dirty="0"/>
              <a:t> Network Performance Monitor**: ПО для мониторинга производительности сети и обнаружения проблем.</a:t>
            </a:r>
          </a:p>
          <a:p>
            <a:r>
              <a:rPr lang="ru-RU" dirty="0"/>
              <a:t>   - **</a:t>
            </a:r>
            <a:r>
              <a:rPr lang="ru-RU" dirty="0" err="1"/>
              <a:t>Nagios</a:t>
            </a:r>
            <a:r>
              <a:rPr lang="ru-RU" dirty="0"/>
              <a:t>**: Открытое ПО для мониторинга сетевых узлов, служб и приложений.</a:t>
            </a:r>
          </a:p>
          <a:p>
            <a:r>
              <a:rPr lang="ru-RU" dirty="0"/>
              <a:t>   - **</a:t>
            </a:r>
            <a:r>
              <a:rPr lang="ru-RU" dirty="0" err="1"/>
              <a:t>Zabbix</a:t>
            </a:r>
            <a:r>
              <a:rPr lang="ru-RU" dirty="0"/>
              <a:t>**: Интегрированная система мониторинга сети, серверов и приложений.</a:t>
            </a:r>
          </a:p>
          <a:p>
            <a:endParaRPr lang="ru-RU" dirty="0"/>
          </a:p>
          <a:p>
            <a:r>
              <a:rPr lang="ru-RU" dirty="0"/>
              <a:t>### 5. **Программное обеспечение для VPN**</a:t>
            </a:r>
          </a:p>
          <a:p>
            <a:r>
              <a:rPr lang="ru-RU" dirty="0"/>
              <a:t>   - **</a:t>
            </a:r>
            <a:r>
              <a:rPr lang="ru-RU" dirty="0" err="1"/>
              <a:t>OpenVPN</a:t>
            </a:r>
            <a:r>
              <a:rPr lang="ru-RU" dirty="0"/>
              <a:t>**: Открытое ПО для создания безопасных VPN-соединений.</a:t>
            </a:r>
          </a:p>
          <a:p>
            <a:r>
              <a:rPr lang="ru-RU" dirty="0"/>
              <a:t>   - **</a:t>
            </a:r>
            <a:r>
              <a:rPr lang="ru-RU" dirty="0" err="1"/>
              <a:t>NordVPN</a:t>
            </a:r>
            <a:r>
              <a:rPr lang="ru-RU" dirty="0"/>
              <a:t>, </a:t>
            </a:r>
            <a:r>
              <a:rPr lang="ru-RU" dirty="0" err="1"/>
              <a:t>ExpressVPN</a:t>
            </a:r>
            <a:r>
              <a:rPr lang="ru-RU" dirty="0"/>
              <a:t>**: Коммерческие решения для создания защищенных интернет-соединений.</a:t>
            </a:r>
          </a:p>
          <a:p>
            <a:endParaRPr lang="ru-RU" dirty="0"/>
          </a:p>
          <a:p>
            <a:r>
              <a:rPr lang="ru-RU" dirty="0"/>
              <a:t>### 6. **Программное обеспечение для VoIP и видеоконференций**</a:t>
            </a:r>
          </a:p>
          <a:p>
            <a:r>
              <a:rPr lang="ru-RU" dirty="0"/>
              <a:t>   - **Skype </a:t>
            </a:r>
            <a:r>
              <a:rPr lang="ru-RU" dirty="0" err="1"/>
              <a:t>for</a:t>
            </a:r>
            <a:r>
              <a:rPr lang="ru-RU" dirty="0"/>
              <a:t> Business**: Решение для корпоративных коммуникаций, включающее голосовые и видеозвонки, обмен сообщениями и совместную работу.</a:t>
            </a:r>
          </a:p>
          <a:p>
            <a:r>
              <a:rPr lang="ru-RU" dirty="0"/>
              <a:t>   - **Zoom**: Платформа для видеоконференций и вебинаров.</a:t>
            </a:r>
          </a:p>
          <a:p>
            <a:r>
              <a:rPr lang="ru-RU" dirty="0"/>
              <a:t>   - **Cisco </a:t>
            </a:r>
            <a:r>
              <a:rPr lang="ru-RU" dirty="0" err="1"/>
              <a:t>WebEx</a:t>
            </a:r>
            <a:r>
              <a:rPr lang="ru-RU" dirty="0"/>
              <a:t>**: Платформа для онлайн-встреч и видеоконференций.</a:t>
            </a:r>
          </a:p>
          <a:p>
            <a:endParaRPr lang="ru-RU" dirty="0"/>
          </a:p>
          <a:p>
            <a:r>
              <a:rPr lang="ru-RU" dirty="0"/>
              <a:t>### 7. **Программное обеспечение для управления сетью и базами данных**</a:t>
            </a:r>
          </a:p>
          <a:p>
            <a:r>
              <a:rPr lang="ru-RU" dirty="0"/>
              <a:t>   - **Microsoft SQL Server, Oracle Database**: СУБД, обеспечивающие управление и хранение данных.</a:t>
            </a:r>
          </a:p>
          <a:p>
            <a:r>
              <a:rPr lang="ru-RU" dirty="0"/>
              <a:t>   - **</a:t>
            </a:r>
            <a:r>
              <a:rPr lang="ru-RU" dirty="0" err="1"/>
              <a:t>Wireshark</a:t>
            </a:r>
            <a:r>
              <a:rPr lang="ru-RU" dirty="0"/>
              <a:t>**: Анализатор сетевых пакетов для диагностики и анализа сетевого трафика.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12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83ED2-5DD0-4B9B-9335-4159C8BE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5. Программное обеспечение телекоммуникационных технологий</a:t>
            </a:r>
            <a:b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81BDE-1420-45E8-A69E-8F8D1BB4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26075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  <a:p>
            <a:r>
              <a:rPr lang="ru-RU" dirty="0"/>
              <a:t>### 8. **Средства разработки и интеграции**</a:t>
            </a:r>
          </a:p>
          <a:p>
            <a:r>
              <a:rPr lang="ru-RU" dirty="0"/>
              <a:t>   - **IDE (Integrated Development </a:t>
            </a:r>
            <a:r>
              <a:rPr lang="ru-RU" dirty="0" err="1"/>
              <a:t>Environments</a:t>
            </a:r>
            <a:r>
              <a:rPr lang="ru-RU" dirty="0"/>
              <a:t>)**: Инструменты для разработки приложений и сетевых сервисов.</a:t>
            </a:r>
          </a:p>
          <a:p>
            <a:r>
              <a:rPr lang="ru-RU" dirty="0"/>
              <a:t>     - **Visual Studio**: IDE от Microsoft для разработки ПО на различных языках программирования.</a:t>
            </a:r>
          </a:p>
          <a:p>
            <a:r>
              <a:rPr lang="ru-RU" dirty="0"/>
              <a:t>     - **Eclipse**: Открытая платформа для разработки ПО на Java и других языках.</a:t>
            </a:r>
          </a:p>
          <a:p>
            <a:r>
              <a:rPr lang="ru-RU" dirty="0"/>
              <a:t>   - **API**: Интерфейсы для интеграции различных сервисов и приложений.</a:t>
            </a:r>
          </a:p>
          <a:p>
            <a:r>
              <a:rPr lang="ru-RU" dirty="0"/>
              <a:t>     - **</a:t>
            </a:r>
            <a:r>
              <a:rPr lang="ru-RU" dirty="0" err="1"/>
              <a:t>RESTful</a:t>
            </a:r>
            <a:r>
              <a:rPr lang="ru-RU" dirty="0"/>
              <a:t> API**: Архитектурный стиль для создания веб-сервисов.</a:t>
            </a:r>
          </a:p>
          <a:p>
            <a:r>
              <a:rPr lang="ru-RU" dirty="0"/>
              <a:t>     - **SOAP**: Протокол для обмена структурированными информационными сообщениями.</a:t>
            </a:r>
          </a:p>
          <a:p>
            <a:pPr marL="0" indent="0">
              <a:buNone/>
            </a:pPr>
            <a:r>
              <a:rPr lang="ru-RU" dirty="0"/>
              <a:t>## 9. **Программное обеспечение для облачных сервисов**</a:t>
            </a:r>
          </a:p>
          <a:p>
            <a:r>
              <a:rPr lang="ru-RU" dirty="0"/>
              <a:t>   - **Amazon Web Services (AWS)**: Набор облачных сервисов, включая вычислительные мощности, хранение данных и базы данных.</a:t>
            </a:r>
          </a:p>
          <a:p>
            <a:r>
              <a:rPr lang="ru-RU" dirty="0"/>
              <a:t>   - **Google </a:t>
            </a:r>
            <a:r>
              <a:rPr lang="ru-RU" dirty="0" err="1"/>
              <a:t>Cloud</a:t>
            </a:r>
            <a:r>
              <a:rPr lang="ru-RU" dirty="0"/>
              <a:t> Platform (GCP)**: Облачная платформа, предоставляющая инструменты для разработки и масштабирования приложений.</a:t>
            </a:r>
          </a:p>
          <a:p>
            <a:r>
              <a:rPr lang="ru-RU" dirty="0"/>
              <a:t>   - **Microsoft </a:t>
            </a:r>
            <a:r>
              <a:rPr lang="ru-RU" dirty="0" err="1"/>
              <a:t>Azure</a:t>
            </a:r>
            <a:r>
              <a:rPr lang="ru-RU" dirty="0"/>
              <a:t>**: Платформа облачных вычислений, обеспечивающая услуги хранения данных, виртуализации и разработки приложений.</a:t>
            </a:r>
          </a:p>
          <a:p>
            <a:endParaRPr lang="ru-RU" dirty="0"/>
          </a:p>
          <a:p>
            <a:r>
              <a:rPr lang="ru-RU" dirty="0"/>
              <a:t>### 10. **Программное обеспечение для конечных пользователей**</a:t>
            </a:r>
          </a:p>
          <a:p>
            <a:r>
              <a:rPr lang="ru-RU" dirty="0"/>
              <a:t>   - **Веб-браузеры**: </a:t>
            </a:r>
            <a:r>
              <a:rPr lang="ru-RU" dirty="0" err="1"/>
              <a:t>Chrome</a:t>
            </a:r>
            <a:r>
              <a:rPr lang="ru-RU" dirty="0"/>
              <a:t>, Firefox, Safari, которые обеспечивают доступ к веб-ресурсам.</a:t>
            </a:r>
          </a:p>
          <a:p>
            <a:r>
              <a:rPr lang="ru-RU" dirty="0"/>
              <a:t>   - **Почтовые клиенты**: Microsoft Outlook, Mozilla Thunderbird для управления электронной почтой.</a:t>
            </a:r>
          </a:p>
          <a:p>
            <a:r>
              <a:rPr lang="ru-RU" dirty="0"/>
              <a:t>   - **Мессенджеры**: </a:t>
            </a:r>
            <a:r>
              <a:rPr lang="ru-RU" dirty="0" err="1"/>
              <a:t>WhatsApp</a:t>
            </a:r>
            <a:r>
              <a:rPr lang="ru-RU" dirty="0"/>
              <a:t>, </a:t>
            </a:r>
            <a:r>
              <a:rPr lang="ru-RU" dirty="0" err="1"/>
              <a:t>Telegram</a:t>
            </a:r>
            <a:r>
              <a:rPr lang="ru-RU" dirty="0"/>
              <a:t>, </a:t>
            </a:r>
            <a:r>
              <a:rPr lang="ru-RU" dirty="0" err="1"/>
              <a:t>Signal</a:t>
            </a:r>
            <a:r>
              <a:rPr lang="ru-RU" dirty="0"/>
              <a:t> для обмена сообщениями и медиафайлами.</a:t>
            </a:r>
          </a:p>
          <a:p>
            <a:endParaRPr lang="ru-RU" dirty="0"/>
          </a:p>
          <a:p>
            <a:r>
              <a:rPr lang="ru-RU" dirty="0"/>
              <a:t>Эти программные средства обеспечивают функционирование, управление и безопасность телекоммуникационных сетей, а также предоставляют пользователям доступ к различным сервисам и ресурсам.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0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5EFE0-9427-4F80-850C-8D6545C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6. Сетевые телекоммуникационные технологии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AE0E4-F854-4557-A1F8-6476A8B6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607050"/>
          </a:xfrm>
        </p:spPr>
        <p:txBody>
          <a:bodyPr>
            <a:normAutofit fontScale="32500" lnSpcReduction="20000"/>
          </a:bodyPr>
          <a:lstStyle/>
          <a:p>
            <a:r>
              <a:rPr lang="ru-RU" dirty="0"/>
              <a:t>Сетевые телекоммуникационные технологии включают широкий спектр технологий и протоколов, обеспечивающих передачу данных, голосовую связь и видеосвязь через различные виды сетей. Эти технологии постоянно развиваются, чтобы удовлетворить растущие требования к скорости, безопасности и надежности передачи данных. Рассмотрим основные сетевые телекоммуникационные технологии.</a:t>
            </a:r>
          </a:p>
          <a:p>
            <a:endParaRPr lang="ru-RU" dirty="0"/>
          </a:p>
          <a:p>
            <a:r>
              <a:rPr lang="ru-RU" dirty="0"/>
              <a:t>### Основные категории сетевых телекоммуникационных технологий</a:t>
            </a:r>
          </a:p>
          <a:p>
            <a:endParaRPr lang="ru-RU" dirty="0"/>
          </a:p>
          <a:p>
            <a:r>
              <a:rPr lang="ru-RU" dirty="0"/>
              <a:t>1. **Проводные технологии**</a:t>
            </a:r>
          </a:p>
          <a:p>
            <a:endParaRPr lang="ru-RU" dirty="0"/>
          </a:p>
          <a:p>
            <a:r>
              <a:rPr lang="ru-RU" dirty="0"/>
              <a:t>   - **Ethernet**: Стандартная технология для локальных сетей (LAN), обеспечивающая высокоскоростную передачу данных по медным и оптоволоконным кабелям.</a:t>
            </a:r>
          </a:p>
          <a:p>
            <a:r>
              <a:rPr lang="ru-RU" dirty="0"/>
              <a:t>   - **DSL (Digital </a:t>
            </a:r>
            <a:r>
              <a:rPr lang="ru-RU" dirty="0" err="1"/>
              <a:t>Subscriber</a:t>
            </a:r>
            <a:r>
              <a:rPr lang="ru-RU" dirty="0"/>
              <a:t> Line)**: Технология передачи данных по телефонным линиям, обеспечивающая высокоскоростной доступ в интернет.</a:t>
            </a:r>
          </a:p>
          <a:p>
            <a:r>
              <a:rPr lang="ru-RU" dirty="0"/>
              <a:t>   - **Оптоволоконные технологии**: Используют световые импульсы для передачи данных на большие расстояния с высокой скоростью. Примеры: FTTH (</a:t>
            </a:r>
            <a:r>
              <a:rPr lang="ru-RU" dirty="0" err="1"/>
              <a:t>Fiber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Home), FTTB (</a:t>
            </a:r>
            <a:r>
              <a:rPr lang="ru-RU" dirty="0" err="1"/>
              <a:t>Fiber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Building).</a:t>
            </a:r>
          </a:p>
          <a:p>
            <a:endParaRPr lang="ru-RU" dirty="0"/>
          </a:p>
          <a:p>
            <a:r>
              <a:rPr lang="ru-RU" dirty="0"/>
              <a:t>2. **Беспроводные технологии**</a:t>
            </a:r>
          </a:p>
          <a:p>
            <a:endParaRPr lang="ru-RU" dirty="0"/>
          </a:p>
          <a:p>
            <a:r>
              <a:rPr lang="ru-RU" dirty="0"/>
              <a:t>   - **</a:t>
            </a:r>
            <a:r>
              <a:rPr lang="ru-RU" dirty="0" err="1"/>
              <a:t>Wi</a:t>
            </a:r>
            <a:r>
              <a:rPr lang="ru-RU" dirty="0"/>
              <a:t>-Fi (Wireless </a:t>
            </a:r>
            <a:r>
              <a:rPr lang="ru-RU" dirty="0" err="1"/>
              <a:t>Fidelity</a:t>
            </a:r>
            <a:r>
              <a:rPr lang="ru-RU" dirty="0"/>
              <a:t>)**: Технология беспроводной локальной сети, использующая радиоволны для передачи данных на короткие расстояния.</a:t>
            </a:r>
          </a:p>
          <a:p>
            <a:r>
              <a:rPr lang="ru-RU" dirty="0"/>
              <a:t>   - **Bluetooth**: Технология беспроводной передачи данных на короткие расстояния, используемая для соединения различных устройств (наушников, клавиатур, мышей и т.д.).</a:t>
            </a:r>
          </a:p>
          <a:p>
            <a:r>
              <a:rPr lang="ru-RU" dirty="0"/>
              <a:t>   - **</a:t>
            </a:r>
            <a:r>
              <a:rPr lang="ru-RU" dirty="0" err="1"/>
              <a:t>Zigbee</a:t>
            </a:r>
            <a:r>
              <a:rPr lang="ru-RU" dirty="0"/>
              <a:t>**: Протокол беспроводной связи, используемый в системах Интернета вещей (</a:t>
            </a:r>
            <a:r>
              <a:rPr lang="ru-RU" dirty="0" err="1"/>
              <a:t>IoT</a:t>
            </a:r>
            <a:r>
              <a:rPr lang="ru-RU" dirty="0"/>
              <a:t>) для передачи данных с низкой скоростью на короткие расстояния.</a:t>
            </a:r>
          </a:p>
          <a:p>
            <a:r>
              <a:rPr lang="ru-RU" dirty="0"/>
              <a:t>   - **NFC (</a:t>
            </a:r>
            <a:r>
              <a:rPr lang="ru-RU" dirty="0" err="1"/>
              <a:t>Near</a:t>
            </a:r>
            <a:r>
              <a:rPr lang="ru-RU" dirty="0"/>
              <a:t> Field Communication)**: Технология беспроводной передачи данных на очень короткие расстояния, используемая для бесконтактных платежей и обмена данными между устройствами.</a:t>
            </a:r>
          </a:p>
          <a:p>
            <a:endParaRPr lang="ru-RU" dirty="0"/>
          </a:p>
          <a:p>
            <a:r>
              <a:rPr lang="ru-RU" dirty="0"/>
              <a:t>3. **Мобильные технологии**</a:t>
            </a:r>
          </a:p>
          <a:p>
            <a:endParaRPr lang="ru-RU" dirty="0"/>
          </a:p>
          <a:p>
            <a:r>
              <a:rPr lang="ru-RU" dirty="0"/>
              <a:t>   - **2G, 3G, 4G, 5G**: Поколения мобильных сетей, обеспечивающие все более высокие скорости передачи данных и улучшенное качество связи.</a:t>
            </a:r>
          </a:p>
          <a:p>
            <a:r>
              <a:rPr lang="ru-RU" dirty="0"/>
              <a:t>     - **2G (GSM, CDMA)**: Обеспечивает голосовую связь и ограниченные возможности передачи данных (SMS, MMS).</a:t>
            </a:r>
          </a:p>
          <a:p>
            <a:r>
              <a:rPr lang="ru-RU" dirty="0"/>
              <a:t>     - **3G (UMTS, HSPA)**: Повышенные скорости передачи данных, поддержка видеозвонков и мобильного интернета.</a:t>
            </a:r>
          </a:p>
          <a:p>
            <a:r>
              <a:rPr lang="ru-RU" dirty="0"/>
              <a:t>     - **4G (LTE)**: Высокоскоростной мобильный интернет, поддержка потокового видео и онлайн-игр.</a:t>
            </a:r>
          </a:p>
          <a:p>
            <a:r>
              <a:rPr lang="ru-RU" dirty="0"/>
              <a:t>     - **5G**: Очень высокие скорости передачи данных, низкая задержка, поддержка массового Интернета вещей (</a:t>
            </a:r>
            <a:r>
              <a:rPr lang="ru-RU" dirty="0" err="1"/>
              <a:t>IoT</a:t>
            </a:r>
            <a:r>
              <a:rPr lang="ru-RU" dirty="0"/>
              <a:t>) и умных городов.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27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E6D05-7B6F-42F1-8DFB-C832FBC4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6. Сетевые телекоммуникационные технологии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1332D-58D9-49D4-B6C3-03D4806D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82295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**Спутниковые технологии**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**Геостационарные спутники**: Обеспечивают связь на большие расстояния, используются для телевидения, радиовещания и интернета в удаленных районах.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**Низкоорбитальные спутники**: Обеспечивают высокоскоростной интернет с низкой задержкой, примеры включают сети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Starlink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от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SpaceX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**Протоколы передачи данных**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**TCP/IP (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Transmission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 Protocol/Internet Protocol)**: Основной набор протоколов для передачи данных в интернете, обеспечивающий надежную и упорядоченную передачу данных.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**HTTP/HTTPS (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Hypertext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Transfer Protocol/Secure)**: Протоколы для передачи гипертекста в интернете, обеспечивающие работу веб-сайтов.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**FTP (File Transfer Protocol)**: Протокол для передачи файлов между компьютерами в сети.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**SMTP, IMAP, POP3**: Протоколы для отправки и получения электронной почты.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**Технологии виртуальных частных сетей (VPN)**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**VPN (Virtual Private Network)**: Технология, обеспечивающая защищенное соединение через публичные сети, используемая для удаленного доступа и защиты данных.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IPSec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SSL/TLS VPN**: Протоколы для создания защищенных VPN-соединений.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**Интернет вещей (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)**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**: Сеть физических устройств, подключенных к интернету, которые собирают и обмениваются данными. Используются в умных домах, умных городах, промышленности и здравоохранении.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**LPWAN (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-Power Wide-Area Network)**: Сети с низким энергопотреблением для подключения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-устройств на больших расстояниях. Примеры включают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LoRaWAN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NB-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93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73B09-A325-4AB5-B516-DFE72E12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6. Сетевые телекоммуникационные технологии</a:t>
            </a:r>
            <a:b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DD736-3EFA-40F6-B5F2-E544D212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575300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**Сетевые архитектуры и технологии**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**SDN (Software-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Defined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Networking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)**: Технология, позволяющая централизованно управлять сетевой инфраструктурой через программное обеспечение.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**NFV (Network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Virtualization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)**: Технология виртуализации сетевых функций, позволяющая выполнять сетевые функции на стандартном оборудовании.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 Примеры использования сетевых телекоммуникационных технологий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**Домашние сети**: Использование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-Fi и Ethernet для подключения устройств (компьютеров, смартфонов, умных устройств) к интернету.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**Корпоративные сети**: Включают локальные и глобальные сети, обеспечивающие связь между офисами, серверами и удаленными сотрудниками с использованием VPN, SDN и других технологий.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**Мобильные сети**: Обеспечивают связь и доступ в интернет для мобильных устройств через сети 4G и 5G.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**Индустриальные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**: Использование LPWAN и других технологий для мониторинга и управления промышленным оборудованием и процессами.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**Облачные сети**: Использование облачных сервисов для хранения данных, вычислений и предоставления приложений через интернет.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Эти технологии обеспечивают основу для глобальной связи и передачи данных, поддерживая широкий спектр современных приложений и услуг.</a:t>
            </a:r>
          </a:p>
          <a:p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0400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4DE9-D0B9-4FD4-B77E-4A3FC5F2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7. Технологии защиты информации в телекоммуникационных сетях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BD4AA-5528-42DB-A038-27BC073D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650"/>
            <a:ext cx="10515600" cy="5784850"/>
          </a:xfrm>
        </p:spPr>
        <p:txBody>
          <a:bodyPr>
            <a:normAutofit fontScale="32500" lnSpcReduction="20000"/>
          </a:bodyPr>
          <a:lstStyle/>
          <a:p>
            <a:r>
              <a:rPr lang="ru-RU" sz="3100" dirty="0"/>
              <a:t>Защита информации в телекоммуникационных сетях является критически важной задачей, так как данные, передаваемые через эти сети, могут быть уязвимы для различных видов атак, таких как перехват, подмена, кража и уничтожение данных. Для обеспечения безопасности применяются различные технологии и методы. Рассмотрим основные из них.</a:t>
            </a:r>
          </a:p>
          <a:p>
            <a:endParaRPr lang="ru-RU" sz="3100" dirty="0"/>
          </a:p>
          <a:p>
            <a:r>
              <a:rPr lang="ru-RU" sz="3100" dirty="0"/>
              <a:t>### 1. **Криптография**</a:t>
            </a:r>
          </a:p>
          <a:p>
            <a:endParaRPr lang="ru-RU" sz="3100" dirty="0"/>
          </a:p>
          <a:p>
            <a:r>
              <a:rPr lang="ru-RU" sz="3100" dirty="0"/>
              <a:t>   - **Шифрование данных**: Процесс преобразования данных в нечитабельный формат для защиты конфиденциальности. Примеры алгоритмов:</a:t>
            </a:r>
          </a:p>
          <a:p>
            <a:r>
              <a:rPr lang="ru-RU" sz="3100" dirty="0"/>
              <a:t>     - **</a:t>
            </a:r>
            <a:r>
              <a:rPr lang="ru-RU" sz="3100" dirty="0" err="1"/>
              <a:t>Symmetric</a:t>
            </a:r>
            <a:r>
              <a:rPr lang="ru-RU" sz="3100" dirty="0"/>
              <a:t> </a:t>
            </a:r>
            <a:r>
              <a:rPr lang="ru-RU" sz="3100" dirty="0" err="1"/>
              <a:t>Encryption</a:t>
            </a:r>
            <a:r>
              <a:rPr lang="ru-RU" sz="3100" dirty="0"/>
              <a:t> (симметричное шифрование)**: AES (Advanced </a:t>
            </a:r>
            <a:r>
              <a:rPr lang="ru-RU" sz="3100" dirty="0" err="1"/>
              <a:t>Encryption</a:t>
            </a:r>
            <a:r>
              <a:rPr lang="ru-RU" sz="3100" dirty="0"/>
              <a:t> Standard), DES (Data </a:t>
            </a:r>
            <a:r>
              <a:rPr lang="ru-RU" sz="3100" dirty="0" err="1"/>
              <a:t>Encryption</a:t>
            </a:r>
            <a:r>
              <a:rPr lang="ru-RU" sz="3100" dirty="0"/>
              <a:t> Standard).</a:t>
            </a:r>
          </a:p>
          <a:p>
            <a:r>
              <a:rPr lang="ru-RU" sz="3100" dirty="0"/>
              <a:t>     - **</a:t>
            </a:r>
            <a:r>
              <a:rPr lang="ru-RU" sz="3100" dirty="0" err="1"/>
              <a:t>Asymmetric</a:t>
            </a:r>
            <a:r>
              <a:rPr lang="ru-RU" sz="3100" dirty="0"/>
              <a:t> </a:t>
            </a:r>
            <a:r>
              <a:rPr lang="ru-RU" sz="3100" dirty="0" err="1"/>
              <a:t>Encryption</a:t>
            </a:r>
            <a:r>
              <a:rPr lang="ru-RU" sz="3100" dirty="0"/>
              <a:t> (асимметричное шифрование)**: RSA (</a:t>
            </a:r>
            <a:r>
              <a:rPr lang="ru-RU" sz="3100" dirty="0" err="1"/>
              <a:t>Rivest-Shamir-Adleman</a:t>
            </a:r>
            <a:r>
              <a:rPr lang="ru-RU" sz="3100" dirty="0"/>
              <a:t>), ECC (</a:t>
            </a:r>
            <a:r>
              <a:rPr lang="ru-RU" sz="3100" dirty="0" err="1"/>
              <a:t>Elliptic</a:t>
            </a:r>
            <a:r>
              <a:rPr lang="ru-RU" sz="3100" dirty="0"/>
              <a:t> </a:t>
            </a:r>
            <a:r>
              <a:rPr lang="ru-RU" sz="3100" dirty="0" err="1"/>
              <a:t>Curve</a:t>
            </a:r>
            <a:r>
              <a:rPr lang="ru-RU" sz="3100" dirty="0"/>
              <a:t> </a:t>
            </a:r>
            <a:r>
              <a:rPr lang="ru-RU" sz="3100" dirty="0" err="1"/>
              <a:t>Cryptography</a:t>
            </a:r>
            <a:r>
              <a:rPr lang="ru-RU" sz="3100" dirty="0"/>
              <a:t>).</a:t>
            </a:r>
          </a:p>
          <a:p>
            <a:endParaRPr lang="ru-RU" sz="3100" dirty="0"/>
          </a:p>
          <a:p>
            <a:r>
              <a:rPr lang="ru-RU" sz="3100" dirty="0"/>
              <a:t>   - **Хеширование**: Создание уникального цифрового отпечатка данных для проверки целостности. Примеры алгоритмов: SHA-256 (Secure </a:t>
            </a:r>
            <a:r>
              <a:rPr lang="ru-RU" sz="3100" dirty="0" err="1"/>
              <a:t>Hash</a:t>
            </a:r>
            <a:r>
              <a:rPr lang="ru-RU" sz="3100" dirty="0"/>
              <a:t> </a:t>
            </a:r>
            <a:r>
              <a:rPr lang="ru-RU" sz="3100" dirty="0" err="1"/>
              <a:t>Algorithm</a:t>
            </a:r>
            <a:r>
              <a:rPr lang="ru-RU" sz="3100" dirty="0"/>
              <a:t>), MD5 (Message </a:t>
            </a:r>
            <a:r>
              <a:rPr lang="ru-RU" sz="3100" dirty="0" err="1"/>
              <a:t>Digest</a:t>
            </a:r>
            <a:r>
              <a:rPr lang="ru-RU" sz="3100" dirty="0"/>
              <a:t> </a:t>
            </a:r>
            <a:r>
              <a:rPr lang="ru-RU" sz="3100" dirty="0" err="1"/>
              <a:t>Algorithm</a:t>
            </a:r>
            <a:r>
              <a:rPr lang="ru-RU" sz="3100" dirty="0"/>
              <a:t> 5).</a:t>
            </a:r>
          </a:p>
          <a:p>
            <a:endParaRPr lang="ru-RU" sz="3100" dirty="0"/>
          </a:p>
          <a:p>
            <a:r>
              <a:rPr lang="ru-RU" sz="3100" dirty="0"/>
              <a:t>   - **Цифровые подписи**: Используются для подтверждения подлинности и целостности сообщения или документа. Примеры: DSA (Digital </a:t>
            </a:r>
            <a:r>
              <a:rPr lang="ru-RU" sz="3100" dirty="0" err="1"/>
              <a:t>Signature</a:t>
            </a:r>
            <a:r>
              <a:rPr lang="ru-RU" sz="3100" dirty="0"/>
              <a:t> </a:t>
            </a:r>
            <a:r>
              <a:rPr lang="ru-RU" sz="3100" dirty="0" err="1"/>
              <a:t>Algorithm</a:t>
            </a:r>
            <a:r>
              <a:rPr lang="ru-RU" sz="3100" dirty="0"/>
              <a:t>), RSA.</a:t>
            </a:r>
          </a:p>
          <a:p>
            <a:endParaRPr lang="ru-RU" sz="3100" dirty="0"/>
          </a:p>
          <a:p>
            <a:r>
              <a:rPr lang="ru-RU" sz="3100" dirty="0"/>
              <a:t>### 2. **Сетевые протоколы безопасности**</a:t>
            </a:r>
          </a:p>
          <a:p>
            <a:endParaRPr lang="ru-RU" sz="3100" dirty="0"/>
          </a:p>
          <a:p>
            <a:r>
              <a:rPr lang="ru-RU" sz="3100" dirty="0"/>
              <a:t>   - **SSL/TLS (Secure </a:t>
            </a:r>
            <a:r>
              <a:rPr lang="ru-RU" sz="3100" dirty="0" err="1"/>
              <a:t>Sockets</a:t>
            </a:r>
            <a:r>
              <a:rPr lang="ru-RU" sz="3100" dirty="0"/>
              <a:t> Layer/Transport Layer Security)**: Протоколы для установления защищенного соединения между клиентом и сервером, обеспечивая шифрование данных, аутентификацию и целостность.</a:t>
            </a:r>
          </a:p>
          <a:p>
            <a:r>
              <a:rPr lang="ru-RU" sz="3100" dirty="0"/>
              <a:t>   </a:t>
            </a:r>
          </a:p>
          <a:p>
            <a:r>
              <a:rPr lang="ru-RU" sz="3100" dirty="0"/>
              <a:t>   - **</a:t>
            </a:r>
            <a:r>
              <a:rPr lang="ru-RU" sz="3100" dirty="0" err="1"/>
              <a:t>IPSec</a:t>
            </a:r>
            <a:r>
              <a:rPr lang="ru-RU" sz="3100" dirty="0"/>
              <a:t> (Internet Protocol Security)**: Набор протоколов для защиты IP-данных путем шифрования и аутентификации на сетевом уровне. Используется для создания VPN (Virtual Private Networks).</a:t>
            </a:r>
          </a:p>
          <a:p>
            <a:endParaRPr lang="ru-RU" sz="3100" dirty="0"/>
          </a:p>
          <a:p>
            <a:r>
              <a:rPr lang="ru-RU" sz="3100" dirty="0"/>
              <a:t>   - **HTTPS (</a:t>
            </a:r>
            <a:r>
              <a:rPr lang="ru-RU" sz="3100" dirty="0" err="1"/>
              <a:t>Hypertext</a:t>
            </a:r>
            <a:r>
              <a:rPr lang="ru-RU" sz="3100" dirty="0"/>
              <a:t> Transfer Protocol Secure)**: Расширение HTTP, использующее SSL/TLS для обеспечения безопасного соединения между веб-браузером и сервером.</a:t>
            </a:r>
          </a:p>
          <a:p>
            <a:endParaRPr lang="ru-RU" sz="3100" dirty="0"/>
          </a:p>
          <a:p>
            <a:r>
              <a:rPr lang="ru-RU" sz="3100" dirty="0"/>
              <a:t>   - **SSH (Secure Shell)**: Протокол для защищенного удаленного доступа к сетевым устройствам и серверам, обеспечивая шифрование данных.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85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59D49-E96B-4DEF-84DA-7F767FB0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7. Технологии защиты информации в телекоммуникационных сетях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9B68E-77C9-452E-8EFB-F1D46A86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664200"/>
          </a:xfrm>
        </p:spPr>
        <p:txBody>
          <a:bodyPr>
            <a:normAutofit fontScale="32500" lnSpcReduction="20000"/>
          </a:bodyPr>
          <a:lstStyle/>
          <a:p>
            <a:r>
              <a:rPr lang="ru-RU" dirty="0"/>
              <a:t>### 3. **Технологии защиты сети**</a:t>
            </a:r>
          </a:p>
          <a:p>
            <a:endParaRPr lang="ru-RU" dirty="0"/>
          </a:p>
          <a:p>
            <a:r>
              <a:rPr lang="ru-RU" dirty="0"/>
              <a:t>   - **Брандмауэры (</a:t>
            </a:r>
            <a:r>
              <a:rPr lang="ru-RU" dirty="0" err="1"/>
              <a:t>Firewalls</a:t>
            </a:r>
            <a:r>
              <a:rPr lang="ru-RU" dirty="0"/>
              <a:t>)**: Устройства или ПО, которые контролируют и фильтруют сетевой трафик на основе заданных правил безопасности. Примеры: Cisco ASA, </a:t>
            </a:r>
            <a:r>
              <a:rPr lang="ru-RU" dirty="0" err="1"/>
              <a:t>pfSense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   - **Системы предотвращения вторжений (IPS) и системы обнаружения вторжений (IDS)**: IPS блокируют подозрительный трафик в реальном времени, IDS мониторят и анализируют сетевой трафик для обнаружения атак. Примеры: </a:t>
            </a:r>
            <a:r>
              <a:rPr lang="ru-RU" dirty="0" err="1"/>
              <a:t>Snort</a:t>
            </a:r>
            <a:r>
              <a:rPr lang="ru-RU" dirty="0"/>
              <a:t>, </a:t>
            </a:r>
            <a:r>
              <a:rPr lang="ru-RU" dirty="0" err="1"/>
              <a:t>Suricata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   - **VPN (Virtual Private Network)**: Технология создания защищенного туннеля для передачи данных через публичные сети, обеспечивающая конфиденциальность и целостность данных. Примеры: </a:t>
            </a:r>
            <a:r>
              <a:rPr lang="ru-RU" dirty="0" err="1"/>
              <a:t>OpenVPN</a:t>
            </a:r>
            <a:r>
              <a:rPr lang="ru-RU" dirty="0"/>
              <a:t>, </a:t>
            </a:r>
            <a:r>
              <a:rPr lang="ru-RU" dirty="0" err="1"/>
              <a:t>IPsec</a:t>
            </a:r>
            <a:r>
              <a:rPr lang="ru-RU" dirty="0"/>
              <a:t> VPN.</a:t>
            </a:r>
          </a:p>
          <a:p>
            <a:endParaRPr lang="ru-RU" dirty="0"/>
          </a:p>
          <a:p>
            <a:r>
              <a:rPr lang="ru-RU" dirty="0"/>
              <a:t>### 4. **Аутентификация и управление доступом**</a:t>
            </a:r>
          </a:p>
          <a:p>
            <a:endParaRPr lang="ru-RU" dirty="0"/>
          </a:p>
          <a:p>
            <a:r>
              <a:rPr lang="ru-RU" dirty="0"/>
              <a:t>   - **Двухфакторная аутентификация (2FA)**: Требует два различных метода подтверждения личности пользователя, что повышает уровень безопасности.</a:t>
            </a:r>
          </a:p>
          <a:p>
            <a:endParaRPr lang="ru-RU" dirty="0"/>
          </a:p>
          <a:p>
            <a:r>
              <a:rPr lang="ru-RU" dirty="0"/>
              <a:t>   - **Управление правами доступа (Access Control)**: Определяет, кто и какие ресурсы может использовать. Примеры моделей: DAC (</a:t>
            </a:r>
            <a:r>
              <a:rPr lang="ru-RU" dirty="0" err="1"/>
              <a:t>Discretionary</a:t>
            </a:r>
            <a:r>
              <a:rPr lang="ru-RU" dirty="0"/>
              <a:t> Access Control), RBAC (</a:t>
            </a:r>
            <a:r>
              <a:rPr lang="ru-RU" dirty="0" err="1"/>
              <a:t>Role</a:t>
            </a:r>
            <a:r>
              <a:rPr lang="ru-RU" dirty="0"/>
              <a:t>-Based Access Control), ABAC (</a:t>
            </a:r>
            <a:r>
              <a:rPr lang="ru-RU" dirty="0" err="1"/>
              <a:t>Attribute</a:t>
            </a:r>
            <a:r>
              <a:rPr lang="ru-RU" dirty="0"/>
              <a:t>-Based Access Control).</a:t>
            </a:r>
          </a:p>
          <a:p>
            <a:endParaRPr lang="ru-RU" dirty="0"/>
          </a:p>
          <a:p>
            <a:r>
              <a:rPr lang="ru-RU" dirty="0"/>
              <a:t>   - **</a:t>
            </a:r>
            <a:r>
              <a:rPr lang="ru-RU" dirty="0" err="1"/>
              <a:t>Kerberos</a:t>
            </a:r>
            <a:r>
              <a:rPr lang="ru-RU" dirty="0"/>
              <a:t>**: Протокол аутентификации, использующий симметричное шифрование для безопасного обмена информацией между пользователями и сервисами в сети.</a:t>
            </a:r>
          </a:p>
          <a:p>
            <a:endParaRPr lang="ru-RU" dirty="0"/>
          </a:p>
          <a:p>
            <a:r>
              <a:rPr lang="ru-RU" dirty="0"/>
              <a:t>### 5. **Защита от вредоносных программ**</a:t>
            </a:r>
          </a:p>
          <a:p>
            <a:endParaRPr lang="ru-RU" dirty="0"/>
          </a:p>
          <a:p>
            <a:r>
              <a:rPr lang="ru-RU" dirty="0"/>
              <a:t>   - **Антивирусные программы**: ПО, которое обнаруживает, предотвращает и удаляет вредоносное ПО. Примеры: Norton, McAfee, Kaspersky.</a:t>
            </a:r>
          </a:p>
          <a:p>
            <a:endParaRPr lang="ru-RU" dirty="0"/>
          </a:p>
          <a:p>
            <a:r>
              <a:rPr lang="ru-RU" dirty="0"/>
              <a:t>   - **Антишпионские программы**: ПО для обнаружения и удаления шпионского ПО, которое собирает информацию о пользователе без его согласия.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6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42DF6-B263-4778-8638-AE42EBB3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7. Технологии защиты информации в телекоммуникационных сетях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4C844-E7E0-4FAE-A7E8-F5FE76EC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645150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### 6. **Безопасность облачных вычислений**</a:t>
            </a:r>
          </a:p>
          <a:p>
            <a:endParaRPr lang="ru-RU" dirty="0"/>
          </a:p>
          <a:p>
            <a:r>
              <a:rPr lang="ru-RU" dirty="0"/>
              <a:t>   - **Шифрование данных в облаке**: Защита данных, хранящихся в облаке, с помощью шифрования на стороне клиента или сервера.</a:t>
            </a:r>
          </a:p>
          <a:p>
            <a:r>
              <a:rPr lang="ru-RU" dirty="0"/>
              <a:t>   </a:t>
            </a:r>
          </a:p>
          <a:p>
            <a:r>
              <a:rPr lang="ru-RU" dirty="0"/>
              <a:t>   - **Управление доступом и идентификацией (IAM)**: Системы для управления пользователями и их доступом к ресурсам в облаке. Примеры: AWS IAM, </a:t>
            </a:r>
            <a:r>
              <a:rPr lang="ru-RU" dirty="0" err="1"/>
              <a:t>Azure</a:t>
            </a:r>
            <a:r>
              <a:rPr lang="ru-RU" dirty="0"/>
              <a:t> AD.</a:t>
            </a:r>
          </a:p>
          <a:p>
            <a:endParaRPr lang="ru-RU" dirty="0"/>
          </a:p>
          <a:p>
            <a:r>
              <a:rPr lang="ru-RU" dirty="0"/>
              <a:t>   - **Облачные брандмауэры**: Облачные решения для фильтрации и мониторинга трафика. Примеры: </a:t>
            </a:r>
            <a:r>
              <a:rPr lang="ru-RU" dirty="0" err="1"/>
              <a:t>Palo</a:t>
            </a:r>
            <a:r>
              <a:rPr lang="ru-RU" dirty="0"/>
              <a:t> </a:t>
            </a:r>
            <a:r>
              <a:rPr lang="ru-RU" dirty="0" err="1"/>
              <a:t>Alto</a:t>
            </a:r>
            <a:r>
              <a:rPr lang="ru-RU" dirty="0"/>
              <a:t> Networks, </a:t>
            </a:r>
            <a:r>
              <a:rPr lang="ru-RU" dirty="0" err="1"/>
              <a:t>Fortinet</a:t>
            </a:r>
            <a:r>
              <a:rPr lang="ru-RU" dirty="0"/>
              <a:t>.</a:t>
            </a:r>
          </a:p>
          <a:p>
            <a:r>
              <a:rPr lang="ru-RU" dirty="0"/>
              <a:t>### 7. **Технологии защиты физической инфраструктуры**</a:t>
            </a:r>
          </a:p>
          <a:p>
            <a:endParaRPr lang="ru-RU" dirty="0"/>
          </a:p>
          <a:p>
            <a:r>
              <a:rPr lang="ru-RU" dirty="0"/>
              <a:t>   - **Защита центров обработки данных**: Физические меры безопасности, такие как биометрическая аутентификация, видеонаблюдение, контроль доступа и резервное копирование данных.</a:t>
            </a:r>
          </a:p>
          <a:p>
            <a:endParaRPr lang="ru-RU" dirty="0"/>
          </a:p>
          <a:p>
            <a:r>
              <a:rPr lang="ru-RU" dirty="0"/>
              <a:t>   - **Защита сетевых устройств**: Защита маршрутизаторов, коммутаторов и других сетевых устройств от несанкционированного доступа с помощью сильных паролей, шифрования и регулярного обновления прошивки.</a:t>
            </a:r>
          </a:p>
          <a:p>
            <a:endParaRPr lang="ru-RU" dirty="0"/>
          </a:p>
          <a:p>
            <a:r>
              <a:rPr lang="ru-RU" dirty="0"/>
              <a:t>### 8. **Обучение и осведомленность пользователей**</a:t>
            </a:r>
          </a:p>
          <a:p>
            <a:endParaRPr lang="ru-RU" dirty="0"/>
          </a:p>
          <a:p>
            <a:r>
              <a:rPr lang="ru-RU" dirty="0"/>
              <a:t>   - **Обучение сотрудников**: Регулярное проведение тренингов по безопасности для повышения осведомленности о возможных угрозах и способах их предотвращения.</a:t>
            </a:r>
          </a:p>
          <a:p>
            <a:endParaRPr lang="ru-RU" dirty="0"/>
          </a:p>
          <a:p>
            <a:r>
              <a:rPr lang="ru-RU" dirty="0"/>
              <a:t>   - **Политики безопасности**: Разработка и внедрение корпоративных политик безопасности, включающих правила создания паролей, использования сетевых ресурсов и обработки конфиденциальной информации.</a:t>
            </a:r>
          </a:p>
          <a:p>
            <a:endParaRPr lang="ru-RU" dirty="0"/>
          </a:p>
          <a:p>
            <a:r>
              <a:rPr lang="ru-RU" dirty="0"/>
              <a:t>Эти технологии и методы защиты информации в телекоммуникационных сетях помогают минимизировать риски и обеспечить безопасную и надежную передачу данных в условиях современных </a:t>
            </a:r>
            <a:r>
              <a:rPr lang="ru-RU" dirty="0" err="1"/>
              <a:t>киберугроз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17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EEFC3-C843-4B06-9B75-52BB1018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1. Определение и понятие телекоммуникационных технологий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9CEFB-F175-44BD-A5EA-290B5C4E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**Телекоммуникационные технологии** – это совокупность технических средств и методов, обеспечивающих передачу информации на расстояние. Они включают в себя все виды коммуникационных технологий, которые используются для передачи данных, голоса и видеоинформации через различные виды сетей. Основные элементы телекоммуникационных технологий включают:</a:t>
            </a:r>
          </a:p>
          <a:p>
            <a:endParaRPr lang="ru-RU" dirty="0"/>
          </a:p>
          <a:p>
            <a:r>
              <a:rPr lang="ru-RU" dirty="0"/>
              <a:t>1. **Средства передачи данных**: Это могут быть физические среды (медные провода, оптоволоконные кабели) и беспроводные средства (радиоволны, спутниковые системы).</a:t>
            </a:r>
          </a:p>
          <a:p>
            <a:endParaRPr lang="ru-RU" dirty="0"/>
          </a:p>
          <a:p>
            <a:r>
              <a:rPr lang="ru-RU" dirty="0"/>
              <a:t>2. **Коммутационные устройства**: Маршрутизаторы, коммутаторы, модемы и другие устройства, которые управляют потоками данных и направляют их через сеть.</a:t>
            </a:r>
          </a:p>
          <a:p>
            <a:endParaRPr lang="ru-RU" dirty="0"/>
          </a:p>
          <a:p>
            <a:r>
              <a:rPr lang="ru-RU" dirty="0"/>
              <a:t>3. **Протоколы передачи данных**: Наборы правил и стандартов, которые определяют, как данные передаются и обрабатываются в сети. Примеры включают TCP/IP для Интернета, GSM для мобильной связи и другие.</a:t>
            </a:r>
          </a:p>
          <a:p>
            <a:endParaRPr lang="ru-RU" dirty="0"/>
          </a:p>
          <a:p>
            <a:r>
              <a:rPr lang="ru-RU" dirty="0"/>
              <a:t>4. **Инфраструктура и сетевые технологии**: Включает в себя интернет-инфраструктуру, сети мобильной связи (2G, 3G, 4G, 5G), локальные и глобальные сети (LAN, WAN).</a:t>
            </a:r>
          </a:p>
          <a:p>
            <a:endParaRPr lang="ru-RU" dirty="0"/>
          </a:p>
          <a:p>
            <a:r>
              <a:rPr lang="ru-RU" dirty="0"/>
              <a:t>5. **Программное обеспечение и приложения**: Различные программы и сервисы, которые обеспечивают обмен данными и управление сетью, такие как почтовые серверы, системы управления сетями, мессенджеры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63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69C19-CC09-43BC-BBC5-5A4723DE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8. Использование телекоммуникационных технологи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8BD69-F132-450C-B7F3-A7EBCD62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>
            <a:normAutofit fontScale="32500" lnSpcReduction="20000"/>
          </a:bodyPr>
          <a:lstStyle/>
          <a:p>
            <a:r>
              <a:rPr lang="ru-RU" dirty="0"/>
              <a:t>Телекоммуникационные технологии широко применяются в различных областях, значительно улучшая качество жизни, повышая эффективность бизнеса и обеспечивая доступ к информации и услугам. Рассмотрим основные сферы использования телекоммуникационных технологий.</a:t>
            </a:r>
          </a:p>
          <a:p>
            <a:endParaRPr lang="ru-RU" dirty="0"/>
          </a:p>
          <a:p>
            <a:r>
              <a:rPr lang="ru-RU" dirty="0"/>
              <a:t>### 1. **Коммерческое использование**</a:t>
            </a:r>
          </a:p>
          <a:p>
            <a:endParaRPr lang="ru-RU" dirty="0"/>
          </a:p>
          <a:p>
            <a:r>
              <a:rPr lang="ru-RU" dirty="0"/>
              <a:t>#### Бизнес и корпоративные сети</a:t>
            </a:r>
          </a:p>
          <a:p>
            <a:r>
              <a:rPr lang="ru-RU" dirty="0"/>
              <a:t>- **Корпоративные сети (</a:t>
            </a:r>
            <a:r>
              <a:rPr lang="ru-RU" dirty="0" err="1"/>
              <a:t>Intranet</a:t>
            </a:r>
            <a:r>
              <a:rPr lang="ru-RU" dirty="0"/>
              <a:t> и </a:t>
            </a:r>
            <a:r>
              <a:rPr lang="ru-RU" dirty="0" err="1"/>
              <a:t>Extranet</a:t>
            </a:r>
            <a:r>
              <a:rPr lang="ru-RU" dirty="0"/>
              <a:t>)**: Обеспечивают защищенный обмен информацией и доступ к корпоративным ресурсам для сотрудников и партнеров.</a:t>
            </a:r>
          </a:p>
          <a:p>
            <a:r>
              <a:rPr lang="ru-RU" dirty="0"/>
              <a:t>- **VPN (Virtual Private Network)**: Обеспечивает защищенный удаленный доступ к корпоративным сетям и ресурсам.</a:t>
            </a:r>
          </a:p>
          <a:p>
            <a:r>
              <a:rPr lang="ru-RU" dirty="0"/>
              <a:t>- **Видеоконференции и </a:t>
            </a:r>
            <a:r>
              <a:rPr lang="ru-RU" dirty="0" err="1"/>
              <a:t>коллаборативные</a:t>
            </a:r>
            <a:r>
              <a:rPr lang="ru-RU" dirty="0"/>
              <a:t> инструменты**: Использование платформ, таких как Zoom, Microsoft </a:t>
            </a:r>
            <a:r>
              <a:rPr lang="ru-RU" dirty="0" err="1"/>
              <a:t>Teams</a:t>
            </a:r>
            <a:r>
              <a:rPr lang="ru-RU" dirty="0"/>
              <a:t>, для проведения онлайн-совещаний и совместной работы.</a:t>
            </a:r>
          </a:p>
          <a:p>
            <a:endParaRPr lang="ru-RU" dirty="0"/>
          </a:p>
          <a:p>
            <a:r>
              <a:rPr lang="ru-RU" dirty="0"/>
              <a:t>#### Электронная коммерция (E-</a:t>
            </a:r>
            <a:r>
              <a:rPr lang="ru-RU" dirty="0" err="1"/>
              <a:t>commerce</a:t>
            </a:r>
            <a:r>
              <a:rPr lang="ru-RU" dirty="0"/>
              <a:t>)</a:t>
            </a:r>
          </a:p>
          <a:p>
            <a:r>
              <a:rPr lang="ru-RU" dirty="0"/>
              <a:t>- **Онлайн-магазины**: Платформы, такие как Amazon, </a:t>
            </a:r>
            <a:r>
              <a:rPr lang="ru-RU" dirty="0" err="1"/>
              <a:t>Alibaba</a:t>
            </a:r>
            <a:r>
              <a:rPr lang="ru-RU" dirty="0"/>
              <a:t>, позволяют совершать покупки и продажи через интернет.</a:t>
            </a:r>
          </a:p>
          <a:p>
            <a:r>
              <a:rPr lang="ru-RU" dirty="0"/>
              <a:t>- **Платежные системы**: Использование телекоммуникационных технологий для онлайн-платежей и банковских операций (PayPal, </a:t>
            </a:r>
            <a:r>
              <a:rPr lang="ru-RU" dirty="0" err="1"/>
              <a:t>Stripe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### 2. **Образование**</a:t>
            </a:r>
          </a:p>
          <a:p>
            <a:endParaRPr lang="ru-RU" dirty="0"/>
          </a:p>
          <a:p>
            <a:r>
              <a:rPr lang="ru-RU" dirty="0"/>
              <a:t>#### Дистанционное обучение</a:t>
            </a:r>
          </a:p>
          <a:p>
            <a:r>
              <a:rPr lang="ru-RU" dirty="0"/>
              <a:t>- **Платформы для онлайн-обучения**: </a:t>
            </a:r>
            <a:r>
              <a:rPr lang="ru-RU" dirty="0" err="1"/>
              <a:t>Coursera</a:t>
            </a:r>
            <a:r>
              <a:rPr lang="ru-RU" dirty="0"/>
              <a:t>, </a:t>
            </a:r>
            <a:r>
              <a:rPr lang="ru-RU" dirty="0" err="1"/>
              <a:t>edX</a:t>
            </a:r>
            <a:r>
              <a:rPr lang="ru-RU" dirty="0"/>
              <a:t>, </a:t>
            </a:r>
            <a:r>
              <a:rPr lang="ru-RU" dirty="0" err="1"/>
              <a:t>Khan</a:t>
            </a:r>
            <a:r>
              <a:rPr lang="ru-RU" dirty="0"/>
              <a:t> Academy позволяют студентам получать знания и навыки удаленно.</a:t>
            </a:r>
          </a:p>
          <a:p>
            <a:r>
              <a:rPr lang="ru-RU" dirty="0"/>
              <a:t>- **Виртуальные классы и вебинары**: Использование телекоммуникационных технологий для проведения занятий и лекций в реальном времени (Google </a:t>
            </a:r>
            <a:r>
              <a:rPr lang="ru-RU" dirty="0" err="1"/>
              <a:t>Classroom</a:t>
            </a:r>
            <a:r>
              <a:rPr lang="ru-RU" dirty="0"/>
              <a:t>, </a:t>
            </a:r>
            <a:r>
              <a:rPr lang="ru-RU" dirty="0" err="1"/>
              <a:t>Blackboard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#### Образовательные ресурсы</a:t>
            </a:r>
          </a:p>
          <a:p>
            <a:r>
              <a:rPr lang="ru-RU" dirty="0"/>
              <a:t>- **Онлайн-библиотеки и базы данных**: Доступ к академическим статьям, книгам и другим ресурсам через интернет (JSTOR, Google </a:t>
            </a:r>
            <a:r>
              <a:rPr lang="ru-RU" dirty="0" err="1"/>
              <a:t>Scholar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13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1D22-1449-4D06-A45A-644D55D7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8. Использование телекоммуникационных технологи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0902D-1FEC-4287-848D-33821760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000"/>
            <a:ext cx="10915650" cy="5603875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 3. **Медицина**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#### Теле-медицина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**Дистанционные консультации**: Возможность для пациентов получить медицинские консультации через видеозвонки (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Teladoc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Doctor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Demand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**Мониторинг здоровья**: Использование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-устройств для мониторинга состояния здоровья пациентов в реальном времени (умные часы, медицинские датчики).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#### Электронные медицинские записи (EMR)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**Обмен медицинскими данными**: Обеспечение доступа к медицинским данным для врачей и медицинских учреждений через защищенные сети (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Epic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Cerner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 4. **Государственное управление**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#### Электронное правительство (E-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government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**Онлайн-услуги для граждан**: Доступ к государственным услугам через интернет (оплата налогов, получение документов).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**Обратная связь и участие граждан**: Использование социальных медиа и онлайн-платформ для взаимодействия граждан с государственными учреждениями.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 5. **Индустрия развлечений**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#### Стриминг медиа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**Видеосервисы**: Платформы, такие как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Netflix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YouTube, обеспечивают доступ к видео-контенту через интернет.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**Музыкальные стриминг-сервисы**: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Spotify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Apple Music предоставляют доступ к музыкальным трекам онлайн.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#### Онлайн-игры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**Многопользовательские игры**: Использование телекоммуникационных сетей для создания игровых сообществ и проведения онлайн-игр (World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Warcraft,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Fortnite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### 6. **Транспорт и логистика**</a:t>
            </a:r>
          </a:p>
          <a:p>
            <a:pPr marL="0" indent="0">
              <a:buNone/>
            </a:pPr>
            <a:r>
              <a:rPr lang="ru-RU" sz="1800" dirty="0"/>
              <a:t>#### Управление транспортом</a:t>
            </a:r>
          </a:p>
          <a:p>
            <a:pPr marL="0" indent="0">
              <a:buNone/>
            </a:pPr>
            <a:r>
              <a:rPr lang="ru-RU" sz="1800" dirty="0"/>
              <a:t>- **Навигационные системы**: Использование GPS и телекоммуникационных технологий для мониторинга и управления транспортными средствами (Google Maps, </a:t>
            </a:r>
            <a:r>
              <a:rPr lang="ru-RU" sz="1800" dirty="0" err="1"/>
              <a:t>Waze</a:t>
            </a:r>
            <a:r>
              <a:rPr lang="ru-RU" sz="1800" dirty="0"/>
              <a:t>).</a:t>
            </a:r>
          </a:p>
          <a:p>
            <a:pPr marL="0" indent="0">
              <a:buNone/>
            </a:pPr>
            <a:r>
              <a:rPr lang="ru-RU" sz="1800" dirty="0"/>
              <a:t>- **Логистические платформы**: Оптимизация маршрутов и управление цепочками поставок с помощью телекоммуникационных технологий (FedEx, DHL).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ru-RU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30655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6441D-1CA3-486C-9DAC-C6A9C19E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8. Использование телекоммуникационных технологи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243EF-199B-4976-BB82-30109CEE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95275"/>
            <a:ext cx="10515600" cy="6026150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r>
              <a:rPr lang="ru-RU" dirty="0"/>
              <a:t>### 7. **Индустрия Интернета вещей (</a:t>
            </a:r>
            <a:r>
              <a:rPr lang="ru-RU" dirty="0" err="1"/>
              <a:t>IoT</a:t>
            </a:r>
            <a:r>
              <a:rPr lang="ru-RU" dirty="0"/>
              <a:t>)**</a:t>
            </a:r>
          </a:p>
          <a:p>
            <a:endParaRPr lang="ru-RU" dirty="0"/>
          </a:p>
          <a:p>
            <a:r>
              <a:rPr lang="ru-RU" dirty="0"/>
              <a:t>#### Умные дома</a:t>
            </a:r>
          </a:p>
          <a:p>
            <a:r>
              <a:rPr lang="ru-RU" dirty="0"/>
              <a:t>- **Управление устройствами**: Использование телекоммуникационных технологий для управления бытовыми устройствами (умные термостаты, системы безопасности).</a:t>
            </a:r>
          </a:p>
          <a:p>
            <a:r>
              <a:rPr lang="ru-RU" dirty="0"/>
              <a:t>- **Автоматизация дома**: Интеграция различных устройств для создания комфортных условий проживания (Amazon </a:t>
            </a:r>
            <a:r>
              <a:rPr lang="ru-RU" dirty="0" err="1"/>
              <a:t>Echo</a:t>
            </a:r>
            <a:r>
              <a:rPr lang="ru-RU" dirty="0"/>
              <a:t>, Google </a:t>
            </a:r>
            <a:r>
              <a:rPr lang="ru-RU" dirty="0" err="1"/>
              <a:t>Nest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#### Промышленный </a:t>
            </a:r>
            <a:r>
              <a:rPr lang="ru-RU" dirty="0" err="1"/>
              <a:t>IoT</a:t>
            </a:r>
            <a:r>
              <a:rPr lang="ru-RU" dirty="0"/>
              <a:t> (</a:t>
            </a:r>
            <a:r>
              <a:rPr lang="ru-RU" dirty="0" err="1"/>
              <a:t>IIoT</a:t>
            </a:r>
            <a:r>
              <a:rPr lang="ru-RU" dirty="0"/>
              <a:t>)</a:t>
            </a:r>
          </a:p>
          <a:p>
            <a:r>
              <a:rPr lang="ru-RU" dirty="0"/>
              <a:t>- **Мониторинг и управление производством**: Использование датчиков и телекоммуникационных технологий для мониторинга производственных процессов и оборудования.</a:t>
            </a:r>
          </a:p>
          <a:p>
            <a:r>
              <a:rPr lang="ru-RU" dirty="0"/>
              <a:t>- **Предиктивное обслуживание**: Анализ данных для предсказания и предотвращения поломок оборудования.</a:t>
            </a:r>
          </a:p>
          <a:p>
            <a:endParaRPr lang="ru-RU" dirty="0"/>
          </a:p>
          <a:p>
            <a:r>
              <a:rPr lang="ru-RU" dirty="0"/>
              <a:t>### 8. **Социальные медиа и коммуникации**</a:t>
            </a:r>
          </a:p>
          <a:p>
            <a:endParaRPr lang="ru-RU" dirty="0"/>
          </a:p>
          <a:p>
            <a:r>
              <a:rPr lang="ru-RU" dirty="0"/>
              <a:t>#### Платформы социальных сетей</a:t>
            </a:r>
          </a:p>
          <a:p>
            <a:r>
              <a:rPr lang="ru-RU" dirty="0"/>
              <a:t>- **Социальные сети**: Facebook, </a:t>
            </a:r>
            <a:r>
              <a:rPr lang="ru-RU" dirty="0" err="1"/>
              <a:t>Twitter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 используются для общения, обмена информацией и создания сообществ.</a:t>
            </a:r>
          </a:p>
          <a:p>
            <a:r>
              <a:rPr lang="ru-RU" dirty="0"/>
              <a:t>- **Мессенджеры**: </a:t>
            </a:r>
            <a:r>
              <a:rPr lang="ru-RU" dirty="0" err="1"/>
              <a:t>WhatsApp</a:t>
            </a:r>
            <a:r>
              <a:rPr lang="ru-RU" dirty="0"/>
              <a:t>, </a:t>
            </a:r>
            <a:r>
              <a:rPr lang="ru-RU" dirty="0" err="1"/>
              <a:t>Telegram</a:t>
            </a:r>
            <a:r>
              <a:rPr lang="ru-RU" dirty="0"/>
              <a:t> обеспечивают текстовую и голосовую связь через интернет.</a:t>
            </a:r>
          </a:p>
          <a:p>
            <a:endParaRPr lang="ru-RU" dirty="0"/>
          </a:p>
          <a:p>
            <a:r>
              <a:rPr lang="ru-RU" dirty="0"/>
              <a:t>### 9. **Финансовые услуги**</a:t>
            </a:r>
          </a:p>
          <a:p>
            <a:endParaRPr lang="ru-RU" dirty="0"/>
          </a:p>
          <a:p>
            <a:r>
              <a:rPr lang="ru-RU" dirty="0"/>
              <a:t>#### Онлайн-банкинг</a:t>
            </a:r>
          </a:p>
          <a:p>
            <a:r>
              <a:rPr lang="ru-RU" dirty="0"/>
              <a:t>- **Мобильные приложения банков**: Обеспечивают доступ к банковским услугам через смартфоны (Chase Mobile, Bank </a:t>
            </a:r>
            <a:r>
              <a:rPr lang="ru-RU" dirty="0" err="1"/>
              <a:t>of</a:t>
            </a:r>
            <a:r>
              <a:rPr lang="ru-RU" dirty="0"/>
              <a:t> America).</a:t>
            </a:r>
          </a:p>
          <a:p>
            <a:r>
              <a:rPr lang="ru-RU" dirty="0"/>
              <a:t>- **Платежные системы и кошельки**: Использование цифровых кошельков и систем для перевода денег и совершения платежей (PayPal, Apple </a:t>
            </a:r>
            <a:r>
              <a:rPr lang="ru-RU" dirty="0" err="1"/>
              <a:t>Pay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### 10. **Наука и исследования**</a:t>
            </a:r>
          </a:p>
          <a:p>
            <a:endParaRPr lang="ru-RU" dirty="0"/>
          </a:p>
          <a:p>
            <a:r>
              <a:rPr lang="ru-RU" dirty="0"/>
              <a:t>#### Обмен научными данными</a:t>
            </a:r>
          </a:p>
          <a:p>
            <a:r>
              <a:rPr lang="ru-RU" dirty="0"/>
              <a:t>- **Виртуальные исследовательские сети**: Объединение ученых и исследователей через телекоммуникационные сети для совместных проектов и обмена данными.</a:t>
            </a:r>
          </a:p>
          <a:p>
            <a:r>
              <a:rPr lang="ru-RU" dirty="0"/>
              <a:t>- **Высокопроизводительные вычисления**: Использование телекоммуникационных технологий для доступа к суперкомпьютерам и распределенным вычислительным ресурсам.</a:t>
            </a:r>
          </a:p>
          <a:p>
            <a:endParaRPr lang="ru-RU" dirty="0"/>
          </a:p>
          <a:p>
            <a:r>
              <a:rPr lang="ru-RU" dirty="0"/>
              <a:t>Телекоммуникационные технологии играют важную роль в современном мире, обеспечивая связь, обмен информацией и доступ к услугам во всех аспектах жизни и бизнеса.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977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6ADB-6B22-443B-A2E5-C8A77AAD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9. Телекоммуникационные технологии в образовании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5C7C1-3AA7-40F2-9CF2-0768E1C3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613400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Телекоммуникационные технологии играют важную роль в современном образовании, предоставляя новые возможности для обучения и преподавания. Рассмотрим основные аспекты их применения и влияния.</a:t>
            </a:r>
          </a:p>
          <a:p>
            <a:endParaRPr lang="ru-RU" dirty="0"/>
          </a:p>
          <a:p>
            <a:r>
              <a:rPr lang="ru-RU" dirty="0"/>
              <a:t>### Основные аспекты применения телекоммуникационных технологий в образовании</a:t>
            </a:r>
          </a:p>
          <a:p>
            <a:endParaRPr lang="ru-RU" dirty="0"/>
          </a:p>
          <a:p>
            <a:r>
              <a:rPr lang="ru-RU" dirty="0"/>
              <a:t>1. **Дистанционное обучение:**</a:t>
            </a:r>
          </a:p>
          <a:p>
            <a:r>
              <a:rPr lang="ru-RU" dirty="0"/>
              <a:t>   - **Платформы для онлайн-курсов:** </a:t>
            </a:r>
            <a:r>
              <a:rPr lang="ru-RU" dirty="0" err="1"/>
              <a:t>Coursera</a:t>
            </a:r>
            <a:r>
              <a:rPr lang="ru-RU" dirty="0"/>
              <a:t>, </a:t>
            </a:r>
            <a:r>
              <a:rPr lang="ru-RU" dirty="0" err="1"/>
              <a:t>edX</a:t>
            </a:r>
            <a:r>
              <a:rPr lang="ru-RU" dirty="0"/>
              <a:t>, </a:t>
            </a:r>
            <a:r>
              <a:rPr lang="ru-RU" dirty="0" err="1"/>
              <a:t>Udemy</a:t>
            </a:r>
            <a:r>
              <a:rPr lang="ru-RU" dirty="0"/>
              <a:t> и другие платформы предоставляют доступ к курсам от ведущих университетов и экспертов по всему миру.</a:t>
            </a:r>
          </a:p>
          <a:p>
            <a:r>
              <a:rPr lang="ru-RU" dirty="0"/>
              <a:t>   - **Видеоконференции:** Программы такие как Zoom, Microsoft </a:t>
            </a:r>
            <a:r>
              <a:rPr lang="ru-RU" dirty="0" err="1"/>
              <a:t>Teams</a:t>
            </a:r>
            <a:r>
              <a:rPr lang="ru-RU" dirty="0"/>
              <a:t>, Google </a:t>
            </a:r>
            <a:r>
              <a:rPr lang="ru-RU" dirty="0" err="1"/>
              <a:t>Meet</a:t>
            </a:r>
            <a:r>
              <a:rPr lang="ru-RU" dirty="0"/>
              <a:t> позволяют проводить виртуальные классы, семинары и встречи, обеспечивая интерактивное взаимодействие между преподавателями и студентами.</a:t>
            </a:r>
          </a:p>
          <a:p>
            <a:endParaRPr lang="ru-RU" dirty="0"/>
          </a:p>
          <a:p>
            <a:r>
              <a:rPr lang="ru-RU" dirty="0"/>
              <a:t>2. **Цифровые образовательные ресурсы:**</a:t>
            </a:r>
          </a:p>
          <a:p>
            <a:r>
              <a:rPr lang="ru-RU" dirty="0"/>
              <a:t>   - **Электронные книги и учебные материалы:** Доступ к огромному количеству цифровых учебников, научных статей и других материалов через онлайн-библиотеки и базы данных.</a:t>
            </a:r>
          </a:p>
          <a:p>
            <a:r>
              <a:rPr lang="ru-RU" dirty="0"/>
              <a:t>   - **Образовательные платформы:** </a:t>
            </a:r>
            <a:r>
              <a:rPr lang="ru-RU" dirty="0" err="1"/>
              <a:t>Moodle</a:t>
            </a:r>
            <a:r>
              <a:rPr lang="ru-RU" dirty="0"/>
              <a:t>, </a:t>
            </a:r>
            <a:r>
              <a:rPr lang="ru-RU" dirty="0" err="1"/>
              <a:t>Blackboard</a:t>
            </a:r>
            <a:r>
              <a:rPr lang="ru-RU" dirty="0"/>
              <a:t> и другие системы управления обучением (LMS) позволяют создавать и управлять учебными курсами, отслеживать успеваемость студентов и предоставлять ресурсы для самостоятельного обучения.</a:t>
            </a:r>
          </a:p>
          <a:p>
            <a:endParaRPr lang="ru-RU" dirty="0"/>
          </a:p>
          <a:p>
            <a:r>
              <a:rPr lang="ru-RU" dirty="0"/>
              <a:t>3. **Интерактивное обучение:**</a:t>
            </a:r>
          </a:p>
          <a:p>
            <a:r>
              <a:rPr lang="ru-RU" dirty="0"/>
              <a:t>   - **Виртуальные лаборатории и симуляции:** Использование программного обеспечения для моделирования лабораторных экспериментов, инженерных задач и других учебных процессов.</a:t>
            </a:r>
          </a:p>
          <a:p>
            <a:r>
              <a:rPr lang="ru-RU" dirty="0"/>
              <a:t>   - **Мобильные приложения:** Образовательные приложения для смартфонов и планшетов, которые позволяют учиться в любое время и в любом месте.</a:t>
            </a:r>
          </a:p>
          <a:p>
            <a:endParaRPr lang="ru-RU" dirty="0"/>
          </a:p>
          <a:p>
            <a:r>
              <a:rPr lang="ru-RU" dirty="0"/>
              <a:t>4. **Социальные сети и </a:t>
            </a:r>
            <a:r>
              <a:rPr lang="ru-RU" dirty="0" err="1"/>
              <a:t>коллаборативные</a:t>
            </a:r>
            <a:r>
              <a:rPr lang="ru-RU" dirty="0"/>
              <a:t> технологии:**</a:t>
            </a:r>
          </a:p>
          <a:p>
            <a:r>
              <a:rPr lang="ru-RU" dirty="0"/>
              <a:t>   - **Форумы и чаты:** Обсуждения в реальном времени, обмен знаниями и коллективное решение проблем через специализированные форумы и мессенджеры.</a:t>
            </a:r>
          </a:p>
          <a:p>
            <a:r>
              <a:rPr lang="ru-RU" dirty="0"/>
              <a:t>   - **Проектные и групповая работа:** Платформы, такие как </a:t>
            </a:r>
            <a:r>
              <a:rPr lang="ru-RU" dirty="0" err="1"/>
              <a:t>Trello</a:t>
            </a:r>
            <a:r>
              <a:rPr lang="ru-RU" dirty="0"/>
              <a:t> и </a:t>
            </a:r>
            <a:r>
              <a:rPr lang="ru-RU" dirty="0" err="1"/>
              <a:t>Asana</a:t>
            </a:r>
            <a:r>
              <a:rPr lang="ru-RU" dirty="0"/>
              <a:t>, помогают организовать и управлять совместными учебными проектами.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18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6ADB-6B22-443B-A2E5-C8A77AAD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9. Телекоммуникационные технологии в образовании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5C7C1-3AA7-40F2-9CF2-0768E1C3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26075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### Влияние телекоммуникационных технологий на образование</a:t>
            </a:r>
          </a:p>
          <a:p>
            <a:endParaRPr lang="ru-RU" dirty="0"/>
          </a:p>
          <a:p>
            <a:r>
              <a:rPr lang="ru-RU" dirty="0"/>
              <a:t>1. **Доступность образования:**</a:t>
            </a:r>
          </a:p>
          <a:p>
            <a:r>
              <a:rPr lang="ru-RU" dirty="0"/>
              <a:t>   - Расширение доступа к качественному образованию для людей из отдаленных регионов и стран с ограниченными ресурсами.</a:t>
            </a:r>
          </a:p>
          <a:p>
            <a:r>
              <a:rPr lang="ru-RU" dirty="0"/>
              <a:t>   - Возможность обучения для людей с ограниченными физическими возможностями.</a:t>
            </a:r>
          </a:p>
          <a:p>
            <a:endParaRPr lang="ru-RU" dirty="0"/>
          </a:p>
          <a:p>
            <a:r>
              <a:rPr lang="ru-RU" dirty="0"/>
              <a:t>2. **Гибкость и индивидуализация:**</a:t>
            </a:r>
          </a:p>
          <a:p>
            <a:r>
              <a:rPr lang="ru-RU" dirty="0"/>
              <a:t>   - Возможность выбора времени и места обучения.</a:t>
            </a:r>
          </a:p>
          <a:p>
            <a:r>
              <a:rPr lang="ru-RU" dirty="0"/>
              <a:t>   - Адаптивные учебные программы, которые могут быть настроены под потребности и уровень знаний каждого студента.</a:t>
            </a:r>
          </a:p>
          <a:p>
            <a:endParaRPr lang="ru-RU" dirty="0"/>
          </a:p>
          <a:p>
            <a:r>
              <a:rPr lang="ru-RU" dirty="0"/>
              <a:t>3. **Повышение эффективности учебного процесса:**</a:t>
            </a:r>
          </a:p>
          <a:p>
            <a:r>
              <a:rPr lang="ru-RU" dirty="0"/>
              <a:t>   - Использование аналитики и больших данных для отслеживания успеваемости студентов и оптимизации учебных программ.</a:t>
            </a:r>
          </a:p>
          <a:p>
            <a:r>
              <a:rPr lang="ru-RU" dirty="0"/>
              <a:t>   - Быстрый доступ к актуальной информации и учебным материалам.</a:t>
            </a:r>
          </a:p>
          <a:p>
            <a:endParaRPr lang="ru-RU" dirty="0"/>
          </a:p>
          <a:p>
            <a:r>
              <a:rPr lang="ru-RU" dirty="0"/>
              <a:t>4. **Развитие новых навыков:**</a:t>
            </a:r>
          </a:p>
          <a:p>
            <a:r>
              <a:rPr lang="ru-RU" dirty="0"/>
              <a:t>   - Подготовка студентов к работе в условиях цифровой экономики и знаний.</a:t>
            </a:r>
          </a:p>
          <a:p>
            <a:r>
              <a:rPr lang="ru-RU" dirty="0"/>
              <a:t>   - Развитие навыков самостоятельного обучения и работы с современными технологиями.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1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6ADB-6B22-443B-A2E5-C8A77AAD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9. Телекоммуникационные технологии в образовании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5C7C1-3AA7-40F2-9CF2-0768E1C3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r>
              <a:rPr lang="ru-RU" dirty="0"/>
              <a:t>### Примеры успешного использования телекоммуникационных технологий в образовании</a:t>
            </a:r>
          </a:p>
          <a:p>
            <a:endParaRPr lang="ru-RU" dirty="0"/>
          </a:p>
          <a:p>
            <a:r>
              <a:rPr lang="ru-RU" dirty="0"/>
              <a:t>1. **</a:t>
            </a:r>
            <a:r>
              <a:rPr lang="ru-RU" dirty="0" err="1"/>
              <a:t>Khan</a:t>
            </a:r>
            <a:r>
              <a:rPr lang="ru-RU" dirty="0"/>
              <a:t> Academy:** Бесплатная онлайн-платформа для изучения различных предметов с помощью видеоуроков и интерактивных упражнений.</a:t>
            </a:r>
          </a:p>
          <a:p>
            <a:r>
              <a:rPr lang="ru-RU" dirty="0"/>
              <a:t>2. **</a:t>
            </a:r>
            <a:r>
              <a:rPr lang="ru-RU" dirty="0" err="1"/>
              <a:t>Coursera</a:t>
            </a:r>
            <a:r>
              <a:rPr lang="ru-RU" dirty="0"/>
              <a:t> и </a:t>
            </a:r>
            <a:r>
              <a:rPr lang="ru-RU" dirty="0" err="1"/>
              <a:t>edX</a:t>
            </a:r>
            <a:r>
              <a:rPr lang="ru-RU" dirty="0"/>
              <a:t>:** Предоставление онлайн-курсов от ведущих университетов мира, таких как Harvard, MIT и Stanford.</a:t>
            </a:r>
          </a:p>
          <a:p>
            <a:r>
              <a:rPr lang="ru-RU" dirty="0"/>
              <a:t>3. **</a:t>
            </a:r>
            <a:r>
              <a:rPr lang="ru-RU" dirty="0" err="1"/>
              <a:t>Duolingo</a:t>
            </a:r>
            <a:r>
              <a:rPr lang="ru-RU" dirty="0"/>
              <a:t>:** Мобильное приложение для изучения иностранных языков, использующее геймификацию и адаптивные алгоритмы.</a:t>
            </a:r>
          </a:p>
          <a:p>
            <a:endParaRPr lang="ru-RU" dirty="0"/>
          </a:p>
          <a:p>
            <a:r>
              <a:rPr lang="ru-RU" dirty="0"/>
              <a:t>### Заключение</a:t>
            </a:r>
          </a:p>
          <a:p>
            <a:endParaRPr lang="ru-RU" dirty="0"/>
          </a:p>
          <a:p>
            <a:r>
              <a:rPr lang="ru-RU" dirty="0"/>
              <a:t>Телекоммуникационные технологии значительно изменили образовательный ландшафт, делая обучение более доступным, гибким и эффективным. Они продолжают развиваться, предлагая новые возможности для студентов и преподавателей, и играют ключевую роль в формировании будущего образования.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66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3B001-B996-4039-8503-9ECE2C2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10. </a:t>
            </a:r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Современные информационные телекоммуникационные технологии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A793C-8CA6-47F0-BCC1-9D7C67FF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622300"/>
            <a:ext cx="11417300" cy="6184900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Современные информационные телекоммуникационные технологии (ИТТ) играют ключевую роль в различных сферах жизни, включая образование, бизнес, здравоохранение и повседневную коммуникацию. Эти технологии обеспечивают быстрое и эффективное обмен информацией, доступ к знаниям и ресурсам, а также улучшение различных процессов и услуг. Рассмотрим основные направления и примеры современных ИТТ.</a:t>
            </a:r>
          </a:p>
          <a:p>
            <a:endParaRPr lang="ru-RU" dirty="0"/>
          </a:p>
          <a:p>
            <a:r>
              <a:rPr lang="ru-RU" dirty="0"/>
              <a:t>### Основные направления современных информационных телекоммуникационных технологий</a:t>
            </a:r>
          </a:p>
          <a:p>
            <a:endParaRPr lang="ru-RU" dirty="0"/>
          </a:p>
          <a:p>
            <a:r>
              <a:rPr lang="ru-RU" dirty="0"/>
              <a:t>1. **Широкополосный доступ в интернет:**</a:t>
            </a:r>
          </a:p>
          <a:p>
            <a:r>
              <a:rPr lang="ru-RU" dirty="0"/>
              <a:t>   - **5G сети:** Пятое поколение мобильной связи, обеспечивающее высокую скорость передачи данных, низкую задержку и возможность подключения большого количества устройств.</a:t>
            </a:r>
          </a:p>
          <a:p>
            <a:r>
              <a:rPr lang="ru-RU" dirty="0"/>
              <a:t>   - **Волоконно-оптические сети:** Обеспечивают высокоскоростной интернет-доступ, особенно важный для корпоративных сетей и домашних пользователей.</a:t>
            </a:r>
          </a:p>
          <a:p>
            <a:endParaRPr lang="ru-RU" dirty="0"/>
          </a:p>
          <a:p>
            <a:r>
              <a:rPr lang="ru-RU" dirty="0"/>
              <a:t>2. **Облачные технологии:**</a:t>
            </a:r>
          </a:p>
          <a:p>
            <a:r>
              <a:rPr lang="ru-RU" dirty="0"/>
              <a:t>   - **Облачные вычисления:** Предоставление вычислительных ресурсов и сервисов через интернет. Примеры: Amazon Web Services (AWS), Microsoft </a:t>
            </a:r>
            <a:r>
              <a:rPr lang="ru-RU" dirty="0" err="1"/>
              <a:t>Azure</a:t>
            </a:r>
            <a:r>
              <a:rPr lang="ru-RU" dirty="0"/>
              <a:t>, Google </a:t>
            </a:r>
            <a:r>
              <a:rPr lang="ru-RU" dirty="0" err="1"/>
              <a:t>Cloud</a:t>
            </a:r>
            <a:r>
              <a:rPr lang="ru-RU" dirty="0"/>
              <a:t> Platform.</a:t>
            </a:r>
          </a:p>
          <a:p>
            <a:r>
              <a:rPr lang="ru-RU" dirty="0"/>
              <a:t>   - **</a:t>
            </a:r>
            <a:r>
              <a:rPr lang="ru-RU" dirty="0" err="1"/>
              <a:t>SaaS</a:t>
            </a:r>
            <a:r>
              <a:rPr lang="ru-RU" dirty="0"/>
              <a:t> (Software </a:t>
            </a:r>
            <a:r>
              <a:rPr lang="ru-RU" dirty="0" err="1"/>
              <a:t>as</a:t>
            </a:r>
            <a:r>
              <a:rPr lang="ru-RU" dirty="0"/>
              <a:t> a Service):** Программное обеспечение, доступное по подписке через интернет, например, Google </a:t>
            </a:r>
            <a:r>
              <a:rPr lang="ru-RU" dirty="0" err="1"/>
              <a:t>Workspace</a:t>
            </a:r>
            <a:r>
              <a:rPr lang="ru-RU" dirty="0"/>
              <a:t>, Microsoft Office 365.</a:t>
            </a:r>
          </a:p>
          <a:p>
            <a:endParaRPr lang="ru-RU" dirty="0"/>
          </a:p>
          <a:p>
            <a:r>
              <a:rPr lang="ru-RU" dirty="0"/>
              <a:t>3. **Интернет вещей (</a:t>
            </a:r>
            <a:r>
              <a:rPr lang="ru-RU" dirty="0" err="1"/>
              <a:t>IoT</a:t>
            </a:r>
            <a:r>
              <a:rPr lang="ru-RU" dirty="0"/>
              <a:t>):**</a:t>
            </a:r>
          </a:p>
          <a:p>
            <a:r>
              <a:rPr lang="ru-RU" dirty="0"/>
              <a:t>   - **Умные устройства:** Взаимосвязанные устройства, такие как умные дома, носимые гаджеты, промышленные датчики и системы мониторинга.</a:t>
            </a:r>
          </a:p>
          <a:p>
            <a:r>
              <a:rPr lang="ru-RU" dirty="0"/>
              <a:t>   - **Промышленный </a:t>
            </a:r>
            <a:r>
              <a:rPr lang="ru-RU" dirty="0" err="1"/>
              <a:t>IoT</a:t>
            </a:r>
            <a:r>
              <a:rPr lang="ru-RU" dirty="0"/>
              <a:t>:** Применение </a:t>
            </a:r>
            <a:r>
              <a:rPr lang="ru-RU" dirty="0" err="1"/>
              <a:t>IoT</a:t>
            </a:r>
            <a:r>
              <a:rPr lang="ru-RU" dirty="0"/>
              <a:t> в промышленности для повышения эффективности производства и оптимизации процессов.</a:t>
            </a:r>
          </a:p>
          <a:p>
            <a:endParaRPr lang="ru-RU" dirty="0"/>
          </a:p>
          <a:p>
            <a:r>
              <a:rPr lang="ru-RU" dirty="0"/>
              <a:t>4. **Искусственный интеллект (ИИ) и машинное обучение:**</a:t>
            </a:r>
          </a:p>
          <a:p>
            <a:r>
              <a:rPr lang="ru-RU" dirty="0"/>
              <a:t>   - **Анализ данных:** ИИ используется для анализа больших данных и извлечения полезной информации. Примеры: Google Analytics, IBM </a:t>
            </a:r>
            <a:r>
              <a:rPr lang="ru-RU" dirty="0" err="1"/>
              <a:t>Watson</a:t>
            </a:r>
            <a:r>
              <a:rPr lang="ru-RU" dirty="0"/>
              <a:t>.</a:t>
            </a:r>
          </a:p>
          <a:p>
            <a:r>
              <a:rPr lang="ru-RU" dirty="0"/>
              <a:t>   - **Автоматизация процессов:** Применение ИИ для автоматизации рутинных задач и улучшения процессов, например, чат-боты, системы предиктивного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350578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DCD9B-90D8-4E0D-8FB1-D99ACAD5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10.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Современные информационные телекоммуникационные технологии</a:t>
            </a:r>
            <a:b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DFBE7-5D93-4808-9968-88F384DB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450"/>
            <a:ext cx="10515600" cy="5370513"/>
          </a:xfrm>
        </p:spPr>
        <p:txBody>
          <a:bodyPr>
            <a:normAutofit fontScale="55000" lnSpcReduction="20000"/>
          </a:bodyPr>
          <a:lstStyle/>
          <a:p>
            <a:endParaRPr lang="ru-RU" dirty="0"/>
          </a:p>
          <a:p>
            <a:r>
              <a:rPr lang="ru-RU" dirty="0"/>
              <a:t>5. **Кибербезопасность:**</a:t>
            </a:r>
          </a:p>
          <a:p>
            <a:r>
              <a:rPr lang="ru-RU" dirty="0"/>
              <a:t>   - **Методы защиты данных:** Шифрование, двухфакторная аутентификация, системы обнаружения вторжений.</a:t>
            </a:r>
          </a:p>
          <a:p>
            <a:r>
              <a:rPr lang="ru-RU" dirty="0"/>
              <a:t>   - **</a:t>
            </a:r>
            <a:r>
              <a:rPr lang="ru-RU" dirty="0" err="1"/>
              <a:t>Киберзащита</a:t>
            </a:r>
            <a:r>
              <a:rPr lang="ru-RU" dirty="0"/>
              <a:t>:** Комплексные решения для защиты сетей и данных от </a:t>
            </a:r>
            <a:r>
              <a:rPr lang="ru-RU" dirty="0" err="1"/>
              <a:t>киберугроз</a:t>
            </a:r>
            <a:r>
              <a:rPr lang="ru-RU" dirty="0"/>
              <a:t>. Примеры: антивирусные программы, </a:t>
            </a:r>
            <a:r>
              <a:rPr lang="ru-RU" dirty="0" err="1"/>
              <a:t>фаерволы</a:t>
            </a:r>
            <a:r>
              <a:rPr lang="ru-RU" dirty="0"/>
              <a:t>, системы управления информационной безопасностью.</a:t>
            </a:r>
          </a:p>
          <a:p>
            <a:endParaRPr lang="ru-RU" dirty="0"/>
          </a:p>
          <a:p>
            <a:r>
              <a:rPr lang="ru-RU" dirty="0"/>
              <a:t>6. **</a:t>
            </a:r>
            <a:r>
              <a:rPr lang="ru-RU" dirty="0" err="1"/>
              <a:t>Блокчейн</a:t>
            </a:r>
            <a:r>
              <a:rPr lang="ru-RU" dirty="0"/>
              <a:t> и криптовалюты:**</a:t>
            </a:r>
          </a:p>
          <a:p>
            <a:r>
              <a:rPr lang="ru-RU" dirty="0"/>
              <a:t>   - **</a:t>
            </a:r>
            <a:r>
              <a:rPr lang="ru-RU" dirty="0" err="1"/>
              <a:t>Блокчейн</a:t>
            </a:r>
            <a:r>
              <a:rPr lang="ru-RU" dirty="0"/>
              <a:t>:** Технология распределенного реестра, обеспечивающая прозрачность и безопасность транзакций. Применения: финансы, цепочки поставок, управление идентификацией.</a:t>
            </a:r>
          </a:p>
          <a:p>
            <a:r>
              <a:rPr lang="ru-RU" dirty="0"/>
              <a:t>   - **Криптовалюты:** Цифровые валюты, использующие </a:t>
            </a:r>
            <a:r>
              <a:rPr lang="ru-RU" dirty="0" err="1"/>
              <a:t>блокчейн</a:t>
            </a:r>
            <a:r>
              <a:rPr lang="ru-RU" dirty="0"/>
              <a:t>, например, </a:t>
            </a:r>
            <a:r>
              <a:rPr lang="ru-RU" dirty="0" err="1"/>
              <a:t>Bitcoin</a:t>
            </a:r>
            <a:r>
              <a:rPr lang="ru-RU" dirty="0"/>
              <a:t>, </a:t>
            </a:r>
            <a:r>
              <a:rPr lang="ru-RU" dirty="0" err="1"/>
              <a:t>Ethereum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### Примеры применения современных ИТТ</a:t>
            </a:r>
          </a:p>
          <a:p>
            <a:endParaRPr lang="ru-RU" dirty="0"/>
          </a:p>
          <a:p>
            <a:r>
              <a:rPr lang="ru-RU" dirty="0"/>
              <a:t>1. **Электронное правительство (e-Government):**</a:t>
            </a:r>
          </a:p>
          <a:p>
            <a:r>
              <a:rPr lang="ru-RU" dirty="0"/>
              <a:t>   - Онлайн-сервисы для граждан, такие как подача налоговых деклараций, получение справок и разрешений, электронное голосование.</a:t>
            </a:r>
          </a:p>
          <a:p>
            <a:endParaRPr lang="ru-RU" dirty="0"/>
          </a:p>
          <a:p>
            <a:r>
              <a:rPr lang="ru-RU" dirty="0"/>
              <a:t>2. **Телемедицина:**</a:t>
            </a:r>
          </a:p>
          <a:p>
            <a:r>
              <a:rPr lang="ru-RU" dirty="0"/>
              <a:t>   - Дистанционные консультации врачей, мониторинг состояния здоровья пациентов с помощью </a:t>
            </a:r>
            <a:r>
              <a:rPr lang="ru-RU" dirty="0" err="1"/>
              <a:t>IoT</a:t>
            </a:r>
            <a:r>
              <a:rPr lang="ru-RU" dirty="0"/>
              <a:t>-устройств, удаленная диагностика.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67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15736-FAFB-4AD6-9D7F-79BF89E8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10.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Современные информационные телекоммуникационные технологии</a:t>
            </a:r>
            <a:b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51D66-12E2-46E7-A592-305109AD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438775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3. **Электронная коммерция (e-Commerce):**</a:t>
            </a:r>
          </a:p>
          <a:p>
            <a:r>
              <a:rPr lang="ru-RU" dirty="0"/>
              <a:t>   - Онлайн-магазины, электронные платежные системы, логистические платформы. Примеры: Amazon, </a:t>
            </a:r>
            <a:r>
              <a:rPr lang="ru-RU" dirty="0" err="1"/>
              <a:t>Alibaba</a:t>
            </a:r>
            <a:r>
              <a:rPr lang="ru-RU" dirty="0"/>
              <a:t>, PayPal.</a:t>
            </a:r>
          </a:p>
          <a:p>
            <a:endParaRPr lang="ru-RU" dirty="0"/>
          </a:p>
          <a:p>
            <a:r>
              <a:rPr lang="ru-RU" dirty="0"/>
              <a:t>4. **Образование:**</a:t>
            </a:r>
          </a:p>
          <a:p>
            <a:r>
              <a:rPr lang="ru-RU" dirty="0"/>
              <a:t>   - Платформы для онлайн-обучения и дистанционного образования, виртуальные классы, доступ к электронным учебным материалам. Примеры: </a:t>
            </a:r>
            <a:r>
              <a:rPr lang="ru-RU" dirty="0" err="1"/>
              <a:t>Coursera</a:t>
            </a:r>
            <a:r>
              <a:rPr lang="ru-RU" dirty="0"/>
              <a:t>, </a:t>
            </a:r>
            <a:r>
              <a:rPr lang="ru-RU" dirty="0" err="1"/>
              <a:t>Khan</a:t>
            </a:r>
            <a:r>
              <a:rPr lang="ru-RU" dirty="0"/>
              <a:t> Academy, Google </a:t>
            </a:r>
            <a:r>
              <a:rPr lang="ru-RU" dirty="0" err="1"/>
              <a:t>Classroom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5. **Умные города (Smart </a:t>
            </a:r>
            <a:r>
              <a:rPr lang="ru-RU" dirty="0" err="1"/>
              <a:t>Cities</a:t>
            </a:r>
            <a:r>
              <a:rPr lang="ru-RU" dirty="0"/>
              <a:t>):**</a:t>
            </a:r>
          </a:p>
          <a:p>
            <a:r>
              <a:rPr lang="ru-RU" dirty="0"/>
              <a:t>   - Использование ИТТ для управления городским хозяйством, например, системы умного освещения, мониторинга качества воздуха, управление транспортом и парковками.</a:t>
            </a:r>
          </a:p>
          <a:p>
            <a:endParaRPr lang="ru-RU" dirty="0"/>
          </a:p>
          <a:p>
            <a:r>
              <a:rPr lang="ru-RU" dirty="0"/>
              <a:t>### Заключение</a:t>
            </a:r>
          </a:p>
          <a:p>
            <a:endParaRPr lang="ru-RU" dirty="0"/>
          </a:p>
          <a:p>
            <a:r>
              <a:rPr lang="ru-RU" dirty="0"/>
              <a:t>Современные информационные телекоммуникационные технологии играют центральную роль в развитии и преобразовании общества. Они обеспечивают новые возможности для повышения эффективности, улучшения качества услуг и доступа к информации. Продолжая развиваться, эти технологии будут оказывать все большее влияние на различные аспекты нашей жизни.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00E1-E8EF-4E58-92B6-25562A35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1. Определение и понятие телекоммуникационных технологий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563B3-2354-40FF-BC11-50EC6D14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**Понятие телекоммуникационных технологий** охватывает широкий спектр систем и решений, направленных на эффективное и надежное обеспечение связи между пользователями. Эти технологии постоянно развиваются, адаптируясь к новым потребностям и требованиям общества, бизнеса и других сфер. </a:t>
            </a:r>
          </a:p>
          <a:p>
            <a:endParaRPr lang="ru-RU" dirty="0"/>
          </a:p>
          <a:p>
            <a:r>
              <a:rPr lang="ru-RU" dirty="0"/>
              <a:t>### Ключевые аспекты телекоммуникационных технологий:</a:t>
            </a:r>
          </a:p>
          <a:p>
            <a:endParaRPr lang="ru-RU" dirty="0"/>
          </a:p>
          <a:p>
            <a:r>
              <a:rPr lang="ru-RU" dirty="0"/>
              <a:t>- **Мобильная связь**: Технологии, обеспечивающие передачу голоса и данных через мобильные сети (GSM, CDMA, LTE, 5G).</a:t>
            </a:r>
          </a:p>
          <a:p>
            <a:r>
              <a:rPr lang="ru-RU" dirty="0"/>
              <a:t>- **Интернет и IP-сети**: Технологии, позволяющие передавать данные через Интернет и другие IP-сети (протоколы TCP/IP, маршрутизация, VPN).</a:t>
            </a:r>
          </a:p>
          <a:p>
            <a:r>
              <a:rPr lang="ru-RU" dirty="0"/>
              <a:t>- **Оптоволоконные сети**: Высокоскоростные сети передачи данных, использующие оптическое волокно.</a:t>
            </a:r>
          </a:p>
          <a:p>
            <a:r>
              <a:rPr lang="ru-RU" dirty="0"/>
              <a:t>- **Спутниковая связь**: Использование спутников для передачи данных, особенно в отдаленных и труднодоступных районах.</a:t>
            </a:r>
          </a:p>
          <a:p>
            <a:r>
              <a:rPr lang="ru-RU" dirty="0"/>
              <a:t>- **Беспроводные сети**: </a:t>
            </a:r>
            <a:r>
              <a:rPr lang="ru-RU" dirty="0" err="1"/>
              <a:t>Wi</a:t>
            </a:r>
            <a:r>
              <a:rPr lang="ru-RU" dirty="0"/>
              <a:t>-Fi, Bluetooth и другие технологии беспроводной передачи данных.</a:t>
            </a:r>
          </a:p>
          <a:p>
            <a:endParaRPr lang="ru-RU" dirty="0"/>
          </a:p>
          <a:p>
            <a:r>
              <a:rPr lang="ru-RU" dirty="0"/>
              <a:t>Телекоммуникационные технологии играют ключевую роль в современном мире, обеспечивая глобальную связь, доступ к информации и поддерживая функционирование различных отраслей экономики и общественной жизни.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2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96148-87C5-4391-A313-E430AF4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 Виды телекоммуникационных технологий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30725-7808-479A-84F1-A4ED9470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1943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Телекоммуникационные технологии разнообразны и включают несколько видов, каждый из которых используется для различных целей и в различных условиях. Основные виды телекоммуникационных технологий включают:</a:t>
            </a:r>
          </a:p>
          <a:p>
            <a:endParaRPr lang="ru-RU" dirty="0"/>
          </a:p>
          <a:p>
            <a:r>
              <a:rPr lang="ru-RU" dirty="0"/>
              <a:t>### 1. **Проводные телекоммуникационные технологии**</a:t>
            </a:r>
          </a:p>
          <a:p>
            <a:r>
              <a:rPr lang="ru-RU" dirty="0"/>
              <a:t>   - **Медные кабели**: Традиционные телефонные линии (PSTN), DSL (Digital </a:t>
            </a:r>
            <a:r>
              <a:rPr lang="ru-RU" dirty="0" err="1"/>
              <a:t>Subscriber</a:t>
            </a:r>
            <a:r>
              <a:rPr lang="ru-RU" dirty="0"/>
              <a:t> Line) для интернет-соединений.</a:t>
            </a:r>
          </a:p>
          <a:p>
            <a:r>
              <a:rPr lang="ru-RU" dirty="0"/>
              <a:t>   - **Оптоволоконные кабели**: Используются для высокоскоростной передачи данных, обеспечивая интернет, телевидение и телефонную связь. Примеры технологий: </a:t>
            </a:r>
            <a:r>
              <a:rPr lang="ru-RU" dirty="0" err="1"/>
              <a:t>FTTx</a:t>
            </a:r>
            <a:r>
              <a:rPr lang="ru-RU" dirty="0"/>
              <a:t> (</a:t>
            </a:r>
            <a:r>
              <a:rPr lang="ru-RU" dirty="0" err="1"/>
              <a:t>Fiber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x), GPON (Gigabit </a:t>
            </a:r>
            <a:r>
              <a:rPr lang="ru-RU" dirty="0" err="1"/>
              <a:t>Passive</a:t>
            </a:r>
            <a:r>
              <a:rPr lang="ru-RU" dirty="0"/>
              <a:t> Optical Network).</a:t>
            </a:r>
          </a:p>
          <a:p>
            <a:endParaRPr lang="ru-RU" dirty="0"/>
          </a:p>
          <a:p>
            <a:r>
              <a:rPr lang="ru-RU" dirty="0"/>
              <a:t>### 2. **Беспроводные телекоммуникационные технологии**</a:t>
            </a:r>
          </a:p>
          <a:p>
            <a:r>
              <a:rPr lang="ru-RU" dirty="0"/>
              <a:t>   - **Мобильные сети**:</a:t>
            </a:r>
          </a:p>
          <a:p>
            <a:r>
              <a:rPr lang="ru-RU" dirty="0"/>
              <a:t>     - **2G (GSM, CDMA)**: Первая цифровая мобильная сеть, обеспечивающая голосовую связь и ограниченные услуги передачи данных.</a:t>
            </a:r>
          </a:p>
          <a:p>
            <a:r>
              <a:rPr lang="ru-RU" dirty="0"/>
              <a:t>     - **3G (UMTS, HSPA)**: Повышенные скорости передачи данных, поддержка мультимедийных услуг.</a:t>
            </a:r>
          </a:p>
          <a:p>
            <a:r>
              <a:rPr lang="ru-RU" dirty="0"/>
              <a:t>     - **4G (LTE)**: Высокоскоростной мобильный интернет, поддержка HD-видео и других услуг.</a:t>
            </a:r>
          </a:p>
          <a:p>
            <a:r>
              <a:rPr lang="ru-RU" dirty="0"/>
              <a:t>     - **5G**: Очень высокие скорости передачи данных, низкая задержка, поддержка Интернета вещей (</a:t>
            </a:r>
            <a:r>
              <a:rPr lang="ru-RU" dirty="0" err="1"/>
              <a:t>IoT</a:t>
            </a:r>
            <a:r>
              <a:rPr lang="ru-RU" dirty="0"/>
              <a:t>).</a:t>
            </a:r>
          </a:p>
          <a:p>
            <a:r>
              <a:rPr lang="ru-RU" dirty="0"/>
              <a:t>   - **Спутниковая связь**: Используется для передачи данных в отдаленных и труднодоступных районах. Включает в себя услуги спутникового интернета и телевидения.</a:t>
            </a:r>
          </a:p>
          <a:p>
            <a:r>
              <a:rPr lang="ru-RU" dirty="0"/>
              <a:t>   - **</a:t>
            </a:r>
            <a:r>
              <a:rPr lang="ru-RU" dirty="0" err="1"/>
              <a:t>Wi</a:t>
            </a:r>
            <a:r>
              <a:rPr lang="ru-RU" dirty="0"/>
              <a:t>-Fi**: Локальные беспроводные сети для подключения устройств к интернету в ограниченной зоне.</a:t>
            </a:r>
          </a:p>
          <a:p>
            <a:r>
              <a:rPr lang="ru-RU" dirty="0"/>
              <a:t>   - **Bluetooth**: Беспроводная технология для передачи данных на короткие расстояния, используется для подключения устройств (наушники, клавиатуры, мыши).</a:t>
            </a:r>
          </a:p>
        </p:txBody>
      </p:sp>
    </p:spTree>
    <p:extLst>
      <p:ext uri="{BB962C8B-B14F-4D97-AF65-F5344CB8AC3E}">
        <p14:creationId xmlns:p14="http://schemas.microsoft.com/office/powerpoint/2010/main" val="399063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1744E-2848-4AF1-AA88-AEFBD9E1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 Виды телекоммуникационных технологий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955AD-A973-42FA-A137-52FCC7CC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sz="5600" dirty="0"/>
          </a:p>
          <a:p>
            <a:pPr marL="0" indent="0">
              <a:buNone/>
            </a:pPr>
            <a:r>
              <a:rPr lang="ru-RU" sz="5600" dirty="0"/>
              <a:t>### 3. **Интернет-технологии**</a:t>
            </a:r>
          </a:p>
          <a:p>
            <a:pPr marL="0" indent="0">
              <a:buNone/>
            </a:pPr>
            <a:r>
              <a:rPr lang="ru-RU" sz="5600" dirty="0"/>
              <a:t>   - **TCP/IP**: Набор протоколов, обеспечивающих передачу данных в интернете.</a:t>
            </a:r>
          </a:p>
          <a:p>
            <a:pPr marL="0" indent="0">
              <a:buNone/>
            </a:pPr>
            <a:r>
              <a:rPr lang="ru-RU" sz="5600" dirty="0"/>
              <a:t>   - **VoIP (Voice </a:t>
            </a:r>
            <a:r>
              <a:rPr lang="ru-RU" sz="5600" dirty="0" err="1"/>
              <a:t>over</a:t>
            </a:r>
            <a:r>
              <a:rPr lang="ru-RU" sz="5600" dirty="0"/>
              <a:t> IP)**: Технология передачи голоса через IP-сети. Примеры: Skype, Zoom.</a:t>
            </a:r>
          </a:p>
          <a:p>
            <a:pPr marL="0" indent="0">
              <a:buNone/>
            </a:pPr>
            <a:r>
              <a:rPr lang="ru-RU" sz="5600" dirty="0"/>
              <a:t>   - **VPN (Virtual Private Network)**: Обеспечивает защищённое соединение через общественные сети, используется для удалённого доступа и защиты данных.</a:t>
            </a:r>
          </a:p>
          <a:p>
            <a:pPr marL="0" indent="0">
              <a:buNone/>
            </a:pPr>
            <a:endParaRPr lang="ru-RU" sz="5600" dirty="0"/>
          </a:p>
          <a:p>
            <a:pPr marL="0" indent="0">
              <a:buNone/>
            </a:pPr>
            <a:r>
              <a:rPr lang="ru-RU" sz="5600" dirty="0"/>
              <a:t>### 4. **Специализированные телекоммуникационные технологии**</a:t>
            </a:r>
          </a:p>
          <a:p>
            <a:pPr marL="0" indent="0">
              <a:buNone/>
            </a:pPr>
            <a:r>
              <a:rPr lang="ru-RU" sz="5600" dirty="0"/>
              <a:t>   - **</a:t>
            </a:r>
            <a:r>
              <a:rPr lang="ru-RU" sz="5600" dirty="0" err="1"/>
              <a:t>IoT</a:t>
            </a:r>
            <a:r>
              <a:rPr lang="ru-RU" sz="5600" dirty="0"/>
              <a:t> (Интернет вещей)**: Сети устройств, которые обмениваются данными между собой и с центрами обработки данных. Примеры: умные дома, промышленный интернет вещей (</a:t>
            </a:r>
            <a:r>
              <a:rPr lang="ru-RU" sz="5600" dirty="0" err="1"/>
              <a:t>IIoT</a:t>
            </a:r>
            <a:r>
              <a:rPr lang="ru-RU" sz="5600" dirty="0"/>
              <a:t>).</a:t>
            </a:r>
          </a:p>
          <a:p>
            <a:pPr marL="0" indent="0">
              <a:buNone/>
            </a:pPr>
            <a:r>
              <a:rPr lang="ru-RU" sz="5600" dirty="0"/>
              <a:t>   - **RFID (Radio </a:t>
            </a:r>
            <a:r>
              <a:rPr lang="ru-RU" sz="5600" dirty="0" err="1"/>
              <a:t>Frequency</a:t>
            </a:r>
            <a:r>
              <a:rPr lang="ru-RU" sz="5600" dirty="0"/>
              <a:t> </a:t>
            </a:r>
            <a:r>
              <a:rPr lang="ru-RU" sz="5600" dirty="0" err="1"/>
              <a:t>Identification</a:t>
            </a:r>
            <a:r>
              <a:rPr lang="ru-RU" sz="5600" dirty="0"/>
              <a:t>)**: Технология идентификации объектов с помощью радиочастотных меток, используется в логистике, ритейле и других отраслях.</a:t>
            </a:r>
          </a:p>
          <a:p>
            <a:pPr marL="0" indent="0">
              <a:buNone/>
            </a:pPr>
            <a:r>
              <a:rPr lang="ru-RU" sz="5600" dirty="0"/>
              <a:t>   - **NFC (</a:t>
            </a:r>
            <a:r>
              <a:rPr lang="ru-RU" sz="5600" dirty="0" err="1"/>
              <a:t>Near</a:t>
            </a:r>
            <a:r>
              <a:rPr lang="ru-RU" sz="5600" dirty="0"/>
              <a:t> Field Communication)**: Технология беспроводной связи на короткие расстояния, используется для бесконтактных платежей и обмена данными между устройствами.</a:t>
            </a:r>
          </a:p>
          <a:p>
            <a:pPr marL="0" indent="0">
              <a:buNone/>
            </a:pPr>
            <a:endParaRPr lang="ru-RU" sz="5600" dirty="0"/>
          </a:p>
          <a:p>
            <a:pPr marL="0" indent="0">
              <a:buNone/>
            </a:pPr>
            <a:r>
              <a:rPr lang="ru-RU" sz="5600" dirty="0"/>
              <a:t>### 5. **Бортовые и транспортные телекоммуникационные технологии**</a:t>
            </a:r>
          </a:p>
          <a:p>
            <a:pPr marL="0" indent="0">
              <a:buNone/>
            </a:pPr>
            <a:r>
              <a:rPr lang="ru-RU" sz="5600" dirty="0"/>
              <a:t>   - **V2X (Vehicle-</a:t>
            </a:r>
            <a:r>
              <a:rPr lang="ru-RU" sz="5600" dirty="0" err="1"/>
              <a:t>to</a:t>
            </a:r>
            <a:r>
              <a:rPr lang="ru-RU" sz="5600" dirty="0"/>
              <a:t>-</a:t>
            </a:r>
            <a:r>
              <a:rPr lang="ru-RU" sz="5600" dirty="0" err="1"/>
              <a:t>Everything</a:t>
            </a:r>
            <a:r>
              <a:rPr lang="ru-RU" sz="5600" dirty="0"/>
              <a:t>)**: Технологии связи между транспортными средствами и окружающей инфраструктурой, повышающие безопасность и эффективность дорожного движения.</a:t>
            </a:r>
          </a:p>
          <a:p>
            <a:pPr marL="0" indent="0">
              <a:buNone/>
            </a:pPr>
            <a:r>
              <a:rPr lang="ru-RU" sz="5600" dirty="0"/>
              <a:t>   - **ADS-B (</a:t>
            </a:r>
            <a:r>
              <a:rPr lang="ru-RU" sz="5600" dirty="0" err="1"/>
              <a:t>Automatic</a:t>
            </a:r>
            <a:r>
              <a:rPr lang="ru-RU" sz="5600" dirty="0"/>
              <a:t> </a:t>
            </a:r>
            <a:r>
              <a:rPr lang="ru-RU" sz="5600" dirty="0" err="1"/>
              <a:t>Dependent</a:t>
            </a:r>
            <a:r>
              <a:rPr lang="ru-RU" sz="5600" dirty="0"/>
              <a:t> </a:t>
            </a:r>
            <a:r>
              <a:rPr lang="ru-RU" sz="5600" dirty="0" err="1"/>
              <a:t>Surveillance-Broadcast</a:t>
            </a:r>
            <a:r>
              <a:rPr lang="ru-RU" sz="5600" dirty="0"/>
              <a:t>)**: Технология мониторинга воздушного движения, позволяющая передавать информацию о местоположении и статусе воздушных судов.</a:t>
            </a:r>
          </a:p>
          <a:p>
            <a:pPr marL="0" indent="0">
              <a:buNone/>
            </a:pPr>
            <a:endParaRPr lang="ru-RU" sz="5600" dirty="0"/>
          </a:p>
          <a:p>
            <a:pPr marL="0" indent="0">
              <a:buNone/>
            </a:pPr>
            <a:r>
              <a:rPr lang="ru-RU" sz="5600" dirty="0"/>
              <a:t>Эти виды телекоммуникационных технологий играют важную роль в повседневной жизни, обеспечивая различные способы связи, передачи данных и доступа к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7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C0DA96C-F24C-4F0D-B4F2-D201CDFD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3. Информационно-телекоммуникационные сети и интернет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Вертикальный текст 4">
            <a:extLst>
              <a:ext uri="{FF2B5EF4-FFF2-40B4-BE49-F238E27FC236}">
                <a16:creationId xmlns:a16="http://schemas.microsoft.com/office/drawing/2014/main" id="{3E6D3E20-ADEB-43DF-A6FC-FA7DA9085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900" y="1027906"/>
            <a:ext cx="12014200" cy="5619750"/>
          </a:xfrm>
        </p:spPr>
        <p:txBody>
          <a:bodyPr vert="horz"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/>
              <a:t>**Информационно-телекоммуникационные сети** и **интернет** – это ключевые элементы современной инфраструктуры связи, обеспечивающие передачу данных и коммуникацию между пользователями и устройствами по всему миру.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### Информационно-телекоммуникационные сети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Информационно-телекоммуникационные сети представляют собой системы, состоящие из взаимосвязанных компонентов, которые обеспечивают передачу, обработку и хранение информации. Они включают различные типы сетей и технологий, обеспечивающих соединение между компьютерами, серверами, мобильными устройствами и другими коммуникационными узлами. Основные виды таких сетей включают: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1. **Локальные сети (LAN)**: Сети, охватывающие ограниченную территорию, например, внутри одного здания или комплекса. Они обеспечивают высокоскоростную передачу данных и используются для объединения компьютеров и других устройств в офисах, домах и учреждениях.</a:t>
            </a:r>
          </a:p>
          <a:p>
            <a:pPr marL="0" indent="0">
              <a:buNone/>
            </a:pPr>
            <a:r>
              <a:rPr lang="ru-RU" dirty="0"/>
              <a:t>   </a:t>
            </a:r>
          </a:p>
          <a:p>
            <a:pPr marL="0" indent="0">
              <a:buNone/>
            </a:pPr>
            <a:r>
              <a:rPr lang="ru-RU" dirty="0"/>
              <a:t>2. **Глобальные сети (WAN)**: Сети, охватывающие большие географические расстояния, связывающие несколько локальных сетей. Примеры включают корпоративные сети, связывающие офисы в разных городах или странах.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3. **Городские сети (MAN)**: Сети, охватывающие город или большой населенный пункт, обеспечивающие подключение различных локальных сетей в рамках одной агломерации.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4. **Виртуальные частные сети (VPN)**: Обеспечивают защищенное соединение через публичные сети (например, Интернет), позволяя пользователям безопасно обмениваться данными и получать доступ к корпоративным ресурсам.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5. **Телекоммуникационные сети связи**: Включают сети мобильной связи (2G, 3G, 4G, 5G), спутниковую связь, а также сети фиксированной телефонной связи.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### Интернет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Интернет – это глобальная система взаимосвязанных компьютерных сетей, использующая стандартный набор протоколов TCP/IP для связи между устройствами. Интернет обеспечивает передачу данных и доступ к информационным ресурсам по всему миру. Он включает в себя различные технологии и службы, такие как: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2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37A69-4353-464B-B331-FCB74315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3. Информационно-телекоммуникационные сети и интернет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FF671-89BE-43F7-B8EA-F274F160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400" dirty="0"/>
              <a:t>1. **Всемирная паутина (World Wide Web, WWW)**: Система взаимосвязанных гипертекстовых документов, доступных через браузеры. Позволяет пользователям получать доступ к веб-страницам и веб-приложениям.</a:t>
            </a:r>
          </a:p>
          <a:p>
            <a:pPr marL="0" indent="0">
              <a:buNone/>
            </a:pPr>
            <a:r>
              <a:rPr lang="ru-RU" sz="6400" dirty="0"/>
              <a:t>2. **Электронная почта (</a:t>
            </a:r>
            <a:r>
              <a:rPr lang="ru-RU" sz="6400" dirty="0" err="1"/>
              <a:t>Email</a:t>
            </a:r>
            <a:r>
              <a:rPr lang="ru-RU" sz="6400" dirty="0"/>
              <a:t>)**: Служба для обмена сообщениями между пользователями через интернет.</a:t>
            </a:r>
          </a:p>
          <a:p>
            <a:pPr marL="0" indent="0">
              <a:buNone/>
            </a:pPr>
            <a:r>
              <a:rPr lang="ru-RU" sz="6400" dirty="0"/>
              <a:t>3. **Социальные сети**: Платформы для общения и обмена информацией между пользователями, такие как Facebook, </a:t>
            </a:r>
            <a:r>
              <a:rPr lang="ru-RU" sz="6400" dirty="0" err="1"/>
              <a:t>Twitter</a:t>
            </a:r>
            <a:r>
              <a:rPr lang="ru-RU" sz="6400" dirty="0"/>
              <a:t>, </a:t>
            </a:r>
            <a:r>
              <a:rPr lang="ru-RU" sz="6400" dirty="0" err="1"/>
              <a:t>Instagram</a:t>
            </a:r>
            <a:r>
              <a:rPr lang="ru-RU" sz="6400" dirty="0"/>
              <a:t>.</a:t>
            </a:r>
          </a:p>
          <a:p>
            <a:pPr marL="0" indent="0">
              <a:buNone/>
            </a:pPr>
            <a:r>
              <a:rPr lang="ru-RU" sz="6400" dirty="0"/>
              <a:t>4. **Облачные службы (</a:t>
            </a:r>
            <a:r>
              <a:rPr lang="ru-RU" sz="6400" dirty="0" err="1"/>
              <a:t>Cloud</a:t>
            </a:r>
            <a:r>
              <a:rPr lang="ru-RU" sz="6400" dirty="0"/>
              <a:t> Services)**: Технологии, предоставляющие вычислительные ресурсы и хранилища данных через интернет. Примеры включают Amazon Web Services (AWS), Google </a:t>
            </a:r>
            <a:r>
              <a:rPr lang="ru-RU" sz="6400" dirty="0" err="1"/>
              <a:t>Cloud</a:t>
            </a:r>
            <a:r>
              <a:rPr lang="ru-RU" sz="6400" dirty="0"/>
              <a:t>, Microsoft </a:t>
            </a:r>
            <a:r>
              <a:rPr lang="ru-RU" sz="6400" dirty="0" err="1"/>
              <a:t>Azure</a:t>
            </a:r>
            <a:r>
              <a:rPr lang="ru-RU" sz="6400" dirty="0"/>
              <a:t>.</a:t>
            </a:r>
          </a:p>
          <a:p>
            <a:pPr marL="0" indent="0">
              <a:buNone/>
            </a:pPr>
            <a:r>
              <a:rPr lang="ru-RU" sz="6400" dirty="0"/>
              <a:t>5. **VoIP (Voice </a:t>
            </a:r>
            <a:r>
              <a:rPr lang="ru-RU" sz="6400" dirty="0" err="1"/>
              <a:t>over</a:t>
            </a:r>
            <a:r>
              <a:rPr lang="ru-RU" sz="6400" dirty="0"/>
              <a:t> IP)**: Технология передачи голоса через интернет-протокол, позволяющая совершать телефонные звонки через интернет. Примеры: Skype, Zoom.</a:t>
            </a:r>
          </a:p>
          <a:p>
            <a:pPr marL="0" indent="0">
              <a:buNone/>
            </a:pPr>
            <a:r>
              <a:rPr lang="ru-RU" sz="6400" dirty="0"/>
              <a:t>6. **Интернет вещей (</a:t>
            </a:r>
            <a:r>
              <a:rPr lang="ru-RU" sz="6400" dirty="0" err="1"/>
              <a:t>IoT</a:t>
            </a:r>
            <a:r>
              <a:rPr lang="ru-RU" sz="6400" dirty="0"/>
              <a:t>)**: Система взаимосвязанных устройств, которые собирают и обмениваются данными через интернет. Примеры: умные дома, умные города, промышленные </a:t>
            </a:r>
            <a:r>
              <a:rPr lang="ru-RU" sz="6400" dirty="0" err="1"/>
              <a:t>IoT</a:t>
            </a:r>
            <a:r>
              <a:rPr lang="ru-RU" sz="6400" dirty="0"/>
              <a:t>-решения.</a:t>
            </a:r>
          </a:p>
          <a:p>
            <a:pPr marL="0" indent="0">
              <a:buNone/>
            </a:pPr>
            <a:r>
              <a:rPr lang="ru-RU" sz="6400" dirty="0"/>
              <a:t>### Основные компоненты интернета:</a:t>
            </a:r>
          </a:p>
          <a:p>
            <a:pPr marL="0" indent="0">
              <a:buNone/>
            </a:pPr>
            <a:r>
              <a:rPr lang="ru-RU" sz="6400" dirty="0"/>
              <a:t>1. **Каналы передачи данных**: Включают физические каналы (оптоволоконные кабели, медные провода) и беспроводные каналы (</a:t>
            </a:r>
            <a:r>
              <a:rPr lang="ru-RU" sz="6400" dirty="0" err="1"/>
              <a:t>Wi</a:t>
            </a:r>
            <a:r>
              <a:rPr lang="ru-RU" sz="6400" dirty="0"/>
              <a:t>-Fi, мобильные сети).</a:t>
            </a:r>
          </a:p>
          <a:p>
            <a:pPr marL="0" indent="0">
              <a:buNone/>
            </a:pPr>
            <a:r>
              <a:rPr lang="ru-RU" sz="6400" dirty="0"/>
              <a:t>2. **Протоколы интернета**: Основные протоколы включают TCP/IP, HTTP/HTTPS, FTP и другие, обеспечивающие передачу данных и взаимодействие между устройствами.</a:t>
            </a:r>
          </a:p>
          <a:p>
            <a:pPr marL="0" indent="0">
              <a:buNone/>
            </a:pPr>
            <a:r>
              <a:rPr lang="ru-RU" sz="6400" dirty="0"/>
              <a:t>3. **Сетевое оборудование**: Маршрутизаторы, коммутаторы, серверы и другие устройства, обеспечивающие передачу и маршрутизацию данных.</a:t>
            </a:r>
          </a:p>
          <a:p>
            <a:pPr marL="0" indent="0">
              <a:buNone/>
            </a:pPr>
            <a:r>
              <a:rPr lang="ru-RU" sz="6400" dirty="0"/>
              <a:t>4. **Поставщики услуг интернета (ISP)**: Компании, предоставляющие пользователям доступ к интернету. Примеры: Comcast, AT&amp;T, Verizon.</a:t>
            </a:r>
          </a:p>
          <a:p>
            <a:pPr marL="0" indent="0">
              <a:buNone/>
            </a:pPr>
            <a:r>
              <a:rPr lang="ru-RU" sz="6400" dirty="0"/>
              <a:t>Интернет и информационно-телекоммуникационные сети играют ключевую роль в современной жизни, обеспечивая коммуникацию, обмен информацией и доступ к многочисленным ресурсам и услугам.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0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D36B-79E3-4292-80AF-42B76C63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4. Технические и программные средства телекоммуникационных технологий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D82FB-ACC2-4F30-B3BA-3F0CE287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10756900" cy="575945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Телекоммуникационные технологии опираются на широкий спектр технических и программных средств, которые обеспечивают передачу, обработку и хранение данных. Рассмотрим основные компоненты и примеры.</a:t>
            </a:r>
          </a:p>
          <a:p>
            <a:r>
              <a:rPr lang="ru-RU" dirty="0"/>
              <a:t>### Технические средства</a:t>
            </a:r>
          </a:p>
          <a:p>
            <a:r>
              <a:rPr lang="ru-RU" dirty="0"/>
              <a:t>1. **Каналы передачи данных**</a:t>
            </a:r>
          </a:p>
          <a:p>
            <a:r>
              <a:rPr lang="ru-RU" dirty="0"/>
              <a:t>   - **Проводные каналы**: Медные кабели (коаксиальные, витая пара), оптоволоконные кабели.</a:t>
            </a:r>
          </a:p>
          <a:p>
            <a:r>
              <a:rPr lang="ru-RU" dirty="0"/>
              <a:t>   - **Беспроводные каналы**: Радиоволны (</a:t>
            </a:r>
            <a:r>
              <a:rPr lang="ru-RU" dirty="0" err="1"/>
              <a:t>Wi</a:t>
            </a:r>
            <a:r>
              <a:rPr lang="ru-RU" dirty="0"/>
              <a:t>-Fi, Bluetooth), микроволны, инфракрасные каналы, спутниковая связь.</a:t>
            </a:r>
          </a:p>
          <a:p>
            <a:r>
              <a:rPr lang="ru-RU" dirty="0"/>
              <a:t>2. **Коммутационное оборудование**</a:t>
            </a:r>
          </a:p>
          <a:p>
            <a:r>
              <a:rPr lang="ru-RU" dirty="0"/>
              <a:t>   - **Маршрутизаторы**: Управляют передачей данных между сетями.</a:t>
            </a:r>
          </a:p>
          <a:p>
            <a:r>
              <a:rPr lang="ru-RU" dirty="0"/>
              <a:t>   - **Коммутаторы (</a:t>
            </a:r>
            <a:r>
              <a:rPr lang="ru-RU" dirty="0" err="1"/>
              <a:t>Switches</a:t>
            </a:r>
            <a:r>
              <a:rPr lang="ru-RU" dirty="0"/>
              <a:t>)**: Обеспечивают связь между устройствами внутри локальной сети.</a:t>
            </a:r>
          </a:p>
          <a:p>
            <a:r>
              <a:rPr lang="ru-RU" dirty="0"/>
              <a:t>   - **Модемы**: Преобразуют цифровые сигналы в аналоговые для передачи по телефонным линиям и обратно.</a:t>
            </a:r>
          </a:p>
          <a:p>
            <a:r>
              <a:rPr lang="ru-RU" dirty="0"/>
              <a:t>   - **Базовые станции**: Обеспечивают связь мобильных устройств с сетью оператора связи.</a:t>
            </a:r>
          </a:p>
          <a:p>
            <a:r>
              <a:rPr lang="ru-RU" dirty="0"/>
              <a:t>3. **Серверы**</a:t>
            </a:r>
          </a:p>
          <a:p>
            <a:r>
              <a:rPr lang="ru-RU" dirty="0"/>
              <a:t>   - **Веб-серверы**: Обрабатывают запросы пользователей и предоставляют доступ к веб-страницам.</a:t>
            </a:r>
          </a:p>
          <a:p>
            <a:r>
              <a:rPr lang="ru-RU" dirty="0"/>
              <a:t>   - **Почтовые серверы**: Управляют отправкой, получением и хранением электронных писем.</a:t>
            </a:r>
          </a:p>
          <a:p>
            <a:r>
              <a:rPr lang="ru-RU" dirty="0"/>
              <a:t>   - **Файловые серверы**: Обеспечивают централизованное хранение и доступ к файлам.</a:t>
            </a:r>
          </a:p>
          <a:p>
            <a:r>
              <a:rPr lang="ru-RU" dirty="0"/>
              <a:t>   - **DNS-серверы**: Преобразуют доменные имена в IP-адреса.</a:t>
            </a:r>
          </a:p>
          <a:p>
            <a:r>
              <a:rPr lang="ru-RU" dirty="0"/>
              <a:t>4. **Клиентские устройства**</a:t>
            </a:r>
          </a:p>
          <a:p>
            <a:r>
              <a:rPr lang="ru-RU" dirty="0"/>
              <a:t>   - **Компьютеры**: Десктопы, ноутбуки.</a:t>
            </a:r>
          </a:p>
          <a:p>
            <a:r>
              <a:rPr lang="ru-RU" dirty="0"/>
              <a:t>   - **Мобильные устройства**: Смартфоны, планшеты.</a:t>
            </a:r>
          </a:p>
          <a:p>
            <a:r>
              <a:rPr lang="ru-RU" dirty="0"/>
              <a:t>   - **</a:t>
            </a:r>
            <a:r>
              <a:rPr lang="ru-RU" dirty="0" err="1"/>
              <a:t>IoT</a:t>
            </a:r>
            <a:r>
              <a:rPr lang="ru-RU" dirty="0"/>
              <a:t>-устройства**: Смарт-часы, датчики, умные бытовые приборы.</a:t>
            </a:r>
          </a:p>
        </p:txBody>
      </p:sp>
    </p:spTree>
    <p:extLst>
      <p:ext uri="{BB962C8B-B14F-4D97-AF65-F5344CB8AC3E}">
        <p14:creationId xmlns:p14="http://schemas.microsoft.com/office/powerpoint/2010/main" val="59081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114DF-B0BF-4F02-B652-91490EE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4. Технические и программные средства телекоммуникационных технологий</a:t>
            </a:r>
            <a:br>
              <a:rPr lang="ru-RU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54606-299F-492D-A282-824E6313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### Программные средства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**Сетевые протоколы**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**TCP/IP**: Основной набор протоколов для передачи данных в интернете.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**HTTP/HTTPS**: Протоколы для передачи гипертекста, обеспечивающие работу веб-сайтов.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**SMTP, IMAP, POP3**: Протоколы для отправки и получения электронной почты.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**FTP**: Протокол передачи файлов.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**Операционные системы и платформы**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**Серверные ОС**: Windows Server, Linux (различные дистрибутивы, такие как Ubuntu Server, 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**Клиентские ОС**: Windows, 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macOS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Linux.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**Мобильные ОС**: 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iOS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**Сетевые утилиты и программное обеспечение**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**Брандмауэры**: Обеспечивают защиту сети от несанкционированного доступа (Cisco ASA, 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pfSense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**Антивирусное ПО**: Защищает устройства от вредоносных программ (Norton, McAfee).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**VPN-клиенты**: Обеспечивают защищенное соединение через публичные сети (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OpenVPN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NordVPN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**Управление сетью**: ПО для мониторинга и управления сетью (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SolarWinds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Nagios</a:t>
            </a:r>
            <a:r>
              <a:rPr kumimoji="0" lang="ru-R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069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6424</Words>
  <Application>Microsoft Office PowerPoint</Application>
  <PresentationFormat>Широкоэкранный</PresentationFormat>
  <Paragraphs>502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Презентация PowerPoint</vt:lpstr>
      <vt:lpstr>1. Определение и понятие телекоммуникационных технологий </vt:lpstr>
      <vt:lpstr>1. Определение и понятие телекоммуникационных технологий </vt:lpstr>
      <vt:lpstr>2. Виды телекоммуникационных технологий </vt:lpstr>
      <vt:lpstr>2. Виды телекоммуникационных технологий </vt:lpstr>
      <vt:lpstr>3. Информационно-телекоммуникационные сети и интернет </vt:lpstr>
      <vt:lpstr>3. Информационно-телекоммуникационные сети и интернет </vt:lpstr>
      <vt:lpstr>4. Технические и программные средства телекоммуникационных технологий </vt:lpstr>
      <vt:lpstr>4. Технические и программные средства телекоммуникационных технологий </vt:lpstr>
      <vt:lpstr>4. Технические и программные средства телекоммуникационных технологий </vt:lpstr>
      <vt:lpstr>5. Программное обеспечение телекоммуникационных технологий </vt:lpstr>
      <vt:lpstr>5. Программное обеспечение телекоммуникационных технологий </vt:lpstr>
      <vt:lpstr>5. Программное обеспечение телекоммуникационных технологий </vt:lpstr>
      <vt:lpstr>6. Сетевые телекоммуникационные технологии </vt:lpstr>
      <vt:lpstr>6. Сетевые телекоммуникационные технологии </vt:lpstr>
      <vt:lpstr>6. Сетевые телекоммуникационные технологии </vt:lpstr>
      <vt:lpstr>7. Технологии защиты информации в телекоммуникационных сетях </vt:lpstr>
      <vt:lpstr>7. Технологии защиты информации в телекоммуникационных сетях </vt:lpstr>
      <vt:lpstr>7. Технологии защиты информации в телекоммуникационных сетях </vt:lpstr>
      <vt:lpstr>8. Использование телекоммуникационных технологи </vt:lpstr>
      <vt:lpstr>8. Использование телекоммуникационных технологи </vt:lpstr>
      <vt:lpstr>8. Использование телекоммуникационных технологи </vt:lpstr>
      <vt:lpstr>9. Телекоммуникационные технологии в образовании </vt:lpstr>
      <vt:lpstr>9. Телекоммуникационные технологии в образовании </vt:lpstr>
      <vt:lpstr>9. Телекоммуникационные технологии в образовании </vt:lpstr>
      <vt:lpstr>10. Современные информационные телекоммуникационные технологии </vt:lpstr>
      <vt:lpstr>10. Современные информационные телекоммуникационные технологии </vt:lpstr>
      <vt:lpstr>10. Современные информационные телекоммуникационные технологии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Айдын Фатуллаев</dc:creator>
  <cp:lastModifiedBy>Айдын Фатуллаев</cp:lastModifiedBy>
  <cp:revision>2</cp:revision>
  <dcterms:created xsi:type="dcterms:W3CDTF">2024-06-04T14:16:15Z</dcterms:created>
  <dcterms:modified xsi:type="dcterms:W3CDTF">2024-06-05T08:46:39Z</dcterms:modified>
</cp:coreProperties>
</file>