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9" r:id="rId4"/>
    <p:sldId id="290" r:id="rId5"/>
    <p:sldId id="291" r:id="rId6"/>
    <p:sldId id="258" r:id="rId7"/>
    <p:sldId id="283" r:id="rId8"/>
    <p:sldId id="29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13153-A9A9-4FEC-B031-BC4BB5120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BA256B-27B3-4629-B779-80E29338A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4F3814-1EAC-402D-9692-98742931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292F07-2F84-4807-ACCB-8BADC0E3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A9D347-CD7D-4759-86F7-953C6FB7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1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34B9E-B868-4376-BE3E-522EE29D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3226B2-C974-4E49-BD35-A4CAFDDAD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86640B-48B3-4356-B652-FC821073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AA394B-F696-4605-933E-348C5A4F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C0119-9AAE-457E-9A11-6870826E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58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8363EE-646B-4530-A40D-A900577C0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3354EE-1134-4097-B62E-4555A9C0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1959A-684F-42AA-AB3A-7DA64098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44FF76-B960-4330-9355-B3905B5B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D40109-CB0A-44E7-82E0-6BCD5856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26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EA4EF-DFE3-41E0-BF0E-2F4E8949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E0C61-4294-4029-AF4E-430B76B9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1D6CF2-E706-4ABA-99F6-5BE070FA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E7A0D1-BEAD-4A5A-B5EE-28E2357E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A0B247-946F-4770-BC50-625E9CB1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59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F1A34-AB77-4061-9B4B-3609BF7A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0940BC-E5B3-48EE-A680-0BB7D2EB3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FA3BAE-6AD4-44D1-BBF9-151CDC32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CAA7F7-B7DB-43CF-A6B2-B5617A7D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FE14BA-5B10-4BED-AF05-F2EEA153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19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2679E-B8AA-4A80-B577-F8D4BBE5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4CFAB-AA2F-4F51-98C3-1F6D66574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37CC6-FC0D-435A-AB98-E11CC5500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CFB076-D78B-43CC-B690-2F990D77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C6056E-1CC7-4958-9DA6-011E6C63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DDEF0C-8F67-4D2D-A8C0-44B0B63C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61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6E95F-C59F-4FCB-AD29-72B14F10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15AA05-40E4-4DEE-8DFF-6E055BBF4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135DEB-3139-4425-A2B9-ABA2004E7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88306F-C55A-4737-80DB-4501759EB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60166C-AA76-414A-AD23-C205A5FB3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904AD1-8405-4D38-A157-EB2EEE44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6AA66F-9B37-4B25-AABA-DD830B28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9E87B8-142C-490F-A313-92E5E91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50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C41D3-5893-4A6D-A4A9-2B3A19F9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A455FD-5418-4B6F-9DA7-D0EE9DE9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5F5C69-8DEF-45DB-9896-F36E89C2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513E25-069E-4964-B7BD-5A983413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21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CAD586-C83C-402B-A8E4-24B46D89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65A658-E295-4C3E-AF33-54FA86CE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9DECA0-2338-40B8-8FED-7F4BB97A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26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15209-2360-4BEF-BC3E-5A9E634F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90291-C234-4377-A1DA-CFA7DC4A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BF90ED-56EB-4EC2-BBD2-98D3A63CC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36D82E-9EC8-4ECE-9ACC-0865AD28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2258FF-D54E-4125-BC73-6DE96FE9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5E3646-7C09-4165-A241-575057C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0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B52C5-2F9D-4907-B932-7744D953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A8AACC-75E7-4175-9A89-98B6AF831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BDD41A-59CC-4631-9768-0DF7FE75D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AA1361-0977-4814-A3AF-6639F35F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C82C96-49DD-4046-A37E-EECE8894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424141-B1A3-4057-AD83-BF2C0BF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66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E28F-878C-47D0-8217-9992A4EA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EB0CDA-5DCC-489B-B1C5-3259C2984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286EF6-6C73-43B2-89CD-255599601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A8AA-C6E2-493B-ABFC-E4DA666FE1AC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0BBE8-1247-4725-91DD-5ED99472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F60C93-73F1-48E6-965D-555D0E432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66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DCCC8-BBB7-4A04-9E8F-99DE7330D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8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Объектно-ориентированное программирование на С++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8D58C8-EED3-4CD5-9185-619EF48C6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753" y="3602038"/>
            <a:ext cx="10288494" cy="2163762"/>
          </a:xfrm>
          <a:solidFill>
            <a:schemeClr val="bg1">
              <a:alpha val="34000"/>
            </a:schemeClr>
          </a:solidFill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Абстракция в С++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Разбор кода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Недостатки и ключевые моменты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158250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C3D9C-45F2-493F-B79C-B4449722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Принципы ООП в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34424-FCE1-4766-AD29-DE10163F26A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34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Принципы объектно-ориентированного программирования (ООП) в C++ включают:</a:t>
            </a:r>
          </a:p>
          <a:p>
            <a:pPr>
              <a:lnSpc>
                <a:spcPct val="150000"/>
              </a:lnSpc>
            </a:pPr>
            <a:r>
              <a:rPr lang="ru-RU" b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Инкапсуляция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</a:t>
            </a:r>
            <a:endParaRPr lang="ru-RU" dirty="0"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b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Наследование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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b="1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Полиморфизм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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b="1" u="sng" dirty="0">
                <a:latin typeface="Cambria" panose="02040503050406030204" pitchFamily="18" charset="0"/>
                <a:ea typeface="Cambria" panose="02040503050406030204" pitchFamily="18" charset="0"/>
              </a:rPr>
              <a:t>Абстракция</a:t>
            </a:r>
            <a:endParaRPr lang="ru-RU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99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C3D9C-45F2-493F-B79C-B4449722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Абстракция в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34424-FCE1-4766-AD29-DE10163F26A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	Абстракция в C++ — это принцип объектно-ориентированного программирования, суть которого в выделении только значимой информации и скрытии деталей реализации. Она позволяет разработчику сосредоточиться на интерфейсе объекта, а не на его внутреннем устройстве.</a:t>
            </a:r>
          </a:p>
        </p:txBody>
      </p:sp>
    </p:spTree>
    <p:extLst>
      <p:ext uri="{BB962C8B-B14F-4D97-AF65-F5344CB8AC3E}">
        <p14:creationId xmlns:p14="http://schemas.microsoft.com/office/powerpoint/2010/main" val="80186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C3D9C-45F2-493F-B79C-B4449722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Абстракция в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34424-FCE1-4766-AD29-DE10163F26A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34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	На самом деле мы в презентации про </a:t>
            </a:r>
            <a:r>
              <a:rPr lang="ru-RU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Полиморфизм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уже приближались к </a:t>
            </a:r>
            <a:r>
              <a:rPr lang="ru-RU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Абстракции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Мы создали виртуальные функции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классе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Animal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 сказали, что они чисто для того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чтобы программист знал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 что нужно реализовать функции в подклассах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Но мы все равно могли создавать объекты класса </a:t>
            </a:r>
            <a:r>
              <a:rPr lang="en-US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Animal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использовать функцию </a:t>
            </a:r>
            <a:r>
              <a:rPr lang="en-US" dirty="0" err="1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makeSound</a:t>
            </a:r>
            <a:r>
              <a:rPr lang="en-US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().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Самая настоящая абстракция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запрещает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 такое поведение, а то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 было в той презентации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можно назвать 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абстракцией «наполовину»</a:t>
            </a:r>
          </a:p>
        </p:txBody>
      </p:sp>
    </p:spTree>
    <p:extLst>
      <p:ext uri="{BB962C8B-B14F-4D97-AF65-F5344CB8AC3E}">
        <p14:creationId xmlns:p14="http://schemas.microsoft.com/office/powerpoint/2010/main" val="3764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3CB5EBF5-862E-45C3-9B35-8CEE8A3A0EE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numCol="2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360000" indent="0">
              <a:spcBef>
                <a:spcPts val="0"/>
              </a:spcBef>
              <a:buNone/>
            </a:pPr>
            <a:b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calls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360000" indent="0">
              <a:spcBef>
                <a:spcPts val="0"/>
              </a:spcBef>
              <a:buNone/>
            </a:pPr>
            <a:b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Animal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speak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() {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"Animal speaks"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360000" indent="0">
              <a:spcBef>
                <a:spcPts val="0"/>
              </a:spcBef>
              <a:buNone/>
            </a:pPr>
            <a:b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Dog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: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Animal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speak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override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"Dog barks"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360000" indent="0">
              <a:spcBef>
                <a:spcPts val="0"/>
              </a:spcBef>
              <a:buNone/>
            </a:pPr>
            <a:b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: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Animal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speak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override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"Cat meows"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360000" indent="0">
              <a:spcBef>
                <a:spcPts val="0"/>
              </a:spcBef>
              <a:buNone/>
            </a:pPr>
            <a:b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makeSound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Animal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FD971F"/>
                </a:solidFill>
                <a:latin typeface="Consolas" panose="020B0609020204030204" pitchFamily="49" charset="0"/>
              </a:rPr>
              <a:t>animal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i="1" dirty="0">
                <a:solidFill>
                  <a:srgbClr val="FD971F"/>
                </a:solidFill>
                <a:latin typeface="Consolas" panose="020B0609020204030204" pitchFamily="49" charset="0"/>
              </a:rPr>
              <a:t>animal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speak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88846F"/>
                </a:solidFill>
                <a:latin typeface="Consolas" panose="020B0609020204030204" pitchFamily="49" charset="0"/>
              </a:rPr>
              <a:t>  // </a:t>
            </a:r>
            <a:r>
              <a:rPr lang="ru-RU" sz="2000" dirty="0">
                <a:solidFill>
                  <a:srgbClr val="88846F"/>
                </a:solidFill>
                <a:latin typeface="Consolas" panose="020B0609020204030204" pitchFamily="49" charset="0"/>
              </a:rPr>
              <a:t>Вызывается метод, соответствующий реальному типу объекта</a:t>
            </a:r>
            <a:endParaRPr lang="ru-RU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calls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88846F"/>
                </a:solidFill>
                <a:latin typeface="Consolas" panose="020B0609020204030204" pitchFamily="49" charset="0"/>
              </a:rPr>
              <a:t> // </a:t>
            </a:r>
            <a:r>
              <a:rPr lang="ru-RU" sz="2000" dirty="0">
                <a:solidFill>
                  <a:srgbClr val="88846F"/>
                </a:solidFill>
                <a:latin typeface="Consolas" panose="020B0609020204030204" pitchFamily="49" charset="0"/>
              </a:rPr>
              <a:t>подсчитаем количество вызовов этого метода</a:t>
            </a:r>
            <a:endParaRPr lang="ru-RU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marL="360000" indent="0">
              <a:spcBef>
                <a:spcPts val="0"/>
              </a:spcBef>
              <a:buNone/>
            </a:pPr>
            <a:br>
              <a:rPr lang="ru-RU" sz="2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360000" indent="0">
              <a:spcBef>
                <a:spcPts val="0"/>
              </a:spcBef>
              <a:buNone/>
            </a:pPr>
            <a:b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Dog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dog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makeSound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dog);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makeSound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cat);</a:t>
            </a:r>
          </a:p>
          <a:p>
            <a:pPr marL="360000" indent="0">
              <a:spcBef>
                <a:spcPts val="0"/>
              </a:spcBef>
              <a:buNone/>
            </a:pPr>
            <a:b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E6DB74"/>
                </a:solidFill>
                <a:latin typeface="Consolas" panose="020B0609020204030204" pitchFamily="49" charset="0"/>
              </a:rPr>
              <a:t>makesound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() was called 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calls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" times."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A8B90-BCE7-447B-B5DC-1F2ABB4D1693}"/>
              </a:ext>
            </a:extLst>
          </p:cNvPr>
          <p:cNvSpPr txBox="1"/>
          <p:nvPr/>
        </p:nvSpPr>
        <p:spPr>
          <a:xfrm>
            <a:off x="9594850" y="5784850"/>
            <a:ext cx="360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Было так</a:t>
            </a:r>
          </a:p>
        </p:txBody>
      </p:sp>
      <p:sp>
        <p:nvSpPr>
          <p:cNvPr id="3" name="Стрелка: влево 2">
            <a:extLst>
              <a:ext uri="{FF2B5EF4-FFF2-40B4-BE49-F238E27FC236}">
                <a16:creationId xmlns:a16="http://schemas.microsoft.com/office/drawing/2014/main" id="{52673A09-4671-4A0D-86F8-7E7A6B25FDB9}"/>
              </a:ext>
            </a:extLst>
          </p:cNvPr>
          <p:cNvSpPr/>
          <p:nvPr/>
        </p:nvSpPr>
        <p:spPr>
          <a:xfrm>
            <a:off x="8585200" y="5956299"/>
            <a:ext cx="806450" cy="40503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C763438-8863-49B7-B5C1-F8883BE5E0C1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81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2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3E3FA-ED13-4CF4-9AA3-8C6EF277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Недостатки: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2B7EA-A74E-46F4-86E8-4551C734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457325"/>
            <a:ext cx="10515600" cy="1857375"/>
          </a:xfrm>
          <a:solidFill>
            <a:schemeClr val="bg1">
              <a:alpha val="34000"/>
            </a:schemeClr>
          </a:soli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Можно создать объект класса </a:t>
            </a:r>
            <a:r>
              <a:rPr lang="az-Latn-AZ" b="1" dirty="0">
                <a:latin typeface="Cambria" panose="02040503050406030204" pitchFamily="18" charset="0"/>
                <a:ea typeface="Cambria" panose="02040503050406030204" pitchFamily="18" charset="0"/>
              </a:rPr>
              <a:t>Animal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Принцип абстракции в ООП, запрещает такое.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Можно использовать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makeSound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();.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Опять же такое нельзя, этот метод там лишь для демонстрации.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F0E6D1D-3D52-4DBE-A40C-E262663DAC72}"/>
              </a:ext>
            </a:extLst>
          </p:cNvPr>
          <p:cNvSpPr txBox="1">
            <a:spLocks/>
          </p:cNvSpPr>
          <p:nvPr/>
        </p:nvSpPr>
        <p:spPr>
          <a:xfrm>
            <a:off x="584200" y="3448051"/>
            <a:ext cx="5397500" cy="31178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800" u="sng" dirty="0">
                <a:solidFill>
                  <a:srgbClr val="A6E22E"/>
                </a:solidFill>
                <a:latin typeface="Consolas" panose="020B0609020204030204" pitchFamily="49" charset="0"/>
              </a:rPr>
              <a:t>Dog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8F8F2"/>
                </a:solidFill>
                <a:latin typeface="Consolas" panose="020B0609020204030204" pitchFamily="49" charset="0"/>
              </a:rPr>
              <a:t>dog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A6E22E"/>
                </a:solidFill>
                <a:latin typeface="Consolas" panose="020B0609020204030204" pitchFamily="49" charset="0"/>
              </a:rPr>
              <a:t>makeSound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dog);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800" u="sng" dirty="0">
                <a:solidFill>
                  <a:srgbClr val="A6E22E"/>
                </a:solidFill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8F8F2"/>
                </a:solidFill>
                <a:latin typeface="Consolas" panose="020B0609020204030204" pitchFamily="49" charset="0"/>
              </a:rPr>
              <a:t>cat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A6E22E"/>
                </a:solidFill>
                <a:latin typeface="Consolas" panose="020B0609020204030204" pitchFamily="49" charset="0"/>
              </a:rPr>
              <a:t>makeSound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cat);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800" u="sng" dirty="0">
                <a:solidFill>
                  <a:srgbClr val="A6E22E"/>
                </a:solidFill>
                <a:latin typeface="Consolas" panose="020B0609020204030204" pitchFamily="49" charset="0"/>
              </a:rPr>
              <a:t>Animal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8F8F2"/>
                </a:solidFill>
                <a:latin typeface="Consolas" panose="020B0609020204030204" pitchFamily="49" charset="0"/>
              </a:rPr>
              <a:t>animal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A6E22E"/>
                </a:solidFill>
                <a:latin typeface="Consolas" panose="020B0609020204030204" pitchFamily="49" charset="0"/>
              </a:rPr>
              <a:t>makeSound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animal);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E6DB74"/>
                </a:solidFill>
                <a:latin typeface="Consolas" panose="020B0609020204030204" pitchFamily="49" charset="0"/>
              </a:rPr>
              <a:t>makeSound</a:t>
            </a:r>
            <a:r>
              <a:rPr lang="en-US" sz="1800" dirty="0">
                <a:solidFill>
                  <a:srgbClr val="E6DB74"/>
                </a:solidFill>
                <a:latin typeface="Consolas" panose="020B0609020204030204" pitchFamily="49" charset="0"/>
              </a:rPr>
              <a:t>() was called "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calls </a:t>
            </a:r>
            <a:r>
              <a:rPr lang="en-US" sz="18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DB74"/>
                </a:solidFill>
                <a:latin typeface="Consolas" panose="020B0609020204030204" pitchFamily="49" charset="0"/>
              </a:rPr>
              <a:t>" times."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D9F130-E428-44E5-8CFD-281640252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390"/>
          <a:stretch/>
        </p:blipFill>
        <p:spPr>
          <a:xfrm>
            <a:off x="6165353" y="4238711"/>
            <a:ext cx="51930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7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16EEA-A3EF-4005-84AA-5EFF3A58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исправить код, чтобы программа использовала принципы абстракции полностью?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9B8DB-BBC0-4B77-83F1-53680EE19F0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34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Заменим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метод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void </a:t>
            </a:r>
            <a:r>
              <a:rPr lang="en-US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speak()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классе </a:t>
            </a:r>
            <a:r>
              <a:rPr lang="en-US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Animal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virtual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void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speak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() = 0;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Такая запись означает, что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нельзя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создавать 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объекты класса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Его 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методы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не работают </a:t>
            </a:r>
            <a:r>
              <a:rPr lang="ru-RU" i="1" dirty="0">
                <a:latin typeface="Cambria" panose="02040503050406030204" pitchFamily="18" charset="0"/>
                <a:ea typeface="Cambria" panose="02040503050406030204" pitchFamily="18" charset="0"/>
              </a:rPr>
              <a:t>(это в принципе невозможно из-за того, что объект создать нельзя)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только компилятор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видит = 0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он помечает класс как 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абстрактный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Виртуальных переменных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не существует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Существуют только 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виртуальные функции.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классе могут быть и 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другие методы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без ключевого слова </a:t>
            </a:r>
            <a:r>
              <a:rPr lang="en-US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virtual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Но если есть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хоть один  = 0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то класс сразу становится </a:t>
            </a:r>
            <a:r>
              <a:rPr lang="ru-RU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абстрактным.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3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3CB5EBF5-862E-45C3-9B35-8CEE8A3A0EE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numCol="2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360000" indent="0">
              <a:spcBef>
                <a:spcPts val="0"/>
              </a:spcBef>
              <a:buNone/>
            </a:pPr>
            <a:b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calls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360000" indent="0">
              <a:spcBef>
                <a:spcPts val="0"/>
              </a:spcBef>
              <a:buNone/>
            </a:pPr>
            <a:b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Animal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virtual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speak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88846F"/>
                </a:solidFill>
                <a:latin typeface="Consolas" panose="020B0609020204030204" pitchFamily="49" charset="0"/>
              </a:rPr>
              <a:t> // </a:t>
            </a:r>
            <a:r>
              <a:rPr lang="ru-RU" sz="2000" dirty="0">
                <a:solidFill>
                  <a:srgbClr val="88846F"/>
                </a:solidFill>
                <a:latin typeface="Consolas" panose="020B0609020204030204" pitchFamily="49" charset="0"/>
              </a:rPr>
              <a:t>теперь класс абстрактный    </a:t>
            </a:r>
            <a:endParaRPr lang="ru-RU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360000" indent="0">
              <a:spcBef>
                <a:spcPts val="0"/>
              </a:spcBef>
              <a:buNone/>
            </a:pPr>
            <a:br>
              <a:rPr lang="ru-RU" sz="2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Dog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: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Animal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speak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override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"Dog barks"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360000" indent="0">
              <a:spcBef>
                <a:spcPts val="0"/>
              </a:spcBef>
              <a:buNone/>
            </a:pPr>
            <a:b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: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Animal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speak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()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override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"Cat meows"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360000" indent="0">
              <a:spcBef>
                <a:spcPts val="0"/>
              </a:spcBef>
              <a:buNone/>
            </a:pPr>
            <a:b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makeSound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Animal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FD971F"/>
                </a:solidFill>
                <a:latin typeface="Consolas" panose="020B0609020204030204" pitchFamily="49" charset="0"/>
              </a:rPr>
              <a:t>animal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) {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i="1" dirty="0">
                <a:solidFill>
                  <a:srgbClr val="FD971F"/>
                </a:solidFill>
                <a:latin typeface="Consolas" panose="020B0609020204030204" pitchFamily="49" charset="0"/>
              </a:rPr>
              <a:t>animal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-&gt;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speak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  <a:r>
              <a:rPr lang="en-US" sz="2000" dirty="0">
                <a:solidFill>
                  <a:srgbClr val="88846F"/>
                </a:solidFill>
                <a:latin typeface="Consolas" panose="020B0609020204030204" pitchFamily="49" charset="0"/>
              </a:rPr>
              <a:t>  // </a:t>
            </a:r>
            <a:r>
              <a:rPr lang="ru-RU" sz="2000" dirty="0">
                <a:solidFill>
                  <a:srgbClr val="88846F"/>
                </a:solidFill>
                <a:latin typeface="Consolas" panose="020B0609020204030204" pitchFamily="49" charset="0"/>
              </a:rPr>
              <a:t>Вызывается метод, соответствующий реальному типу объекта</a:t>
            </a:r>
            <a:endParaRPr lang="ru-RU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calls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++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88846F"/>
                </a:solidFill>
                <a:latin typeface="Consolas" panose="020B0609020204030204" pitchFamily="49" charset="0"/>
              </a:rPr>
              <a:t> // </a:t>
            </a:r>
            <a:r>
              <a:rPr lang="ru-RU" sz="2000" dirty="0">
                <a:solidFill>
                  <a:srgbClr val="88846F"/>
                </a:solidFill>
                <a:latin typeface="Consolas" panose="020B0609020204030204" pitchFamily="49" charset="0"/>
              </a:rPr>
              <a:t>подсчитаем количество вызовов этого метода</a:t>
            </a:r>
            <a:endParaRPr lang="ru-RU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36000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marL="360000" indent="0">
              <a:spcBef>
                <a:spcPts val="0"/>
              </a:spcBef>
              <a:buNone/>
            </a:pPr>
            <a:br>
              <a:rPr lang="ru-RU" sz="2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360000" indent="0">
              <a:spcBef>
                <a:spcPts val="0"/>
              </a:spcBef>
              <a:buNone/>
            </a:pPr>
            <a:b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Dog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dog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makeSound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dog);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cat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makeSound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cat);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E6DB74"/>
                </a:solidFill>
                <a:latin typeface="Consolas" panose="020B0609020204030204" pitchFamily="49" charset="0"/>
              </a:rPr>
              <a:t>makesound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() was called 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calls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" times."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36000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A8B90-BCE7-447B-B5DC-1F2ABB4D1693}"/>
              </a:ext>
            </a:extLst>
          </p:cNvPr>
          <p:cNvSpPr txBox="1"/>
          <p:nvPr/>
        </p:nvSpPr>
        <p:spPr>
          <a:xfrm>
            <a:off x="9594850" y="5784850"/>
            <a:ext cx="360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</a:rPr>
              <a:t>Стало так</a:t>
            </a:r>
          </a:p>
        </p:txBody>
      </p:sp>
      <p:sp>
        <p:nvSpPr>
          <p:cNvPr id="3" name="Стрелка: влево 2">
            <a:extLst>
              <a:ext uri="{FF2B5EF4-FFF2-40B4-BE49-F238E27FC236}">
                <a16:creationId xmlns:a16="http://schemas.microsoft.com/office/drawing/2014/main" id="{52673A09-4671-4A0D-86F8-7E7A6B25FDB9}"/>
              </a:ext>
            </a:extLst>
          </p:cNvPr>
          <p:cNvSpPr/>
          <p:nvPr/>
        </p:nvSpPr>
        <p:spPr>
          <a:xfrm>
            <a:off x="8585200" y="5956299"/>
            <a:ext cx="806450" cy="405031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65C1046-F36F-45DE-9AD7-C9473F48D731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81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7481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827</Words>
  <Application>Microsoft Office PowerPoint</Application>
  <PresentationFormat>Широкоэкранный</PresentationFormat>
  <Paragraphs>96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Consolas</vt:lpstr>
      <vt:lpstr>Wingdings</vt:lpstr>
      <vt:lpstr>Тема Office</vt:lpstr>
      <vt:lpstr>Объектно-ориентированное программирование на С++</vt:lpstr>
      <vt:lpstr>Принципы ООП в С++</vt:lpstr>
      <vt:lpstr>Абстракция в С++</vt:lpstr>
      <vt:lpstr>Абстракция в С++</vt:lpstr>
      <vt:lpstr>Презентация PowerPoint</vt:lpstr>
      <vt:lpstr>Недостатки:</vt:lpstr>
      <vt:lpstr>Как исправить код, чтобы программа использовала принципы абстракции полностью?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Aydin</dc:creator>
  <cp:lastModifiedBy>Aydin</cp:lastModifiedBy>
  <cp:revision>41</cp:revision>
  <dcterms:created xsi:type="dcterms:W3CDTF">2025-04-02T10:07:18Z</dcterms:created>
  <dcterms:modified xsi:type="dcterms:W3CDTF">2025-05-02T15:26:23Z</dcterms:modified>
</cp:coreProperties>
</file>