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2" r:id="rId4"/>
    <p:sldId id="287" r:id="rId5"/>
    <p:sldId id="288" r:id="rId6"/>
    <p:sldId id="284" r:id="rId7"/>
    <p:sldId id="289" r:id="rId8"/>
    <p:sldId id="258" r:id="rId9"/>
    <p:sldId id="280" r:id="rId10"/>
    <p:sldId id="29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E14A71-B3A2-4261-A9EC-C8517F2FEF7B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EEF74-28E7-41D5-827D-828820ED46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1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EF74-28E7-41D5-827D-828820ED46B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1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26.04.2025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функции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классы</a:t>
            </a: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Единственное, что в данном случае изменилось по сравнению с предыдущим примером - это то, что в классе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определение дружественных функций было заменено определением дружественного класса: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То есть тем самым мы опять же говорим, что класс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- это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друг класса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поэтому объекты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могут обращаться к приватным переменным класса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После этого в классе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можно обращаться к закрытым членам класса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из любых функций.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FB8F87E-CFB7-498B-A81A-112D93539481}"/>
              </a:ext>
            </a:extLst>
          </p:cNvPr>
          <p:cNvSpPr/>
          <p:nvPr/>
        </p:nvSpPr>
        <p:spPr>
          <a:xfrm>
            <a:off x="7256376" y="3059668"/>
            <a:ext cx="3062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8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функции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- это функции, которые не являются членами класса, однако имеют доступ к его закрытым членам - переменным и функциям, которые имеют спецификатор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определения дружественных функций используется ключевое слово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friend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Например, определим следующую программу: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7785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autoName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autoPrice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name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autoName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price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autoPrice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 : 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price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88846F"/>
                </a:solidFill>
                <a:latin typeface="Consolas" panose="020B0609020204030204" pitchFamily="49" charset="0"/>
              </a:rPr>
              <a:t>/*------------------------------------------*/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1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.name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 is driven"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1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.price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88846F"/>
                </a:solidFill>
                <a:latin typeface="Consolas" panose="020B0609020204030204" pitchFamily="49" charset="0"/>
              </a:rPr>
              <a:t>/*------------------------------------------*/</a:t>
            </a:r>
            <a:endParaRPr lang="en-US" sz="11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tesla(</a:t>
            </a:r>
            <a:r>
              <a:rPr lang="en-US" sz="1100" dirty="0">
                <a:solidFill>
                  <a:srgbClr val="E6DB74"/>
                </a:solidFill>
                <a:latin typeface="Consolas" panose="020B0609020204030204" pitchFamily="49" charset="0"/>
              </a:rPr>
              <a:t>"Tesla"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5000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tesla.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(tesla);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(tesla,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8000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>
                <a:solidFill>
                  <a:srgbClr val="F8F8F2"/>
                </a:solidFill>
                <a:latin typeface="Consolas" panose="020B0609020204030204" pitchFamily="49" charset="0"/>
              </a:rPr>
              <a:t>tesla.</a:t>
            </a:r>
            <a:r>
              <a:rPr lang="en-US" sz="11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475132" y="127374"/>
            <a:ext cx="5075518" cy="5262979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Здесь определен класс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представляет автомобиль. У этого класса определены приватные закрытые переменные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(название автомобиля) и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price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(цена автомобиля). Также в классе объявлены две дружественные функции: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drive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(функция вождения автомобиля) и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setPrice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(функция назначения цены). Обе этих функции принимают в качестве параметра ссылку на объект </a:t>
            </a:r>
            <a:r>
              <a:rPr lang="ru-RU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D9A5A7-BDB3-43D8-B19C-119C6183C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32" y="5612761"/>
            <a:ext cx="5075518" cy="10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  <a:solidFill>
            <a:schemeClr val="bg1">
              <a:alpha val="34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мы объявляем дружественные функции, то фактически мы говорим компилятору, что это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друзья класса и они имеют доступ ко всем членам этого класса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в том числе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закрытым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этом для дружественных функций не важно, определяются они под спецификатором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Для них это не имеет значения.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Определение этих функций производится вне класса. И поскольку эти функции являются дружественными, то внутри этих функций мы можем через переданную ссылку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обратиться ко всем его закрытым переменным.</a:t>
            </a:r>
          </a:p>
        </p:txBody>
      </p:sp>
    </p:spTree>
    <p:extLst>
      <p:ext uri="{BB962C8B-B14F-4D97-AF65-F5344CB8AC3E}">
        <p14:creationId xmlns:p14="http://schemas.microsoft.com/office/powerpoint/2010/main" val="393427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Определение дружественных функций в классе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функции могут определяться в другом классе. Например, определим класс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использует объект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105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502FF0-1CC5-484F-BA43-9F17854757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7052982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numCol="2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объявление класса 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Auto,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чтобы 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Person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видел этот класс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    //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объявление дружественных функций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a_name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a_name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price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 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price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price;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 drives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.name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.price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tesla{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"Tesla"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5000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tom{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"Tom"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tom.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(tesla);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tom.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(tesla,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8000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tesla.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EF40D79-4606-4727-B324-ECC1CF7FFF9D}"/>
              </a:ext>
            </a:extLst>
          </p:cNvPr>
          <p:cNvCxnSpPr>
            <a:cxnSpLocks/>
          </p:cNvCxnSpPr>
          <p:nvPr/>
        </p:nvCxnSpPr>
        <p:spPr>
          <a:xfrm>
            <a:off x="5905500" y="-209550"/>
            <a:ext cx="0" cy="75692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71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987B2757-7F57-4DED-B501-57F18936A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69402"/>
              </p:ext>
            </p:extLst>
          </p:nvPr>
        </p:nvGraphicFramePr>
        <p:xfrm>
          <a:off x="298450" y="729827"/>
          <a:ext cx="11595100" cy="53983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95100">
                  <a:extLst>
                    <a:ext uri="{9D8B030D-6E8A-4147-A177-3AD203B41FA5}">
                      <a16:colId xmlns:a16="http://schemas.microsoft.com/office/drawing/2014/main" val="2729802165"/>
                    </a:ext>
                  </a:extLst>
                </a:gridCol>
              </a:tblGrid>
              <a:tr h="947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Вначале определен класс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который представляет человека. Однако поскольку класс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использует класс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то перед классом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идет объявление класса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30369"/>
                  </a:ext>
                </a:extLst>
              </a:tr>
              <a:tr h="662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Две функции из класса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принимают ссылку на объект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67580"/>
                  </a:ext>
                </a:extLst>
              </a:tr>
              <a:tr h="662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То есть фигурально говоря, человек водит автомобиль и назначает ему цену с помощью этих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функциий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21627"/>
                  </a:ext>
                </a:extLst>
              </a:tr>
              <a:tr h="662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Класс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определяет дружественные функции с той же сигнатурой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311903"/>
                  </a:ext>
                </a:extLst>
              </a:tr>
              <a:tr h="9470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Причем поскольку данные функции будут определены в классе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то названия этих функций предваряются префиксом "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::".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2753"/>
                  </a:ext>
                </a:extLst>
              </a:tr>
              <a:tr h="151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6) 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И поскольку в этих функциях предполагается использовать объект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то ко времени определения этих функций все члены объекта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должны быть известны, поэтому определения функций находятся не в самом классе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Person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а после класса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 И так как эти функции определены в классе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как дружественные, мы можем обратиться в этих функциях к закрытым членам класса </a:t>
                      </a:r>
                      <a:r>
                        <a:rPr lang="ru-RU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</a:t>
                      </a:r>
                      <a:r>
                        <a:rPr lang="ru-RU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25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17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Дружественные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выше класс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 только две функции из класса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Но допустим впоследствии возникла необходимость добавить в класс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еще ряд дружественных функций, которые будут определены в классе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Либо мы можем предполагать, что класс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будет активно использовать объекты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Auto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И в этом случае целесообразно определять не отдельные дружественные функции, а определить дружественным весь класс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Person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2CF13-24AA-4BC2-8F3B-DE09B3DECF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 numCol="2">
            <a:noAutofit/>
          </a:bodyPr>
          <a:lstStyle/>
          <a:p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88846F"/>
                </a:solidFill>
                <a:latin typeface="Consolas" panose="020B0609020204030204" pitchFamily="49" charset="0"/>
              </a:rPr>
              <a:t>объявление класса </a:t>
            </a:r>
            <a:r>
              <a:rPr 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Auto, </a:t>
            </a:r>
            <a:r>
              <a:rPr lang="ru-RU" sz="1600" dirty="0">
                <a:solidFill>
                  <a:srgbClr val="88846F"/>
                </a:solidFill>
                <a:latin typeface="Consolas" panose="020B0609020204030204" pitchFamily="49" charset="0"/>
              </a:rPr>
              <a:t>чтобы </a:t>
            </a:r>
            <a:r>
              <a:rPr 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Person </a:t>
            </a:r>
            <a:r>
              <a:rPr lang="ru-RU" sz="1600" dirty="0">
                <a:solidFill>
                  <a:srgbClr val="88846F"/>
                </a:solidFill>
                <a:latin typeface="Consolas" panose="020B0609020204030204" pitchFamily="49" charset="0"/>
              </a:rPr>
              <a:t>видел этот класс</a:t>
            </a:r>
            <a:endParaRPr lang="ru-RU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p_name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88846F"/>
                </a:solidFill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88846F"/>
                </a:solidFill>
                <a:latin typeface="Consolas" panose="020B0609020204030204" pitchFamily="49" charset="0"/>
              </a:rPr>
              <a:t>объявление дружественного класса</a:t>
            </a:r>
            <a:endParaRPr lang="ru-RU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a_name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name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a_name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price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a_price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 : "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price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price;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){ 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name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 drives "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.name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car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.price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tesla{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"Tesla"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E81FF"/>
                </a:solidFill>
                <a:latin typeface="Consolas" panose="020B0609020204030204" pitchFamily="49" charset="0"/>
              </a:rPr>
              <a:t>5000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tom{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"Tom"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tom.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drive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(tesla);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tom.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setPrice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(tesla, </a:t>
            </a:r>
            <a:r>
              <a:rPr lang="en-US" sz="1600" dirty="0">
                <a:solidFill>
                  <a:srgbClr val="AE81FF"/>
                </a:solidFill>
                <a:latin typeface="Consolas" panose="020B0609020204030204" pitchFamily="49" charset="0"/>
              </a:rPr>
              <a:t>8000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tesla.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EBF86E6-E712-499B-8650-6798A69B43A9}"/>
              </a:ext>
            </a:extLst>
          </p:cNvPr>
          <p:cNvCxnSpPr>
            <a:cxnSpLocks/>
          </p:cNvCxnSpPr>
          <p:nvPr/>
        </p:nvCxnSpPr>
        <p:spPr>
          <a:xfrm>
            <a:off x="5905500" y="-209550"/>
            <a:ext cx="0" cy="75692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315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1624</Words>
  <Application>Microsoft Office PowerPoint</Application>
  <PresentationFormat>Широкоэкранный</PresentationFormat>
  <Paragraphs>167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Consolas</vt:lpstr>
      <vt:lpstr>Тема Office</vt:lpstr>
      <vt:lpstr>Объектно-ориентированное программирование на С++</vt:lpstr>
      <vt:lpstr>Дружественные функции</vt:lpstr>
      <vt:lpstr>Презентация PowerPoint</vt:lpstr>
      <vt:lpstr>Дружественные функции</vt:lpstr>
      <vt:lpstr>Определение дружественных функций в классе</vt:lpstr>
      <vt:lpstr>Презентация PowerPoint</vt:lpstr>
      <vt:lpstr>Презентация PowerPoint</vt:lpstr>
      <vt:lpstr>Дружественные классы</vt:lpstr>
      <vt:lpstr>Презентация PowerPoint</vt:lpstr>
      <vt:lpstr>Дружественные классы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42</cp:revision>
  <dcterms:created xsi:type="dcterms:W3CDTF">2025-04-02T10:07:18Z</dcterms:created>
  <dcterms:modified xsi:type="dcterms:W3CDTF">2025-04-26T10:32:01Z</dcterms:modified>
</cp:coreProperties>
</file>