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4" r:id="rId6"/>
    <p:sldId id="265" r:id="rId7"/>
    <p:sldId id="257" r:id="rId8"/>
    <p:sldId id="262" r:id="rId9"/>
    <p:sldId id="263" r:id="rId10"/>
    <p:sldId id="260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51927" y="1031437"/>
            <a:ext cx="4839012" cy="379539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39226" y="1032932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39226" y="2497135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06035" y="3962833"/>
            <a:ext cx="3408397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9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Спецификаторы доступа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Инкапсуляция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методов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get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0882B-98C0-40B2-9126-C179DC8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применять инкапсуляцию?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C482E-9C4A-4B1E-8D1E-6AB1BF3ADB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Инкапсуляция реализуется через методы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Их также называют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геттерами и сеттерами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Теперь обращение к переменным будет возможно только через эти методы, а взаимодействовать с атрибутами напрямую будет невозможно.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Создадим класс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разберем тему на практике:</a:t>
            </a:r>
          </a:p>
        </p:txBody>
      </p:sp>
    </p:spTree>
    <p:extLst>
      <p:ext uri="{BB962C8B-B14F-4D97-AF65-F5344CB8AC3E}">
        <p14:creationId xmlns:p14="http://schemas.microsoft.com/office/powerpoint/2010/main" val="21259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4D8DB-ACA4-4752-98CC-0BA1963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365125"/>
            <a:ext cx="10641106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mbria" panose="02040503050406030204" pitchFamily="18" charset="0"/>
                <a:ea typeface="Cambria" panose="02040503050406030204" pitchFamily="18" charset="0"/>
              </a:rPr>
              <a:t>1) Создадим класс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4000" dirty="0">
                <a:latin typeface="Cambria" panose="02040503050406030204" pitchFamily="18" charset="0"/>
                <a:ea typeface="Cambria" panose="02040503050406030204" pitchFamily="18" charset="0"/>
              </a:rPr>
              <a:t> и объект этого класса: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49A9D-0021-4B3E-9F6A-EAD42122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4753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myCar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8BC912-B923-495E-8ED7-B67DA07B53CD}"/>
              </a:ext>
            </a:extLst>
          </p:cNvPr>
          <p:cNvSpPr/>
          <p:nvPr/>
        </p:nvSpPr>
        <p:spPr>
          <a:xfrm rot="9972823">
            <a:off x="3520545" y="2553923"/>
            <a:ext cx="3800721" cy="843095"/>
          </a:xfrm>
          <a:prstGeom prst="rightArrow">
            <a:avLst>
              <a:gd name="adj1" fmla="val 24964"/>
              <a:gd name="adj2" fmla="val 43855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A8782CAF-7765-4954-BA1D-F5983E0325EB}"/>
              </a:ext>
            </a:extLst>
          </p:cNvPr>
          <p:cNvSpPr/>
          <p:nvPr/>
        </p:nvSpPr>
        <p:spPr>
          <a:xfrm rot="10565329">
            <a:off x="3450967" y="4270041"/>
            <a:ext cx="4272349" cy="843095"/>
          </a:xfrm>
          <a:prstGeom prst="rightArrow">
            <a:avLst>
              <a:gd name="adj1" fmla="val 24964"/>
              <a:gd name="adj2" fmla="val 43855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AA2EF-A4B0-4B69-ABA7-ECCFCB6FF448}"/>
              </a:ext>
            </a:extLst>
          </p:cNvPr>
          <p:cNvSpPr txBox="1"/>
          <p:nvPr/>
        </p:nvSpPr>
        <p:spPr>
          <a:xfrm>
            <a:off x="7747095" y="2292025"/>
            <a:ext cx="286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F5DB2-CF45-4E65-AB7E-1B3B94656EB3}"/>
              </a:ext>
            </a:extLst>
          </p:cNvPr>
          <p:cNvSpPr txBox="1"/>
          <p:nvPr/>
        </p:nvSpPr>
        <p:spPr>
          <a:xfrm>
            <a:off x="8135470" y="4249271"/>
            <a:ext cx="2292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Объект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myCar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класса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9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4D8DB-ACA4-4752-98CC-0BA1963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365125"/>
            <a:ext cx="10641106" cy="1325563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2) Добавим переменную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price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чтобы мы могли указать стоимость машины.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Price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будет со спецификатором доступом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так как мы не хотим, чтобы кто угодно мог менять стоимость. Методы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в публичном доступе.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49A9D-0021-4B3E-9F6A-EAD42122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982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-&gt;price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getPrice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C1FDB5DD-AF68-4B7E-ABEF-7F38D3013D2A}"/>
              </a:ext>
            </a:extLst>
          </p:cNvPr>
          <p:cNvSpPr/>
          <p:nvPr/>
        </p:nvSpPr>
        <p:spPr>
          <a:xfrm rot="10565329">
            <a:off x="3659827" y="4458331"/>
            <a:ext cx="3901963" cy="843095"/>
          </a:xfrm>
          <a:prstGeom prst="rightArrow">
            <a:avLst>
              <a:gd name="adj1" fmla="val 24964"/>
              <a:gd name="adj2" fmla="val 43855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8058CC2D-89B7-4EE9-8FB5-6E3AC63C0B06}"/>
              </a:ext>
            </a:extLst>
          </p:cNvPr>
          <p:cNvSpPr/>
          <p:nvPr/>
        </p:nvSpPr>
        <p:spPr>
          <a:xfrm rot="10800000">
            <a:off x="5123329" y="3135984"/>
            <a:ext cx="2655794" cy="843095"/>
          </a:xfrm>
          <a:prstGeom prst="rightArrow">
            <a:avLst>
              <a:gd name="adj1" fmla="val 24964"/>
              <a:gd name="adj2" fmla="val 43855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CE323-0FB3-4983-A95F-567482DF5399}"/>
              </a:ext>
            </a:extLst>
          </p:cNvPr>
          <p:cNvSpPr txBox="1"/>
          <p:nvPr/>
        </p:nvSpPr>
        <p:spPr>
          <a:xfrm>
            <a:off x="8155641" y="3454249"/>
            <a:ext cx="238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Сеттер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9AB0F-BB93-4D42-A651-AE8EC4E340BE}"/>
              </a:ext>
            </a:extLst>
          </p:cNvPr>
          <p:cNvSpPr txBox="1"/>
          <p:nvPr/>
        </p:nvSpPr>
        <p:spPr>
          <a:xfrm>
            <a:off x="7967382" y="4632512"/>
            <a:ext cx="190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Геттер</a:t>
            </a:r>
          </a:p>
        </p:txBody>
      </p:sp>
    </p:spTree>
    <p:extLst>
      <p:ext uri="{BB962C8B-B14F-4D97-AF65-F5344CB8AC3E}">
        <p14:creationId xmlns:p14="http://schemas.microsoft.com/office/powerpoint/2010/main" val="304141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5739ED-261F-4144-9DF0-DF692448F260}"/>
              </a:ext>
            </a:extLst>
          </p:cNvPr>
          <p:cNvSpPr/>
          <p:nvPr/>
        </p:nvSpPr>
        <p:spPr>
          <a:xfrm>
            <a:off x="338417" y="197346"/>
            <a:ext cx="6096000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-&gt;price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myCar.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myCar.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A85CA-5B3A-4A47-B603-C5145F0E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640" y="311337"/>
            <a:ext cx="4538384" cy="415308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3) Установим стоимость 5000 с помощью метода </a:t>
            </a:r>
            <a:r>
              <a:rPr lang="en-US" sz="32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setPrice</a:t>
            </a:r>
            <a:r>
              <a:rPr lang="en-U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  <a:br>
              <a:rPr lang="ru-RU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Выведем на экран 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getPrice</a:t>
            </a:r>
            <a:r>
              <a:rPr lang="en-U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  <a:endParaRPr lang="ru-RU" sz="32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3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59E26-D91D-4E53-BB29-063F9CB207A7}"/>
              </a:ext>
            </a:extLst>
          </p:cNvPr>
          <p:cNvSpPr txBox="1"/>
          <p:nvPr/>
        </p:nvSpPr>
        <p:spPr>
          <a:xfrm>
            <a:off x="1122829" y="618564"/>
            <a:ext cx="9648265" cy="156966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Методы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принято записывать таким образом, чтобы название метода </a:t>
            </a: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однозначно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указывало на переменную к которой он относится. Название метода с маленькой буквы, название соответствующей переменной с большой буквы. Например: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CD67C2-8CC9-4EBC-A7BD-379E1E516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76621"/>
              </p:ext>
            </p:extLst>
          </p:nvPr>
        </p:nvGraphicFramePr>
        <p:xfrm>
          <a:off x="1527735" y="2561912"/>
          <a:ext cx="8597901" cy="194957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val="3753555586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693309784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3546132648"/>
                    </a:ext>
                  </a:extLst>
                </a:gridCol>
              </a:tblGrid>
              <a:tr h="6498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color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getColor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setColor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91276"/>
                  </a:ext>
                </a:extLst>
              </a:tr>
              <a:tr h="6498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radius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getRadius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setRadius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72264"/>
                  </a:ext>
                </a:extLst>
              </a:tr>
              <a:tr h="6498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Text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getText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setText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ru-RU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52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7FD6F6-9301-43AC-A77A-033F76729E75}"/>
              </a:ext>
            </a:extLst>
          </p:cNvPr>
          <p:cNvSpPr txBox="1"/>
          <p:nvPr/>
        </p:nvSpPr>
        <p:spPr>
          <a:xfrm>
            <a:off x="1080247" y="5509999"/>
            <a:ext cx="9648265" cy="46166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Если переменная является </a:t>
            </a:r>
            <a:r>
              <a:rPr lang="ru-RU" sz="2400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константой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то метод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нужен!</a:t>
            </a:r>
          </a:p>
        </p:txBody>
      </p:sp>
    </p:spTree>
    <p:extLst>
      <p:ext uri="{BB962C8B-B14F-4D97-AF65-F5344CB8AC3E}">
        <p14:creationId xmlns:p14="http://schemas.microsoft.com/office/powerpoint/2010/main" val="10228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86CA4-C7E9-4647-98AC-66E0AD36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Почему инкапсуляция так важна в реальных проектах?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9FFCC5-191C-4161-96AE-722EC1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>
              <a:alpha val="34000"/>
            </a:schemeClr>
          </a:solidFill>
        </p:spPr>
        <p:txBody>
          <a:bodyPr vert="horz"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Защита данных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Данные нельзя изменить случайно или некорректным образом. </a:t>
            </a:r>
            <a:r>
              <a:rPr lang="ru-RU">
                <a:latin typeface="Cambria" panose="02040503050406030204" pitchFamily="18" charset="0"/>
                <a:ea typeface="Cambria" panose="02040503050406030204" pitchFamily="18" charset="0"/>
              </a:rPr>
              <a:t>Например,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на счету нельзя просто взять и поменять.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23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7B2FBD-9D51-4D6A-A6E1-95AD8EBFAA25}"/>
              </a:ext>
            </a:extLst>
          </p:cNvPr>
          <p:cNvSpPr/>
          <p:nvPr/>
        </p:nvSpPr>
        <p:spPr>
          <a:xfrm>
            <a:off x="416859" y="188260"/>
            <a:ext cx="5679141" cy="6320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 numCol="1">
            <a:noAutofit/>
          </a:bodyPr>
          <a:lstStyle/>
          <a:p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BankAccount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balance;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BankAccount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initialBalance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balance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initialBalance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ru-RU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Конструктор</a:t>
            </a:r>
            <a:endParaRPr lang="ru-RU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balance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ru-RU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Положить деньги</a:t>
            </a:r>
            <a:endParaRPr lang="ru-RU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balance){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balance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ru-RU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Снять деньги</a:t>
            </a:r>
            <a:endParaRPr lang="ru-RU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balance;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80CA39-3D76-4BED-BE1E-E9382C2C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741" y="1948166"/>
            <a:ext cx="4101353" cy="2215991"/>
          </a:xfrm>
          <a:prstGeom prst="rect">
            <a:avLst/>
          </a:prstGeom>
          <a:solidFill>
            <a:schemeClr val="bg1">
              <a:alpha val="3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Без инкапсуляции любой мог бы просто написать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balance = -1000;</a:t>
            </a:r>
            <a:endParaRPr lang="ru-RU" altLang="ru-RU" sz="20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 нарушает логику программы.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0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86CA4-C7E9-4647-98AC-66E0AD36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Почему инкапсуляция так важна в реальных проектах?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9FFCC5-191C-4161-96AE-722EC1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>
              <a:alpha val="34000"/>
            </a:schemeClr>
          </a:solidFill>
        </p:spPr>
        <p:txBody>
          <a:bodyPr vert="horz"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Гибкость изменения кода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завтра нужно поменять способ хранения данных (например, добавить шифрование), то интерфейс останется прежним, а внутренний код можно переделать.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7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A484AD-39AE-400E-8AAF-56977FC986F7}"/>
              </a:ext>
            </a:extLst>
          </p:cNvPr>
          <p:cNvSpPr/>
          <p:nvPr/>
        </p:nvSpPr>
        <p:spPr>
          <a:xfrm>
            <a:off x="257735" y="563059"/>
            <a:ext cx="570603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string password;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password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password;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910BFA-547D-49C2-8194-F1FF89404BAA}"/>
              </a:ext>
            </a:extLst>
          </p:cNvPr>
          <p:cNvSpPr/>
          <p:nvPr/>
        </p:nvSpPr>
        <p:spPr>
          <a:xfrm>
            <a:off x="6228229" y="563059"/>
            <a:ext cx="570603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string password;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password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encrypt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(password);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2D59-99DA-472B-A777-E355B9CA8012}"/>
              </a:ext>
            </a:extLst>
          </p:cNvPr>
          <p:cNvSpPr txBox="1"/>
          <p:nvPr/>
        </p:nvSpPr>
        <p:spPr>
          <a:xfrm>
            <a:off x="504265" y="4666129"/>
            <a:ext cx="10919012" cy="1631216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Если бы не было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такого </a:t>
            </a:r>
            <a:r>
              <a:rPr lang="ru-RU" sz="2000">
                <a:latin typeface="Cambria" panose="02040503050406030204" pitchFamily="18" charset="0"/>
                <a:ea typeface="Cambria" panose="02040503050406030204" pitchFamily="18" charset="0"/>
              </a:rPr>
              <a:t>понятия Инкапсуляция,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то можно было бы получать как сам пароль, так и его зашифрованный вариант. Это не очень хорошо, программист будет путаться. </a:t>
            </a:r>
          </a:p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Более того если злоумышленник взломает программу получит оба этих значения, он сможет расшифровать все пароли и не только пароли, так как обычно система использует один метод шифрования и один(несколько) ключа(-ей) для шифрования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093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9DC3-418C-4AE2-8F47-2CEF400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Cambria" panose="02040503050406030204" pitchFamily="18" charset="0"/>
                <a:ea typeface="Cambria" panose="02040503050406030204" pitchFamily="18" charset="0"/>
              </a:rPr>
              <a:t>Задания для закрепления темы</a:t>
            </a:r>
          </a:p>
        </p:txBody>
      </p:sp>
    </p:spTree>
    <p:extLst>
      <p:ext uri="{BB962C8B-B14F-4D97-AF65-F5344CB8AC3E}">
        <p14:creationId xmlns:p14="http://schemas.microsoft.com/office/powerpoint/2010/main" val="386462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ООП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объектно-ориентированного программирования (ООП) в C++ включают: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Инкапсуляция</a:t>
            </a:r>
            <a:endParaRPr lang="ru-RU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Полиморфизм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2481324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getWidth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setHeight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Latn-AZ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setHeight()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  <a:endParaRPr lang="az-Latn-AZ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algn="ctr"/>
            <a:r>
              <a:rPr lang="az-Latn-AZ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Getlength()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getWidth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setwidth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getheight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();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 нас есть три переменные класса </a:t>
            </a:r>
          </a:p>
          <a:p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height, width, length.</a:t>
            </a:r>
            <a:endParaRPr lang="ru-RU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 правильно назвать методы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</a:t>
            </a:r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set?</a:t>
            </a:r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3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310557" y="493693"/>
            <a:ext cx="4355153" cy="186113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1) Инкапсуляция в C++ — это принцип ООП, который ограничивает доступ к данным, скрывая их за </a:t>
            </a:r>
            <a:r>
              <a:rPr lang="ru-RU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private</a:t>
            </a:r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protected</a:t>
            </a:r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 полями, но позволяя управлять ими через публичные методы.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257361" y="2824421"/>
            <a:ext cx="4408349" cy="1622555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2) Инкапсуляция в C++ используется для защиты данных от изменений, запрещая доступ к переменным даже через методы класса.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257361" y="491657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3) Инкапсуляция — это механизм ООП, который позволяет объединять данные и методы в одном классе, чтобы они работали как единое целое.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215380" cy="3970455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Найдите наиболее правильное утверждение об Инкапсуляции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6AFE10-321F-42AC-B80B-85A6B4E56F7C}"/>
              </a:ext>
            </a:extLst>
          </p:cNvPr>
          <p:cNvSpPr/>
          <p:nvPr/>
        </p:nvSpPr>
        <p:spPr>
          <a:xfrm>
            <a:off x="1914943" y="4916573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4) Инкапсуляция — это механизм, который делает все переменные </a:t>
            </a:r>
            <a:r>
              <a:rPr lang="ru-RU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public</a:t>
            </a:r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, чтобы их можно было использовать в любом месте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510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2532124"/>
            <a:ext cx="4793305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Car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Car *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ptr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 = &amp;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ptr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(“yellow”);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&lt;&lt; “Color = ”&lt;&lt;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ptr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793305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Car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myCar.color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 = “yellow”;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&lt;&lt; “Color = ”&lt;&lt;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myCar.color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58969" y="4577152"/>
            <a:ext cx="4850454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Car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setColor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(yellow);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&lt;&lt; “Color=”&lt;&lt;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getColor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Я хочу поменять цвет машины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желтый. Какой кусок кода я должен ввести?</a:t>
            </a:r>
          </a:p>
        </p:txBody>
      </p:sp>
    </p:spTree>
    <p:extLst>
      <p:ext uri="{BB962C8B-B14F-4D97-AF65-F5344CB8AC3E}">
        <p14:creationId xmlns:p14="http://schemas.microsoft.com/office/powerpoint/2010/main" val="62940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Инкапсуляция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Инкапсуляция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— это принцип ООП, который скрывает детали реализации класса и ограничивает доступ к данным извне.</a:t>
            </a: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Основная идея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данные (переменные) скрыты внутри объекта, а доступ к ним осуществляется через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методы (геттеры и сеттеры)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0F4D8-A247-4319-BE0B-3A586F8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Спецификаторы доступа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97629-2FE4-435C-9AB9-C8216BE9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347" y="1829174"/>
            <a:ext cx="5181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атрибутам класса возможен из любого места (из любого файла).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Нет гарантии безопасности, удобен в начальном этапе разработки программы.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F2F77-8162-42DE-AAE0-5D8F6FA9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9174"/>
            <a:ext cx="5181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атрибутам класса только внутри класса (внутри самого файла .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cpp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Безопасна, нет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конфликтования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файлов и угрозы случайного изменения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1467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1CCB-F994-44E9-87C2-4B1BE7B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Спецификаторы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75DD-4A0B-47B8-BA4D-731E396B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az-Latn-AZ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Protected: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Доступен внутри класса и в его потомках (наследниках), но не доступен извне.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Используется в ООП при наследовании.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AD04E3A-411F-4226-99E9-1FFDF188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71549"/>
              </p:ext>
            </p:extLst>
          </p:nvPr>
        </p:nvGraphicFramePr>
        <p:xfrm>
          <a:off x="838200" y="1143000"/>
          <a:ext cx="10515600" cy="4286252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201631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8286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53230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1512235"/>
                    </a:ext>
                  </a:extLst>
                </a:gridCol>
              </a:tblGrid>
              <a:tr h="1071563">
                <a:tc>
                  <a:txBody>
                    <a:bodyPr/>
                    <a:lstStyle/>
                    <a:p>
                      <a:r>
                        <a:rPr lang="ru-RU" sz="2000" dirty="0"/>
                        <a:t>Спецификатор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Доступ внутри класса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Доступ в наследниках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Доступ извне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805298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n-US" sz="2000" dirty="0"/>
                        <a:t>public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60109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n-US" sz="2000"/>
                        <a:t>protected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❌ Нет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38383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n-US" sz="2000"/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accent6"/>
                          </a:solidFill>
                        </a:rPr>
                        <a:t>✅ Да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❌ Нет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❌ Нет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1D6E2D9-ABCD-457C-BAC3-35358436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62"/>
            <a:ext cx="10515600" cy="833438"/>
          </a:xfrm>
        </p:spPr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между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private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C8E63-76ED-4317-A120-AD2AC2AC88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8452" y="977900"/>
            <a:ext cx="5207000" cy="5575300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cstring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 age: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4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96970EF-2E3F-458E-961E-125980CA6476}"/>
              </a:ext>
            </a:extLst>
          </p:cNvPr>
          <p:cNvSpPr txBox="1">
            <a:spLocks/>
          </p:cNvSpPr>
          <p:nvPr/>
        </p:nvSpPr>
        <p:spPr>
          <a:xfrm>
            <a:off x="6686549" y="977900"/>
            <a:ext cx="5207000" cy="5575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cstring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 age: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1763A-1897-47F6-BBA4-11263D45FB99}"/>
              </a:ext>
            </a:extLst>
          </p:cNvPr>
          <p:cNvSpPr txBox="1"/>
          <p:nvPr/>
        </p:nvSpPr>
        <p:spPr>
          <a:xfrm>
            <a:off x="3644900" y="2755901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Работает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AD4A1-B766-4DF0-8AF6-A2382DFC92E9}"/>
              </a:ext>
            </a:extLst>
          </p:cNvPr>
          <p:cNvSpPr txBox="1"/>
          <p:nvPr/>
        </p:nvSpPr>
        <p:spPr>
          <a:xfrm>
            <a:off x="9791699" y="2681585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42599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679450" y="838200"/>
            <a:ext cx="5207000" cy="51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cstring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p.name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 age: "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650318" y="1683124"/>
            <a:ext cx="5075518" cy="2246769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Если не писать </a:t>
            </a:r>
            <a:r>
              <a:rPr lang="en-US" sz="28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public,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то компилятор автоматически определяет имя и возраст человека как </a:t>
            </a:r>
            <a:r>
              <a:rPr lang="en-US" sz="28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переменные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FF4A859B-84F8-41D0-9BB5-74A571620CA4}"/>
              </a:ext>
            </a:extLst>
          </p:cNvPr>
          <p:cNvSpPr txBox="1">
            <a:spLocks/>
          </p:cNvSpPr>
          <p:nvPr/>
        </p:nvSpPr>
        <p:spPr>
          <a:xfrm>
            <a:off x="527050" y="358775"/>
            <a:ext cx="11137900" cy="6140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surname;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"*cough-cough*"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newSalary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salary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newSalary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"Salary set to: 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newSalary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p.salary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p.name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p.surname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changeSalary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1120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E06DC-DB75-4D12-AA74-B273E760D329}"/>
              </a:ext>
            </a:extLst>
          </p:cNvPr>
          <p:cNvSpPr txBox="1"/>
          <p:nvPr/>
        </p:nvSpPr>
        <p:spPr>
          <a:xfrm>
            <a:off x="5835650" y="5480050"/>
            <a:ext cx="550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FF00"/>
                </a:solidFill>
              </a:rPr>
              <a:t>Какие строки кода надо прокомментировать, чтобы все заработало?</a:t>
            </a:r>
          </a:p>
        </p:txBody>
      </p:sp>
    </p:spTree>
    <p:extLst>
      <p:ext uri="{BB962C8B-B14F-4D97-AF65-F5344CB8AC3E}">
        <p14:creationId xmlns:p14="http://schemas.microsoft.com/office/powerpoint/2010/main" val="1109328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2016</Words>
  <Application>Microsoft Office PowerPoint</Application>
  <PresentationFormat>Широкоэкранный</PresentationFormat>
  <Paragraphs>276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Consolas</vt:lpstr>
      <vt:lpstr>Segoe UI</vt:lpstr>
      <vt:lpstr>Segoe UI Light</vt:lpstr>
      <vt:lpstr>Wingdings</vt:lpstr>
      <vt:lpstr>Тема Office</vt:lpstr>
      <vt:lpstr>Объектно-ориентированное программирование на С++</vt:lpstr>
      <vt:lpstr>Принципы ООП в С++</vt:lpstr>
      <vt:lpstr>Инкапсуляция (Encapsulation)</vt:lpstr>
      <vt:lpstr>Спецификаторы доступа</vt:lpstr>
      <vt:lpstr>Спецификаторы доступа</vt:lpstr>
      <vt:lpstr>Презентация PowerPoint</vt:lpstr>
      <vt:lpstr>Разница между public и private</vt:lpstr>
      <vt:lpstr>Презентация PowerPoint</vt:lpstr>
      <vt:lpstr>Презентация PowerPoint</vt:lpstr>
      <vt:lpstr>Как применять инкапсуляцию?</vt:lpstr>
      <vt:lpstr>1) Создадим класс Car и объект этого класса:</vt:lpstr>
      <vt:lpstr>2) Добавим переменную price, чтобы мы могли указать стоимость машины. Price будет со спецификатором доступом private, так как мы не хотим, чтобы кто угодно мог менять стоимость. Методы get и set в публичном доступе.</vt:lpstr>
      <vt:lpstr>3) Установим стоимость 5000 с помощью метода setPrice();  Выведем на экран  getPrice();</vt:lpstr>
      <vt:lpstr>Презентация PowerPoint</vt:lpstr>
      <vt:lpstr>Почему инкапсуляция так важна в реальных проектах?</vt:lpstr>
      <vt:lpstr>Презентация PowerPoint</vt:lpstr>
      <vt:lpstr>Почему инкапсуляция так важна в реальных проектах?</vt:lpstr>
      <vt:lpstr>Презентация PowerPoint</vt:lpstr>
      <vt:lpstr>Задания для закрепления темы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21</cp:revision>
  <dcterms:created xsi:type="dcterms:W3CDTF">2025-04-02T10:07:18Z</dcterms:created>
  <dcterms:modified xsi:type="dcterms:W3CDTF">2025-04-12T09:19:35Z</dcterms:modified>
</cp:coreProperties>
</file>