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9" r:id="rId3"/>
    <p:sldId id="279" r:id="rId4"/>
    <p:sldId id="262" r:id="rId5"/>
    <p:sldId id="258" r:id="rId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Средний стиль 2 — акцент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0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176ED1-8A8C-4BAB-989D-53EFFC373D97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B57B03-CF47-4C5A-B67B-71A232E1129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5111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B57B03-CF47-4C5A-B67B-71A232E1129C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05069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2813153-A9A9-4FEC-B031-BC4BB51203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1BA256B-27B3-4629-B779-80E29338A7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44F3814-1EAC-402D-9692-987429313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A8AA-C6E2-493B-ABFC-E4DA666FE1AC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292F07-2F84-4807-ACCB-8BADC0E33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AA9D347-CD7D-4759-86F7-953C6FB77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ACDD-9505-4491-83A8-D366414262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6313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634B9E-B868-4376-BE3E-522EE29DB3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53226B2-C974-4E49-BD35-A4CAFDDAD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386640B-48B3-4356-B652-FC8210735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A8AA-C6E2-493B-ABFC-E4DA666FE1AC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6AA394B-F696-4605-933E-348C5A4F8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18C0119-9AAE-457E-9A11-6870826EE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ACDD-9505-4491-83A8-D366414262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25855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68363EE-646B-4530-A40D-A900577C0E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73354EE-1134-4097-B62E-4555A9C09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91959A-684F-42AA-AB3A-7DA640984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A8AA-C6E2-493B-ABFC-E4DA666FE1AC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444FF76-B960-4330-9355-B3905B5B9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BD40109-CB0A-44E7-82E0-6BCD58562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ACDD-9505-4491-83A8-D366414262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4267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ABEA4EF-DFE3-41E0-BF0E-2F4E8949F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5DE0C61-4294-4029-AF4E-430B76B90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51D6CF2-E706-4ABA-99F6-5BE070FAF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A8AA-C6E2-493B-ABFC-E4DA666FE1AC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0E7A0D1-BEAD-4A5A-B5EE-28E2357E6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9A0B247-946F-4770-BC50-625E9CB11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ACDD-9505-4491-83A8-D366414262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3593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4F1A34-AB77-4061-9B4B-3609BF7A8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40940BC-E5B3-48EE-A680-0BB7D2EB37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AFA3BAE-6AD4-44D1-BBF9-151CDC325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A8AA-C6E2-493B-ABFC-E4DA666FE1AC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CAA7F7-B7DB-43CF-A6B2-B5617A7DD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AFE14BA-5B10-4BED-AF05-F2EEA153F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ACDD-9505-4491-83A8-D366414262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196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42679E-B8AA-4A80-B577-F8D4BBE5A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54CFAB-AA2F-4F51-98C3-1F6D665745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5A37CC6-FC0D-435A-AB98-E11CC5500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3CFB076-D78B-43CC-B690-2F990D77B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A8AA-C6E2-493B-ABFC-E4DA666FE1AC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EC6056E-1CC7-4958-9DA6-011E6C639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CDDEF0C-8F67-4D2D-A8C0-44B0B63CE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ACDD-9505-4491-83A8-D366414262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8613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36E95F-C59F-4FCB-AD29-72B14F105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B15AA05-40E4-4DEE-8DFF-6E055BBF4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E135DEB-3139-4425-A2B9-ABA2004E7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688306F-C55A-4737-80DB-4501759EB6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CD60166C-AA76-414A-AD23-C205A5FB36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E904AD1-8405-4D38-A157-EB2EEE4419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A8AA-C6E2-493B-ABFC-E4DA666FE1AC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56AA66F-9B37-4B25-AABA-DD830B28A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E9E87B8-142C-490F-A313-92E5E917C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ACDD-9505-4491-83A8-D366414262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1503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FDC41D3-5893-4A6D-A4A9-2B3A19F97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BA455FD-5418-4B6F-9DA7-D0EE9DE9F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A8AA-C6E2-493B-ABFC-E4DA666FE1AC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15F5C69-8DEF-45DB-9896-F36E89C28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59513E25-069E-4964-B7BD-5A9834134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ACDD-9505-4491-83A8-D366414262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92138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CCAD586-C83C-402B-A8E4-24B46D898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A8AA-C6E2-493B-ABFC-E4DA666FE1AC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B165A658-E295-4C3E-AF33-54FA86CE3E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F9DECA0-2338-40B8-8FED-7F4BB97AD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ACDD-9505-4491-83A8-D366414262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0267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C415209-2360-4BEF-BC3E-5A9E634F7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E390291-C234-4377-A1DA-CFA7DC4A26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FBF90ED-56EB-4EC2-BBD2-98D3A63CCD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436D82E-9EC8-4ECE-9ACC-0865AD28D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A8AA-C6E2-493B-ABFC-E4DA666FE1AC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72258FF-D54E-4125-BC73-6DE96FE9D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95E3646-7C09-4165-A241-575057CF6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ACDD-9505-4491-83A8-D366414262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44055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6B52C5-2F9D-4907-B932-7744D9539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4A8AACC-75E7-4175-9A89-98B6AF831E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BBDD41A-59CC-4631-9768-0DF7FE75DB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BAA1361-0977-4814-A3AF-6639F35F4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A5A8AA-C6E2-493B-ABFC-E4DA666FE1AC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EC82C96-49DD-4046-A37E-EECE889476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3424141-B1A3-4057-AD83-BF2C0BF17E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ACDD-9505-4491-83A8-D366414262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1665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DFE28F-878C-47D0-8217-9992A4EA7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CEB0CDA-5DCC-489B-B1C5-3259C2984B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1286EF6-6C73-43B2-89CD-2555996017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5A8AA-C6E2-493B-ABFC-E4DA666FE1AC}" type="datetimeFigureOut">
              <a:rPr lang="ru-RU" smtClean="0"/>
              <a:t>03.04.2025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80BBE8-1247-4725-91DD-5ED9947296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5F60C93-73F1-48E6-965D-555D0E4322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3FACDD-9505-4491-83A8-D3664142622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6666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2DCCC8-BBB7-4A04-9E8F-99DE7330DE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38163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Объектно-ориентированное программирование на С++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48D58C8-EED3-4CD5-9185-619EF48C63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1753" y="3602038"/>
            <a:ext cx="10288494" cy="2163762"/>
          </a:xfrm>
          <a:solidFill>
            <a:schemeClr val="bg1">
              <a:alpha val="34000"/>
            </a:schemeClr>
          </a:solidFill>
        </p:spPr>
        <p:txBody>
          <a:bodyPr>
            <a:normAutofit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Ключевое слово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this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2506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DC3D9C-45F2-493F-B79C-B44497224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Ключевое слово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this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D934424-FCE1-4766-AD29-DE10163F26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8001"/>
            <a:ext cx="10515600" cy="4398962"/>
          </a:xfrm>
          <a:solidFill>
            <a:schemeClr val="bg1">
              <a:alpha val="34000"/>
            </a:schemeClr>
          </a:solidFill>
        </p:spPr>
        <p:txBody>
          <a:bodyPr anchor="t"/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	Ключевое слово </a:t>
            </a:r>
            <a:r>
              <a:rPr lang="ru-RU" u="sng" dirty="0" err="1">
                <a:latin typeface="Cambria" panose="02040503050406030204" pitchFamily="18" charset="0"/>
                <a:ea typeface="Cambria" panose="02040503050406030204" pitchFamily="18" charset="0"/>
              </a:rPr>
              <a:t>this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представляет указатель на текущий объект данного класса. Соответственно через </a:t>
            </a:r>
            <a:r>
              <a:rPr lang="ru-RU" u="sng" dirty="0" err="1">
                <a:latin typeface="Cambria" panose="02040503050406030204" pitchFamily="18" charset="0"/>
                <a:ea typeface="Cambria" panose="02040503050406030204" pitchFamily="18" charset="0"/>
              </a:rPr>
              <a:t>this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мы можем обращаться внутри класса к любым его членам.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	Для обращения к переменным используется указатель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this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. Причем после </a:t>
            </a:r>
            <a:r>
              <a:rPr lang="ru-RU" dirty="0" err="1">
                <a:latin typeface="Cambria" panose="02040503050406030204" pitchFamily="18" charset="0"/>
                <a:ea typeface="Cambria" panose="02040503050406030204" pitchFamily="18" charset="0"/>
              </a:rPr>
              <a:t>this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 ставится не точка, а стрелка -&gt;.</a:t>
            </a:r>
          </a:p>
        </p:txBody>
      </p:sp>
    </p:spTree>
    <p:extLst>
      <p:ext uri="{BB962C8B-B14F-4D97-AF65-F5344CB8AC3E}">
        <p14:creationId xmlns:p14="http://schemas.microsoft.com/office/powerpoint/2010/main" val="801868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E5D1B45-D8B0-4989-8CB2-9B83DDB3E90A}"/>
              </a:ext>
            </a:extLst>
          </p:cNvPr>
          <p:cNvSpPr txBox="1"/>
          <p:nvPr/>
        </p:nvSpPr>
        <p:spPr>
          <a:xfrm>
            <a:off x="838199" y="1847103"/>
            <a:ext cx="10403541" cy="3672915"/>
          </a:xfrm>
          <a:prstGeom prst="rect">
            <a:avLst/>
          </a:prstGeom>
          <a:solidFill>
            <a:schemeClr val="bg1">
              <a:alpha val="34000"/>
            </a:schemeClr>
          </a:solidFill>
        </p:spPr>
        <p:txBody>
          <a:bodyPr wrap="square" rtlCol="0">
            <a:noAutofit/>
          </a:bodyPr>
          <a:lstStyle/>
          <a:p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	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Создадим класс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Fish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. У каждой рыбы будет 2 поля: тип и длина. Также будет функция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print()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, чтобы получать данные о рыбе и конструктор. Пока запишем конструктор так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,</a:t>
            </a:r>
            <a:r>
              <a:rPr lang="ru-RU" sz="2400" dirty="0">
                <a:latin typeface="Cambria" panose="02040503050406030204" pitchFamily="18" charset="0"/>
                <a:ea typeface="Cambria" panose="02040503050406030204" pitchFamily="18" charset="0"/>
              </a:rPr>
              <a:t> как мы умеем</a:t>
            </a:r>
          </a:p>
        </p:txBody>
      </p:sp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EF62DE71-3D7F-4C6B-9248-6BC2DFC11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Создание класса</a:t>
            </a:r>
          </a:p>
        </p:txBody>
      </p:sp>
    </p:spTree>
    <p:extLst>
      <p:ext uri="{BB962C8B-B14F-4D97-AF65-F5344CB8AC3E}">
        <p14:creationId xmlns:p14="http://schemas.microsoft.com/office/powerpoint/2010/main" val="16672522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бъект 2">
            <a:extLst>
              <a:ext uri="{FF2B5EF4-FFF2-40B4-BE49-F238E27FC236}">
                <a16:creationId xmlns:a16="http://schemas.microsoft.com/office/drawing/2014/main" id="{3CB5EBF5-862E-45C3-9B35-8CEE8A3A0EE2}"/>
              </a:ext>
            </a:extLst>
          </p:cNvPr>
          <p:cNvSpPr txBox="1">
            <a:spLocks/>
          </p:cNvSpPr>
          <p:nvPr/>
        </p:nvSpPr>
        <p:spPr>
          <a:xfrm>
            <a:off x="1460500" y="203200"/>
            <a:ext cx="8235950" cy="6451600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1750">
            <a:solidFill>
              <a:schemeClr val="bg1">
                <a:lumMod val="65000"/>
              </a:schemeClr>
            </a:solidFill>
          </a:ln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rgbClr val="F92672"/>
                </a:solidFill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E6DB74"/>
                </a:solidFill>
                <a:latin typeface="Consolas" panose="020B0609020204030204" pitchFamily="49" charset="0"/>
              </a:rPr>
              <a:t>&lt;iostream&gt;</a:t>
            </a:r>
            <a:endParaRPr 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F92672"/>
                </a:solidFill>
                <a:latin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u="sng" dirty="0">
                <a:solidFill>
                  <a:srgbClr val="A6E22E"/>
                </a:solidFill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  <a:b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u="sng" dirty="0">
                <a:solidFill>
                  <a:srgbClr val="A6E22E"/>
                </a:solidFill>
                <a:latin typeface="Consolas" panose="020B0609020204030204" pitchFamily="49" charset="0"/>
              </a:rPr>
              <a:t>Fish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public:</a:t>
            </a:r>
            <a:endParaRPr lang="en-US" sz="1400" dirty="0">
              <a:solidFill>
                <a:srgbClr val="F8F8F2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u="sng" dirty="0">
                <a:solidFill>
                  <a:srgbClr val="A6E22E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type;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length;</a:t>
            </a:r>
          </a:p>
          <a:p>
            <a:pPr marL="0" indent="0">
              <a:buNone/>
            </a:pPr>
            <a:b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dirty="0">
                <a:solidFill>
                  <a:srgbClr val="A6E22E"/>
                </a:solidFill>
                <a:latin typeface="Consolas" panose="020B0609020204030204" pitchFamily="49" charset="0"/>
              </a:rPr>
              <a:t>Fish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sz="1400" u="sng" dirty="0">
                <a:solidFill>
                  <a:srgbClr val="A6E22E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f_type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f_length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    type </a:t>
            </a:r>
            <a:r>
              <a:rPr lang="en-US" sz="1400" dirty="0">
                <a:solidFill>
                  <a:srgbClr val="A6E22E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f_type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    length </a:t>
            </a:r>
            <a:r>
              <a:rPr lang="en-US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f_length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</a:t>
            </a:r>
            <a:r>
              <a:rPr lang="en-US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6E22E"/>
                </a:solidFill>
                <a:latin typeface="Consolas" panose="020B0609020204030204" pitchFamily="49" charset="0"/>
              </a:rPr>
              <a:t>print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400" dirty="0" err="1">
                <a:solidFill>
                  <a:srgbClr val="F8F8F2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E6DB74"/>
                </a:solidFill>
                <a:latin typeface="Consolas" panose="020B0609020204030204" pitchFamily="49" charset="0"/>
              </a:rPr>
              <a:t>"Type: "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type </a:t>
            </a:r>
            <a:r>
              <a:rPr lang="en-US" sz="14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E6DB74"/>
                </a:solidFill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AE81FF"/>
                </a:solidFill>
                <a:latin typeface="Consolas" panose="020B0609020204030204" pitchFamily="49" charset="0"/>
              </a:rPr>
              <a:t>\</a:t>
            </a:r>
            <a:r>
              <a:rPr lang="en-US" sz="1400" dirty="0" err="1">
                <a:solidFill>
                  <a:srgbClr val="AE81FF"/>
                </a:solidFill>
                <a:latin typeface="Consolas" panose="020B0609020204030204" pitchFamily="49" charset="0"/>
              </a:rPr>
              <a:t>n</a:t>
            </a:r>
            <a:r>
              <a:rPr lang="en-US" sz="1400" dirty="0" err="1">
                <a:solidFill>
                  <a:srgbClr val="E6DB74"/>
                </a:solidFill>
                <a:latin typeface="Consolas" panose="020B0609020204030204" pitchFamily="49" charset="0"/>
              </a:rPr>
              <a:t>Length</a:t>
            </a:r>
            <a:r>
              <a:rPr lang="en-US" sz="1400" dirty="0">
                <a:solidFill>
                  <a:srgbClr val="E6DB74"/>
                </a:solidFill>
                <a:latin typeface="Consolas" panose="020B0609020204030204" pitchFamily="49" charset="0"/>
              </a:rPr>
              <a:t>: "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length </a:t>
            </a:r>
            <a:r>
              <a:rPr lang="en-US" sz="1400" dirty="0">
                <a:solidFill>
                  <a:srgbClr val="A6E22E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A6E22E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};</a:t>
            </a:r>
          </a:p>
          <a:p>
            <a:pPr marL="0" indent="0">
              <a:buNone/>
            </a:pPr>
            <a:b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</a:br>
            <a:r>
              <a:rPr lang="en-US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6E22E"/>
                </a:solidFill>
                <a:latin typeface="Consolas" panose="020B0609020204030204" pitchFamily="49" charset="0"/>
              </a:rPr>
              <a:t>main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(){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400" u="sng" dirty="0">
                <a:solidFill>
                  <a:srgbClr val="A6E22E"/>
                </a:solidFill>
                <a:latin typeface="Consolas" panose="020B0609020204030204" pitchFamily="49" charset="0"/>
              </a:rPr>
              <a:t>Fish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fish1(</a:t>
            </a:r>
            <a:r>
              <a:rPr lang="en-US" sz="1400" dirty="0">
                <a:solidFill>
                  <a:srgbClr val="E6DB74"/>
                </a:solidFill>
                <a:latin typeface="Consolas" panose="020B0609020204030204" pitchFamily="49" charset="0"/>
              </a:rPr>
              <a:t>"Clownfish"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sz="1400" dirty="0">
                <a:solidFill>
                  <a:srgbClr val="AE81FF"/>
                </a:solidFill>
                <a:latin typeface="Consolas" panose="020B0609020204030204" pitchFamily="49" charset="0"/>
              </a:rPr>
              <a:t>5.05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fish1.</a:t>
            </a:r>
            <a:r>
              <a:rPr lang="en-US" sz="1400" dirty="0">
                <a:solidFill>
                  <a:srgbClr val="A6E22E"/>
                </a:solidFill>
                <a:latin typeface="Consolas" panose="020B0609020204030204" pitchFamily="49" charset="0"/>
              </a:rPr>
              <a:t>print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</a:t>
            </a:r>
            <a:r>
              <a:rPr lang="en-US" sz="1400" dirty="0">
                <a:solidFill>
                  <a:srgbClr val="F92672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E81FF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2291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63E3FA-ED13-4CF4-9AA3-8C6EF277D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Использование 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this</a:t>
            </a: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DB2B7EA-A74E-46F4-86E8-4551C7344C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9875"/>
            <a:ext cx="10515600" cy="2720975"/>
          </a:xfrm>
          <a:solidFill>
            <a:schemeClr val="bg1">
              <a:alpha val="34000"/>
            </a:schemeClr>
          </a:solidFill>
        </p:spPr>
        <p:txBody>
          <a:bodyPr/>
          <a:lstStyle/>
          <a:p>
            <a:pPr marL="0" indent="0"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Поменяем немного инструкции в конструкторе</a:t>
            </a: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ru-RU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7D0A5A1A-EE8E-4A5D-8F45-1DF67F41930A}"/>
              </a:ext>
            </a:extLst>
          </p:cNvPr>
          <p:cNvSpPr txBox="1">
            <a:spLocks/>
          </p:cNvSpPr>
          <p:nvPr/>
        </p:nvSpPr>
        <p:spPr>
          <a:xfrm>
            <a:off x="266700" y="2696369"/>
            <a:ext cx="4819650" cy="16724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1750">
            <a:solidFill>
              <a:schemeClr val="bg1">
                <a:lumMod val="65000"/>
              </a:schemeClr>
            </a:solidFill>
          </a:ln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rgbClr val="A6E22E"/>
                </a:solidFill>
                <a:latin typeface="Consolas" panose="020B0609020204030204" pitchFamily="49" charset="0"/>
              </a:rPr>
              <a:t>Fish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sz="1400" u="sng" dirty="0">
                <a:solidFill>
                  <a:srgbClr val="A6E22E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f_type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f_length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	type </a:t>
            </a:r>
            <a:r>
              <a:rPr lang="en-US" sz="1400" dirty="0">
                <a:solidFill>
                  <a:srgbClr val="A6E22E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f_type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	length </a:t>
            </a:r>
            <a:r>
              <a:rPr lang="en-US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i="1" dirty="0" err="1">
                <a:solidFill>
                  <a:srgbClr val="FD971F"/>
                </a:solidFill>
                <a:latin typeface="Consolas" panose="020B0609020204030204" pitchFamily="49" charset="0"/>
              </a:rPr>
              <a:t>f_length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} </a:t>
            </a:r>
          </a:p>
        </p:txBody>
      </p:sp>
      <p:sp>
        <p:nvSpPr>
          <p:cNvPr id="6" name="Объект 2">
            <a:extLst>
              <a:ext uri="{FF2B5EF4-FFF2-40B4-BE49-F238E27FC236}">
                <a16:creationId xmlns:a16="http://schemas.microsoft.com/office/drawing/2014/main" id="{03BAE2F0-ABD3-4B37-8E4A-92BB5CDE7C4D}"/>
              </a:ext>
            </a:extLst>
          </p:cNvPr>
          <p:cNvSpPr txBox="1">
            <a:spLocks/>
          </p:cNvSpPr>
          <p:nvPr/>
        </p:nvSpPr>
        <p:spPr>
          <a:xfrm>
            <a:off x="7524750" y="2696369"/>
            <a:ext cx="4400550" cy="167243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 w="31750">
            <a:solidFill>
              <a:schemeClr val="bg1">
                <a:lumMod val="65000"/>
              </a:schemeClr>
            </a:solidFill>
          </a:ln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>
                <a:solidFill>
                  <a:srgbClr val="A6E22E"/>
                </a:solidFill>
                <a:latin typeface="Consolas" panose="020B0609020204030204" pitchFamily="49" charset="0"/>
              </a:rPr>
              <a:t>Fish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(</a:t>
            </a:r>
            <a:r>
              <a:rPr lang="en-US" sz="1400" u="sng" dirty="0">
                <a:solidFill>
                  <a:srgbClr val="A6E22E"/>
                </a:solidFill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FD971F"/>
                </a:solidFill>
                <a:latin typeface="Consolas" panose="020B0609020204030204" pitchFamily="49" charset="0"/>
              </a:rPr>
              <a:t>type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, </a:t>
            </a:r>
            <a:r>
              <a:rPr lang="en-US" sz="1400" i="1" dirty="0">
                <a:solidFill>
                  <a:srgbClr val="66D9EF"/>
                </a:solidFill>
                <a:latin typeface="Consolas" panose="020B0609020204030204" pitchFamily="49" charset="0"/>
              </a:rPr>
              <a:t>double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rgbClr val="FD971F"/>
                </a:solidFill>
                <a:latin typeface="Consolas" panose="020B0609020204030204" pitchFamily="49" charset="0"/>
              </a:rPr>
              <a:t>length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){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400" dirty="0">
                <a:solidFill>
                  <a:srgbClr val="FD971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-&gt;type </a:t>
            </a:r>
            <a:r>
              <a:rPr lang="en-US" sz="1400" dirty="0">
                <a:solidFill>
                  <a:srgbClr val="A6E22E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type;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            </a:t>
            </a:r>
            <a:r>
              <a:rPr lang="en-US" sz="1400" dirty="0">
                <a:solidFill>
                  <a:srgbClr val="FD971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-&gt;length </a:t>
            </a:r>
            <a:r>
              <a:rPr lang="en-US" sz="1400" dirty="0">
                <a:solidFill>
                  <a:srgbClr val="F92672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 length;</a:t>
            </a:r>
          </a:p>
          <a:p>
            <a:pPr marL="0" indent="0">
              <a:buNone/>
            </a:pPr>
            <a:r>
              <a:rPr lang="en-US" sz="1400" dirty="0">
                <a:solidFill>
                  <a:srgbClr val="F8F8F2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Стрелка: вправо 8">
            <a:extLst>
              <a:ext uri="{FF2B5EF4-FFF2-40B4-BE49-F238E27FC236}">
                <a16:creationId xmlns:a16="http://schemas.microsoft.com/office/drawing/2014/main" id="{416DA46A-3DED-402E-B539-F702AAD93E43}"/>
              </a:ext>
            </a:extLst>
          </p:cNvPr>
          <p:cNvSpPr/>
          <p:nvPr/>
        </p:nvSpPr>
        <p:spPr>
          <a:xfrm>
            <a:off x="5130800" y="3240484"/>
            <a:ext cx="2279650" cy="58420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Объект 2">
            <a:extLst>
              <a:ext uri="{FF2B5EF4-FFF2-40B4-BE49-F238E27FC236}">
                <a16:creationId xmlns:a16="http://schemas.microsoft.com/office/drawing/2014/main" id="{554E65CD-926C-489E-A347-62BA2AFC533D}"/>
              </a:ext>
            </a:extLst>
          </p:cNvPr>
          <p:cNvSpPr txBox="1">
            <a:spLocks/>
          </p:cNvSpPr>
          <p:nvPr/>
        </p:nvSpPr>
        <p:spPr>
          <a:xfrm>
            <a:off x="838200" y="4752777"/>
            <a:ext cx="10515600" cy="1545033"/>
          </a:xfrm>
          <a:prstGeom prst="rect">
            <a:avLst/>
          </a:prstGeom>
          <a:solidFill>
            <a:schemeClr val="bg1">
              <a:alpha val="34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Конструктор принимает теперь </a:t>
            </a:r>
            <a:r>
              <a:rPr lang="en-US" dirty="0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type length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вместо</a:t>
            </a:r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f_type</a:t>
            </a:r>
            <a:r>
              <a:rPr lang="en-US" dirty="0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dirty="0" err="1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f_length</a:t>
            </a:r>
            <a:r>
              <a:rPr lang="ru-RU" dirty="0">
                <a:highlight>
                  <a:srgbClr val="FFFF00"/>
                </a:highlight>
                <a:latin typeface="Cambria" panose="02040503050406030204" pitchFamily="18" charset="0"/>
                <a:ea typeface="Cambria" panose="02040503050406030204" pitchFamily="18" charset="0"/>
              </a:rPr>
              <a:t>. </a:t>
            </a:r>
            <a:r>
              <a:rPr lang="ru-RU" dirty="0">
                <a:latin typeface="Cambria" panose="02040503050406030204" pitchFamily="18" charset="0"/>
                <a:ea typeface="Cambria" panose="02040503050406030204" pitchFamily="18" charset="0"/>
              </a:rPr>
              <a:t>Таким образом не приходится придумывать название для новой переменной и не возникает каких-либо путаниц.</a:t>
            </a:r>
          </a:p>
        </p:txBody>
      </p:sp>
    </p:spTree>
    <p:extLst>
      <p:ext uri="{BB962C8B-B14F-4D97-AF65-F5344CB8AC3E}">
        <p14:creationId xmlns:p14="http://schemas.microsoft.com/office/powerpoint/2010/main" val="10841741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789</TotalTime>
  <Words>394</Words>
  <Application>Microsoft Office PowerPoint</Application>
  <PresentationFormat>Широкоэкранный</PresentationFormat>
  <Paragraphs>38</Paragraphs>
  <Slides>5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</vt:lpstr>
      <vt:lpstr>Consolas</vt:lpstr>
      <vt:lpstr>Тема Office</vt:lpstr>
      <vt:lpstr>Объектно-ориентированное программирование на С++</vt:lpstr>
      <vt:lpstr>Ключевое слово this</vt:lpstr>
      <vt:lpstr>Создание класса</vt:lpstr>
      <vt:lpstr>Презентация PowerPoint</vt:lpstr>
      <vt:lpstr>Использование this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Aydin</dc:creator>
  <cp:lastModifiedBy>Aydin</cp:lastModifiedBy>
  <cp:revision>37</cp:revision>
  <dcterms:created xsi:type="dcterms:W3CDTF">2025-04-02T10:07:18Z</dcterms:created>
  <dcterms:modified xsi:type="dcterms:W3CDTF">2025-04-03T13:17:16Z</dcterms:modified>
</cp:coreProperties>
</file>