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9" r:id="rId4"/>
    <p:sldId id="259" r:id="rId5"/>
    <p:sldId id="258" r:id="rId6"/>
    <p:sldId id="280" r:id="rId7"/>
    <p:sldId id="283" r:id="rId8"/>
    <p:sldId id="284" r:id="rId9"/>
    <p:sldId id="281" r:id="rId10"/>
    <p:sldId id="282" r:id="rId11"/>
    <p:sldId id="261" r:id="rId12"/>
    <p:sldId id="285" r:id="rId13"/>
    <p:sldId id="264" r:id="rId14"/>
    <p:sldId id="267" r:id="rId15"/>
    <p:sldId id="260" r:id="rId16"/>
    <p:sldId id="257" r:id="rId17"/>
    <p:sldId id="274" r:id="rId18"/>
    <p:sldId id="276" r:id="rId19"/>
    <p:sldId id="277" r:id="rId20"/>
    <p:sldId id="286" r:id="rId21"/>
    <p:sldId id="278" r:id="rId22"/>
    <p:sldId id="288" r:id="rId23"/>
    <p:sldId id="287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13153-A9A9-4FEC-B031-BC4BB512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BA256B-27B3-4629-B779-80E29338A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4F3814-1EAC-402D-9692-98742931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292F07-2F84-4807-ACCB-8BADC0E3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A9D347-CD7D-4759-86F7-953C6FB7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1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34B9E-B868-4376-BE3E-522EE29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3226B2-C974-4E49-BD35-A4CAFDDAD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86640B-48B3-4356-B652-FC82107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AA394B-F696-4605-933E-348C5A4F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C0119-9AAE-457E-9A11-6870826E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58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8363EE-646B-4530-A40D-A900577C0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3354EE-1134-4097-B62E-4555A9C0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1959A-684F-42AA-AB3A-7DA64098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44FF76-B960-4330-9355-B3905B5B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D40109-CB0A-44E7-82E0-6BCD5856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26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Макет_вопро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351927" y="1031437"/>
            <a:ext cx="4839012" cy="3795396"/>
          </a:xfrm>
          <a:prstGeom prst="rect">
            <a:avLst/>
          </a:prstGeom>
          <a:solidFill>
            <a:schemeClr val="bg1"/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9966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939226" y="1032932"/>
            <a:ext cx="3375206" cy="864000"/>
          </a:xfrm>
          <a:prstGeom prst="rect">
            <a:avLst/>
          </a:prstGeom>
          <a:solidFill>
            <a:schemeClr val="bg1"/>
          </a:solidFill>
          <a:ln w="28575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rgbClr val="9966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Правильный ответ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939226" y="2497135"/>
            <a:ext cx="3375206" cy="864000"/>
          </a:xfrm>
          <a:prstGeom prst="rect">
            <a:avLst/>
          </a:prstGeom>
          <a:solidFill>
            <a:schemeClr val="bg1"/>
          </a:solidFill>
          <a:ln w="28575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rgbClr val="9966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06035" y="3962833"/>
            <a:ext cx="3408397" cy="864000"/>
          </a:xfrm>
          <a:prstGeom prst="rect">
            <a:avLst/>
          </a:prstGeom>
          <a:solidFill>
            <a:schemeClr val="bg1"/>
          </a:solidFill>
          <a:ln w="28575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rgbClr val="9966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93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EA4EF-DFE3-41E0-BF0E-2F4E8949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E0C61-4294-4029-AF4E-430B76B9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1D6CF2-E706-4ABA-99F6-5BE070FA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E7A0D1-BEAD-4A5A-B5EE-28E2357E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A0B247-946F-4770-BC50-625E9CB1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59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F1A34-AB77-4061-9B4B-3609BF7A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0940BC-E5B3-48EE-A680-0BB7D2EB3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A3BAE-6AD4-44D1-BBF9-151CDC32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CAA7F7-B7DB-43CF-A6B2-B5617A7D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FE14BA-5B10-4BED-AF05-F2EEA153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9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2679E-B8AA-4A80-B577-F8D4BBE5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4CFAB-AA2F-4F51-98C3-1F6D66574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37CC6-FC0D-435A-AB98-E11CC5500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CFB076-D78B-43CC-B690-2F990D77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C6056E-1CC7-4958-9DA6-011E6C63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DDEF0C-8F67-4D2D-A8C0-44B0B63C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61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6E95F-C59F-4FCB-AD29-72B14F10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15AA05-40E4-4DEE-8DFF-6E055BBF4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135DEB-3139-4425-A2B9-ABA2004E7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88306F-C55A-4737-80DB-4501759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60166C-AA76-414A-AD23-C205A5FB3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904AD1-8405-4D38-A157-EB2EEE44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6AA66F-9B37-4B25-AABA-DD830B28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9E87B8-142C-490F-A313-92E5E91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50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C41D3-5893-4A6D-A4A9-2B3A19F9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A455FD-5418-4B6F-9DA7-D0EE9DE9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5F5C69-8DEF-45DB-9896-F36E89C2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513E25-069E-4964-B7BD-5A983413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21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CAD586-C83C-402B-A8E4-24B46D89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65A658-E295-4C3E-AF33-54FA86CE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9DECA0-2338-40B8-8FED-7F4BB97A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26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15209-2360-4BEF-BC3E-5A9E634F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90291-C234-4377-A1DA-CFA7DC4A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BF90ED-56EB-4EC2-BBD2-98D3A63CC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36D82E-9EC8-4ECE-9ACC-0865AD28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2258FF-D54E-4125-BC73-6DE96FE9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E3646-7C09-4165-A241-575057C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0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B52C5-2F9D-4907-B932-7744D953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A8AACC-75E7-4175-9A89-98B6AF831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BDD41A-59CC-4631-9768-0DF7FE75D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AA1361-0977-4814-A3AF-6639F35F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C82C96-49DD-4046-A37E-EECE8894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424141-B1A3-4057-AD83-BF2C0BF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66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E28F-878C-47D0-8217-9992A4EA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EB0CDA-5DCC-489B-B1C5-3259C2984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286EF6-6C73-43B2-89CD-255599601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A8AA-C6E2-493B-ABFC-E4DA666FE1AC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0BBE8-1247-4725-91DD-5ED99472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F60C93-73F1-48E6-965D-555D0E432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66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DCCC8-BBB7-4A04-9E8F-99DE7330D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Объектно-ориентированное программирование на С++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8D58C8-EED3-4CD5-9185-619EF48C6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753" y="3602038"/>
            <a:ext cx="10288494" cy="2163762"/>
          </a:xfrm>
          <a:solidFill>
            <a:schemeClr val="bg1">
              <a:alpha val="34000"/>
            </a:schemeClr>
          </a:solidFill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Конструкторы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Деструкторы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>
                <a:latin typeface="Cambria" panose="02040503050406030204" pitchFamily="18" charset="0"/>
                <a:ea typeface="Cambria" panose="02040503050406030204" pitchFamily="18" charset="0"/>
              </a:rPr>
              <a:t>Примеры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0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3E3FA-ED13-4CF4-9AA3-8C6EF277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900" y="365125"/>
            <a:ext cx="9359900" cy="1325563"/>
          </a:xfrm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Улучшение конструктора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2B7EA-A74E-46F4-86E8-4551C734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35" y="1502895"/>
            <a:ext cx="4346015" cy="1583205"/>
          </a:xfrm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Этот код создает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рандомный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ID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каждого нового объекта.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52CF13-24AA-4BC2-8F3B-DE09B3DECF22}"/>
              </a:ext>
            </a:extLst>
          </p:cNvPr>
          <p:cNvSpPr/>
          <p:nvPr/>
        </p:nvSpPr>
        <p:spPr>
          <a:xfrm>
            <a:off x="5022850" y="1502895"/>
            <a:ext cx="7061200" cy="53399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age;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ID{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100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p_name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p_age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name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p_name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age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p_age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ID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rand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()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</a:rPr>
              <a:t>%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</a:rPr>
              <a:t>1000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E6DB74"/>
                </a:solidFill>
                <a:latin typeface="Consolas" panose="020B0609020204030204" pitchFamily="49" charset="0"/>
              </a:rPr>
              <a:t>"Person has been created"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E6DB74"/>
                </a:solidFill>
                <a:latin typeface="Consolas" panose="020B0609020204030204" pitchFamily="49" charset="0"/>
              </a:rPr>
              <a:t>"Name: "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name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</a:rPr>
              <a:t>\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</a:rPr>
              <a:t>n</a:t>
            </a:r>
            <a:r>
              <a:rPr lang="en-US" sz="1100" dirty="0" err="1">
                <a:solidFill>
                  <a:srgbClr val="E6DB74"/>
                </a:solidFill>
                <a:latin typeface="Consolas" panose="020B0609020204030204" pitchFamily="49" charset="0"/>
              </a:rPr>
              <a:t>Age</a:t>
            </a:r>
            <a:r>
              <a:rPr lang="en-US" sz="1100" dirty="0">
                <a:solidFill>
                  <a:srgbClr val="E6DB74"/>
                </a:solidFill>
                <a:latin typeface="Consolas" panose="020B0609020204030204" pitchFamily="49" charset="0"/>
              </a:rPr>
              <a:t>: "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age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</a:rPr>
              <a:t>\</a:t>
            </a:r>
            <a:r>
              <a:rPr lang="en-US" sz="1100" dirty="0" err="1">
                <a:solidFill>
                  <a:srgbClr val="AE81FF"/>
                </a:solidFill>
                <a:latin typeface="Consolas" panose="020B0609020204030204" pitchFamily="49" charset="0"/>
              </a:rPr>
              <a:t>n</a:t>
            </a:r>
            <a:r>
              <a:rPr lang="en-US" sz="1100" dirty="0" err="1">
                <a:solidFill>
                  <a:srgbClr val="E6DB74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E6DB74"/>
                </a:solidFill>
                <a:latin typeface="Consolas" panose="020B0609020204030204" pitchFamily="49" charset="0"/>
              </a:rPr>
              <a:t>: "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ID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</a:rPr>
              <a:t>\n</a:t>
            </a:r>
            <a:r>
              <a:rPr lang="en-US" sz="1100" dirty="0">
                <a:solidFill>
                  <a:srgbClr val="E6DB74"/>
                </a:solidFill>
                <a:latin typeface="Consolas" panose="020B0609020204030204" pitchFamily="49" charset="0"/>
              </a:rPr>
              <a:t>=================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</a:rPr>
              <a:t>\n</a:t>
            </a:r>
            <a:r>
              <a:rPr lang="en-US" sz="11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1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person1(</a:t>
            </a:r>
            <a:r>
              <a:rPr lang="en-US" sz="1100" dirty="0">
                <a:solidFill>
                  <a:srgbClr val="E6DB74"/>
                </a:solidFill>
                <a:latin typeface="Consolas" panose="020B0609020204030204" pitchFamily="49" charset="0"/>
              </a:rPr>
              <a:t>"Human1"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person1.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1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person2(</a:t>
            </a:r>
            <a:r>
              <a:rPr lang="en-US" sz="1100" dirty="0">
                <a:solidFill>
                  <a:srgbClr val="E6DB74"/>
                </a:solidFill>
                <a:latin typeface="Consolas" panose="020B0609020204030204" pitchFamily="49" charset="0"/>
              </a:rPr>
              <a:t>"Human2"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</a:rPr>
              <a:t>11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person2.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Звезда: 5 точек 3">
            <a:extLst>
              <a:ext uri="{FF2B5EF4-FFF2-40B4-BE49-F238E27FC236}">
                <a16:creationId xmlns:a16="http://schemas.microsoft.com/office/drawing/2014/main" id="{721D9AC9-3C5C-4B2C-838D-ABAEF3E163F7}"/>
              </a:ext>
            </a:extLst>
          </p:cNvPr>
          <p:cNvSpPr/>
          <p:nvPr/>
        </p:nvSpPr>
        <p:spPr>
          <a:xfrm>
            <a:off x="146050" y="95250"/>
            <a:ext cx="1193800" cy="1066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0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0F4D8-A247-4319-BE0B-3A586F8C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Проблемы конструкторов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497629-2FE4-435C-9AB9-C8216BE96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7347" y="1829174"/>
            <a:ext cx="5181600" cy="4351338"/>
          </a:xfrm>
          <a:solidFill>
            <a:schemeClr val="bg1">
              <a:alpha val="34000"/>
            </a:schemeClr>
          </a:solidFill>
        </p:spPr>
        <p:txBody>
          <a:bodyPr>
            <a:norm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Если есть один конструктор, то мы не сможем больше создавать объекты с пустыми параметрами. Это как + так и –</a:t>
            </a:r>
          </a:p>
          <a:p>
            <a:r>
              <a:rPr lang="ru-RU" sz="20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 Помогает избежать создания объекта со значениями 0 и </a:t>
            </a:r>
            <a:r>
              <a:rPr lang="en-US" sz="20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Null</a:t>
            </a:r>
          </a:p>
          <a:p>
            <a:r>
              <a:rPr lang="en-US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ru-RU" sz="2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Нельзя будет создать объект без одного параметра(например поступил человек который, не хочет называть свой возраст )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9CF2F77-8162-42DE-AAE0-5D8F6FA96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182" y="1829174"/>
            <a:ext cx="5181600" cy="4351338"/>
          </a:xfrm>
          <a:solidFill>
            <a:schemeClr val="bg1">
              <a:alpha val="34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Иногда бывает удобно создать пустой объект и заполнять его вручную. </a:t>
            </a: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Например такой сценарий часто встречается при тестировании программы и в случае надобности создать объект, с неизвестными параметрами</a:t>
            </a:r>
            <a:endParaRPr lang="ru-RU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9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F4B2F-3BEE-421B-80FB-3342E8A8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Пустые конструкторы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B0CF5-443F-4A7C-8FB4-8BF1B2D0E6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Возможно создать пустой конструктор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757731F-8B23-4B32-BD2D-40878C92F031}"/>
              </a:ext>
            </a:extLst>
          </p:cNvPr>
          <p:cNvSpPr/>
          <p:nvPr/>
        </p:nvSpPr>
        <p:spPr>
          <a:xfrm>
            <a:off x="5112124" y="2987610"/>
            <a:ext cx="609600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endParaRPr lang="ru-RU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</a:t>
            </a:r>
            <a: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human1;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09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A1CCB-F994-44E9-87C2-4B1BE7BB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30588" cy="1325563"/>
          </a:xfrm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Множественные конструкторы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6F75DD-4A0B-47B8-BA4D-731E396BB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30588" cy="4351338"/>
          </a:xfrm>
          <a:solidFill>
            <a:schemeClr val="bg1">
              <a:alpha val="34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Решением проблем является создание нескольких конструкторов. В С++ такое часто используется. Компилятор сам подбирает подходящий ему конструктор и создает объект по его шаблону.</a:t>
            </a:r>
            <a:endParaRPr lang="ru-RU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95878F8-1B69-4EE6-A3EF-03620FE88C82}"/>
              </a:ext>
            </a:extLst>
          </p:cNvPr>
          <p:cNvSpPr/>
          <p:nvPr/>
        </p:nvSpPr>
        <p:spPr>
          <a:xfrm>
            <a:off x="5912224" y="197346"/>
            <a:ext cx="6096000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p_name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p_age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name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p_name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age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p_age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p_name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name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p_name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age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99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name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"Undefined"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age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tom{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"Tom"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38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bob{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"Bob"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sam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26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4D8DB-ACA4-4752-98CC-0BA19639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641106" cy="1091127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Cambria" panose="02040503050406030204" pitchFamily="18" charset="0"/>
                <a:ea typeface="Cambria" panose="02040503050406030204" pitchFamily="18" charset="0"/>
              </a:rPr>
              <a:t>Вложенные конструкторы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449A9D-0021-4B3E-9F6A-EAD42122F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30" y="914400"/>
            <a:ext cx="5112123" cy="5815852"/>
          </a:xfr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name{};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age{};</a:t>
            </a:r>
          </a:p>
          <a:p>
            <a:pPr marL="0" indent="0">
              <a:buNone/>
            </a:pP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"Name: 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name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AE81FF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E6DB74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age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p_name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p_age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name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p_name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age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p_age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"First constructor"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::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p_name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):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p_name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18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"Second constructor"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():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::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"Undefined"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)){ 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"Third constructor"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sam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sam.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8F871CE-05C2-4D67-97A5-6F00DB9ECE17}"/>
              </a:ext>
            </a:extLst>
          </p:cNvPr>
          <p:cNvSpPr txBox="1">
            <a:spLocks/>
          </p:cNvSpPr>
          <p:nvPr/>
        </p:nvSpPr>
        <p:spPr>
          <a:xfrm>
            <a:off x="6035488" y="1038971"/>
            <a:ext cx="5257800" cy="5341657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Вложенные конструкторы можно представить как цепочку конструкторов. Если одному конструктору не удается создать объект, то ищется другой конструктор и так до тех пор пока не найдется один конструктор который сможет вызваться. Это немного напоминает рекурсию.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 практике не советуют использовать вложенные конструкторы, так как они используют много памяти и бывают запутанными.</a:t>
            </a:r>
          </a:p>
        </p:txBody>
      </p:sp>
    </p:spTree>
    <p:extLst>
      <p:ext uri="{BB962C8B-B14F-4D97-AF65-F5344CB8AC3E}">
        <p14:creationId xmlns:p14="http://schemas.microsoft.com/office/powerpoint/2010/main" val="306889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0882B-98C0-40B2-9126-C179DC88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Деструкторы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C482E-9C4A-4B1E-8D1E-6AB1BF3A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alpha val="34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Деструктор выполняет освобождение использованных объектом ресурсов и удаление нестатических переменных объекта. Деструктор автоматически вызывается, когда удаляется объект. Удаление объекта происходит в следующих случаях: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завершается выполнение области видимости, внутри которой определены объекты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удаляется контейнер (например, массив), который содержит объекты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удаляется объект, в котором определены переменные, представляющие другие объекты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динамически созданные объекты удаляются при применении к указателю на объект оператора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delete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 сути деструктор - это функция, которая называется по имени класса (как и конструктор) и перед которой стоит тильда (~):</a:t>
            </a:r>
          </a:p>
        </p:txBody>
      </p:sp>
    </p:spTree>
    <p:extLst>
      <p:ext uri="{BB962C8B-B14F-4D97-AF65-F5344CB8AC3E}">
        <p14:creationId xmlns:p14="http://schemas.microsoft.com/office/powerpoint/2010/main" val="2125989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11D6E2D9-ABCD-457C-BAC3-35358436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62"/>
            <a:ext cx="10515600" cy="833438"/>
          </a:xfrm>
        </p:spPr>
        <p:txBody>
          <a:bodyPr/>
          <a:lstStyle/>
          <a:p>
            <a:pPr algn="ctr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Деструкторы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C8E63-76ED-4317-A120-AD2AC2AC88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9029" y="1007783"/>
            <a:ext cx="8610224" cy="1415676"/>
          </a:xfr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~Person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"Person 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name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" deleted"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05D71-1780-42BE-B9D6-DF70A495211D}"/>
              </a:ext>
            </a:extLst>
          </p:cNvPr>
          <p:cNvSpPr txBox="1"/>
          <p:nvPr/>
        </p:nvSpPr>
        <p:spPr>
          <a:xfrm>
            <a:off x="2050676" y="3429000"/>
            <a:ext cx="7153836" cy="2215991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Знак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~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показывает что это деструктор.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Деструктор всегда вызывается в конце программы. 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Внутри него можно закрывать открытые потоки.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Он всегда один. Двух деструкторов не бывает.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98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19DC3-418C-4AE2-8F47-2CEF4008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Cambria" panose="02040503050406030204" pitchFamily="18" charset="0"/>
                <a:ea typeface="Cambria" panose="02040503050406030204" pitchFamily="18" charset="0"/>
              </a:rPr>
              <a:t>Задания для закрепления темы</a:t>
            </a:r>
          </a:p>
        </p:txBody>
      </p:sp>
    </p:spTree>
    <p:extLst>
      <p:ext uri="{BB962C8B-B14F-4D97-AF65-F5344CB8AC3E}">
        <p14:creationId xmlns:p14="http://schemas.microsoft.com/office/powerpoint/2010/main" val="3864626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hlinkClick r:id="" action="ppaction://hlinkshowjump?jump=nextslide">
              <a:snd r:embed="rId3" name="chimes.wav"/>
            </a:hlinkClick>
          </p:cNvPr>
          <p:cNvSpPr/>
          <p:nvPr/>
        </p:nvSpPr>
        <p:spPr>
          <a:xfrm>
            <a:off x="7087545" y="2481324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Вспомогательный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087545" y="487096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Вложенный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087546" y="4475552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Пустой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368300" y="706048"/>
            <a:ext cx="6134596" cy="5445903"/>
          </a:xfrm>
          <a:prstGeom prst="rect">
            <a:avLst/>
          </a:prstGeom>
          <a:solidFill>
            <a:schemeClr val="bg1"/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966F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Какого конструктора не существует?</a:t>
            </a:r>
          </a:p>
        </p:txBody>
      </p:sp>
    </p:spTree>
    <p:extLst>
      <p:ext uri="{BB962C8B-B14F-4D97-AF65-F5344CB8AC3E}">
        <p14:creationId xmlns:p14="http://schemas.microsoft.com/office/powerpoint/2010/main" val="2351530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8E67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hlinkClick r:id="" action="ppaction://hlinkshowjump?jump=nextslide">
              <a:snd r:embed="rId3" name="chimes.wav"/>
            </a:hlinkClick>
          </p:cNvPr>
          <p:cNvSpPr/>
          <p:nvPr/>
        </p:nvSpPr>
        <p:spPr>
          <a:xfrm>
            <a:off x="7310557" y="493693"/>
            <a:ext cx="4355153" cy="1080095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~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310556" y="2050800"/>
            <a:ext cx="4355153" cy="10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#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310557" y="3607813"/>
            <a:ext cx="4355153" cy="10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&amp;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368300" y="706048"/>
            <a:ext cx="6215380" cy="4807246"/>
          </a:xfrm>
          <a:prstGeom prst="rect">
            <a:avLst/>
          </a:prstGeom>
          <a:solidFill>
            <a:schemeClr val="bg1"/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966F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Каким знаком обозначаются деструкторы?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6AFE10-321F-42AC-B80B-85A6B4E56F7C}"/>
              </a:ext>
            </a:extLst>
          </p:cNvPr>
          <p:cNvSpPr/>
          <p:nvPr/>
        </p:nvSpPr>
        <p:spPr>
          <a:xfrm>
            <a:off x="7310556" y="5164825"/>
            <a:ext cx="4355153" cy="10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@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9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8E67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CB5EBF5-862E-45C3-9B35-8CEE8A3A0EE2}"/>
              </a:ext>
            </a:extLst>
          </p:cNvPr>
          <p:cNvSpPr txBox="1">
            <a:spLocks/>
          </p:cNvSpPr>
          <p:nvPr/>
        </p:nvSpPr>
        <p:spPr>
          <a:xfrm>
            <a:off x="533400" y="203200"/>
            <a:ext cx="5207000" cy="645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age;</a:t>
            </a:r>
          </a:p>
          <a:p>
            <a:pPr marL="0" indent="0"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"Name: "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name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\</a:t>
            </a:r>
            <a:r>
              <a:rPr lang="en-US" sz="1400" dirty="0" err="1">
                <a:solidFill>
                  <a:srgbClr val="AE81FF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Age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: "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age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=================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person.name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"H"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person.age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person.</a:t>
            </a:r>
            <a:r>
              <a:rPr lang="en-US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D1B45-D8B0-4989-8CB2-9B83DDB3E90A}"/>
              </a:ext>
            </a:extLst>
          </p:cNvPr>
          <p:cNvSpPr txBox="1"/>
          <p:nvPr/>
        </p:nvSpPr>
        <p:spPr>
          <a:xfrm>
            <a:off x="6583082" y="629024"/>
            <a:ext cx="5075518" cy="4832092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Создадим класс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Person </a:t>
            </a: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у которого будет имя и возраст. Также создадим функцию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print(), </a:t>
            </a: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которая будет выводить сведения о человеке на экран.</a:t>
            </a:r>
          </a:p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Внутри функцию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main </a:t>
            </a: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создадим объект класса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Person. </a:t>
            </a: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Обратимся к его переменным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 и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age</a:t>
            </a: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 и выведем результат на экран.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91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hlinkClick r:id="" action="ppaction://hlinkshowjump?jump=nextslide">
              <a:snd r:embed="rId3" name="chimes.wav"/>
            </a:hlinkClick>
          </p:cNvPr>
          <p:cNvSpPr/>
          <p:nvPr/>
        </p:nvSpPr>
        <p:spPr>
          <a:xfrm>
            <a:off x="7087545" y="706046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Конструктор — это специальный метод класса, который автоматически вызывается при создании объекта.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087546" y="2590799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Конструктор — это функция, которая может возвращать значение и вызываться явно.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087546" y="4475552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Конструктор можно объявить с любым именем, главное — чтобы он был внутри класса.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368300" y="706048"/>
            <a:ext cx="6134596" cy="5445903"/>
          </a:xfrm>
          <a:prstGeom prst="rect">
            <a:avLst/>
          </a:prstGeom>
          <a:solidFill>
            <a:schemeClr val="bg1"/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966F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Какой из перечисленных вариантов правильно описывает конструктор в C++?</a:t>
            </a:r>
          </a:p>
        </p:txBody>
      </p:sp>
    </p:spTree>
    <p:extLst>
      <p:ext uri="{BB962C8B-B14F-4D97-AF65-F5344CB8AC3E}">
        <p14:creationId xmlns:p14="http://schemas.microsoft.com/office/powerpoint/2010/main" val="1146939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8E67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hlinkClick r:id="" action="ppaction://hlinkshowjump?jump=nextslide">
              <a:snd r:embed="rId3" name="chimes.wav"/>
            </a:hlinkClick>
          </p:cNvPr>
          <p:cNvSpPr/>
          <p:nvPr/>
        </p:nvSpPr>
        <p:spPr>
          <a:xfrm>
            <a:off x="7058969" y="2061478"/>
            <a:ext cx="4821881" cy="1212882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Fish(string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f_type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	type =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f_type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058969" y="487097"/>
            <a:ext cx="4821881" cy="1334980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Fish(string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f_type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, int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f_length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	type =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f_type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	length =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f_length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058969" y="3530599"/>
            <a:ext cx="4821882" cy="1155701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Fish(int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f_length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	length =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f_length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282577" y="807648"/>
            <a:ext cx="6134596" cy="5445903"/>
          </a:xfrm>
          <a:prstGeom prst="rect">
            <a:avLst/>
          </a:prstGeom>
          <a:solidFill>
            <a:schemeClr val="bg1"/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966F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Какой конструктор будет использоваться при создании объекта с помощью следующего кода?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ru-RU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Fish fish1(“Clownfish”);</a:t>
            </a:r>
            <a:endParaRPr lang="ru-RU" sz="3200" dirty="0">
              <a:solidFill>
                <a:schemeClr val="tx1"/>
              </a:solidFill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1BFB35-3298-4AB7-AFFF-3AE84BC5A2EF}"/>
              </a:ext>
            </a:extLst>
          </p:cNvPr>
          <p:cNvSpPr/>
          <p:nvPr/>
        </p:nvSpPr>
        <p:spPr>
          <a:xfrm>
            <a:off x="7058969" y="4982882"/>
            <a:ext cx="4821882" cy="1155701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Fish(){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9406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8E67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hlinkClick r:id="" action="ppaction://hlinkshowjump?jump=nextslide">
              <a:snd r:embed="rId3" name="chimes.wav"/>
            </a:hlinkClick>
          </p:cNvPr>
          <p:cNvSpPr/>
          <p:nvPr/>
        </p:nvSpPr>
        <p:spPr>
          <a:xfrm>
            <a:off x="7058968" y="5211029"/>
            <a:ext cx="4821881" cy="1212882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Fish(string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f_type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, int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f_length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	type =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f_type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	length =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f_length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058969" y="487097"/>
            <a:ext cx="4821881" cy="1334980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Fish(string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f_type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	type =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f_type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}</a:t>
            </a:r>
          </a:p>
          <a:p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58969" y="2167201"/>
            <a:ext cx="4821882" cy="1155701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Fish(int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f_length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	length =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f_length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282577" y="807648"/>
            <a:ext cx="6134596" cy="5445903"/>
          </a:xfrm>
          <a:prstGeom prst="rect">
            <a:avLst/>
          </a:prstGeom>
          <a:solidFill>
            <a:schemeClr val="bg1"/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966F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Какой конструктор будет использоваться при создании объекта с помощью следующего кода?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ru-RU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Fish fish1(“Clownfish”, 5);</a:t>
            </a:r>
            <a:endParaRPr lang="ru-RU" sz="2800" dirty="0">
              <a:solidFill>
                <a:schemeClr val="tx1"/>
              </a:solidFill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1BFB35-3298-4AB7-AFFF-3AE84BC5A2EF}"/>
              </a:ext>
            </a:extLst>
          </p:cNvPr>
          <p:cNvSpPr/>
          <p:nvPr/>
        </p:nvSpPr>
        <p:spPr>
          <a:xfrm>
            <a:off x="7058968" y="3668026"/>
            <a:ext cx="4821882" cy="1155701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Fish(){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80225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8E67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hlinkClick r:id="" action="ppaction://hlinkshowjump?jump=nextslide">
              <a:snd r:embed="rId3" name="chimes.wav"/>
            </a:hlinkClick>
          </p:cNvPr>
          <p:cNvSpPr/>
          <p:nvPr/>
        </p:nvSpPr>
        <p:spPr>
          <a:xfrm>
            <a:off x="7058969" y="3559128"/>
            <a:ext cx="4821881" cy="1212882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Fish(){</a:t>
            </a:r>
          </a:p>
          <a:p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058969" y="487097"/>
            <a:ext cx="4821881" cy="1334980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Fish(string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f_type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, int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f_length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	type =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f_type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	length =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f_length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058968" y="2171699"/>
            <a:ext cx="4821882" cy="1155701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Fish(int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f_length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	length =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f_length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}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282577" y="807648"/>
            <a:ext cx="6134596" cy="5445903"/>
          </a:xfrm>
          <a:prstGeom prst="rect">
            <a:avLst/>
          </a:prstGeom>
          <a:solidFill>
            <a:schemeClr val="bg1"/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966F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Какой конструктор будет использоваться при создании объекта с помощью следующего кода?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ru-RU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Fish fish1();</a:t>
            </a:r>
            <a:endParaRPr lang="ru-RU" sz="3200" dirty="0">
              <a:solidFill>
                <a:schemeClr val="tx1"/>
              </a:solidFill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1BFB35-3298-4AB7-AFFF-3AE84BC5A2EF}"/>
              </a:ext>
            </a:extLst>
          </p:cNvPr>
          <p:cNvSpPr/>
          <p:nvPr/>
        </p:nvSpPr>
        <p:spPr>
          <a:xfrm>
            <a:off x="7058969" y="4982882"/>
            <a:ext cx="4821882" cy="1155701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Fish(string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f_type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){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	type = </a:t>
            </a:r>
            <a:r>
              <a:rPr lang="en-US" sz="20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f_type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8671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8E67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CB5EBF5-862E-45C3-9B35-8CEE8A3A0EE2}"/>
              </a:ext>
            </a:extLst>
          </p:cNvPr>
          <p:cNvSpPr txBox="1">
            <a:spLocks/>
          </p:cNvSpPr>
          <p:nvPr/>
        </p:nvSpPr>
        <p:spPr>
          <a:xfrm>
            <a:off x="533400" y="203200"/>
            <a:ext cx="5207000" cy="645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age;</a:t>
            </a:r>
          </a:p>
          <a:p>
            <a:pPr marL="0" indent="0"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"Name: "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name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\</a:t>
            </a:r>
            <a:r>
              <a:rPr lang="en-US" sz="1400" dirty="0" err="1">
                <a:solidFill>
                  <a:srgbClr val="AE81FF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Age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: "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age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=================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person.name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"H"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person.age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person.</a:t>
            </a:r>
            <a:r>
              <a:rPr lang="en-US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D1B45-D8B0-4989-8CB2-9B83DDB3E90A}"/>
              </a:ext>
            </a:extLst>
          </p:cNvPr>
          <p:cNvSpPr txBox="1"/>
          <p:nvPr/>
        </p:nvSpPr>
        <p:spPr>
          <a:xfrm>
            <a:off x="6348132" y="203200"/>
            <a:ext cx="5075518" cy="6001643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Такой способ задания полей неоптимальный, особенно если у нас будет 100 объектов класса. Было бы логично все эти операции проводить сразу же при создании объекта. Это сэкономило бы много времени и уменьшило количество кода. Конструкторы как раз решают все эти проблемы.</a:t>
            </a:r>
          </a:p>
          <a:p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На самом деле мы уже использовали один конструктор сами того не подозревая. Конструктор по умолчанию создается самим компилятором, когда мы только создали объект.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378E586-71C5-433E-A780-64D8A969AC79}"/>
              </a:ext>
            </a:extLst>
          </p:cNvPr>
          <p:cNvSpPr/>
          <p:nvPr/>
        </p:nvSpPr>
        <p:spPr>
          <a:xfrm>
            <a:off x="723900" y="4432300"/>
            <a:ext cx="2019300" cy="41275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69C4B-E5FF-4591-A9F5-A19FF5DEC870}"/>
              </a:ext>
            </a:extLst>
          </p:cNvPr>
          <p:cNvSpPr txBox="1"/>
          <p:nvPr/>
        </p:nvSpPr>
        <p:spPr>
          <a:xfrm>
            <a:off x="3251200" y="4432300"/>
            <a:ext cx="144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FFFF00"/>
                </a:solidFill>
              </a:rPr>
              <a:t>Вот здесь</a:t>
            </a:r>
          </a:p>
        </p:txBody>
      </p:sp>
    </p:spTree>
    <p:extLst>
      <p:ext uri="{BB962C8B-B14F-4D97-AF65-F5344CB8AC3E}">
        <p14:creationId xmlns:p14="http://schemas.microsoft.com/office/powerpoint/2010/main" val="166725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C3D9C-45F2-493F-B79C-B4449722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Конструкторы в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34424-FCE1-4766-AD29-DE10163F26A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Конструкторы представляют собой специальную функцию, которая имеет то же имя, что и класс, которая не возвращает никакого значения и которая позволяют инициализировать объект класса во время его создания и таким образом гарантировать, что поля класса будут иметь определенные значения. При каждом создании нового объекта класса вызывается конструктор класса.</a:t>
            </a:r>
          </a:p>
        </p:txBody>
      </p:sp>
    </p:spTree>
    <p:extLst>
      <p:ext uri="{BB962C8B-B14F-4D97-AF65-F5344CB8AC3E}">
        <p14:creationId xmlns:p14="http://schemas.microsoft.com/office/powerpoint/2010/main" val="80186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3E3FA-ED13-4CF4-9AA3-8C6EF277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создать конструктор?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2B7EA-A74E-46F4-86E8-4551C734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25625"/>
            <a:ext cx="10515600" cy="4351338"/>
          </a:xfrm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создать конструктор надо внутри класса создать «функцию» с названием самого класса. Таким образом, когда мы будем прописывать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Person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чтобы создать объект, автоматически будет вызываться конструктор.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F0E6D1D-3D52-4DBE-A40C-E262663DAC72}"/>
              </a:ext>
            </a:extLst>
          </p:cNvPr>
          <p:cNvSpPr txBox="1">
            <a:spLocks/>
          </p:cNvSpPr>
          <p:nvPr/>
        </p:nvSpPr>
        <p:spPr>
          <a:xfrm>
            <a:off x="774700" y="3543300"/>
            <a:ext cx="5397500" cy="23685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A6E22E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ru-RU" sz="2000" dirty="0">
                <a:solidFill>
                  <a:srgbClr val="F8F8F2"/>
                </a:solidFill>
                <a:latin typeface="Consolas" panose="020B0609020204030204" pitchFamily="49" charset="0"/>
              </a:rPr>
              <a:t>		//*код*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  <a:endParaRPr lang="ru-RU" sz="20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7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3E3FA-ED13-4CF4-9AA3-8C6EF277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создать конструктор?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2B7EA-A74E-46F4-86E8-4551C734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35" y="1502895"/>
            <a:ext cx="10515600" cy="4351338"/>
          </a:xfrm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Мы хотим, чтобы имя и возраст заполнялись автоматически. Чтобы добиться этого надо подкачать конструктор. Он должен принимать на входе параметры (имя и возраст) и записывать их в соответствующие поля. Это будет выглядеть примерно вот так: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52CF13-24AA-4BC2-8F3B-DE09B3DECF22}"/>
              </a:ext>
            </a:extLst>
          </p:cNvPr>
          <p:cNvSpPr/>
          <p:nvPr/>
        </p:nvSpPr>
        <p:spPr>
          <a:xfrm>
            <a:off x="4444253" y="3353554"/>
            <a:ext cx="6633882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age;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p_name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p_age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name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p_name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age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p_age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};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31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16EEA-A3EF-4005-84AA-5EFF3A58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Вызов конструктора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9B8DB-BBC0-4B77-83F1-53680EE19F0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34000"/>
            </a:schemeClr>
          </a:solidFill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Теперь когда мы создали конструктор, надо придерживаться его логике. Мы не можем больше создавать объекты без указания его параметров. Вызов конструктора будет выглядеть так:</a:t>
            </a:r>
          </a:p>
        </p:txBody>
      </p:sp>
    </p:spTree>
    <p:extLst>
      <p:ext uri="{BB962C8B-B14F-4D97-AF65-F5344CB8AC3E}">
        <p14:creationId xmlns:p14="http://schemas.microsoft.com/office/powerpoint/2010/main" val="220003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B502FF0-1CC5-484F-BA43-9F17854757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7052982"/>
          </a:xfr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name;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age;</a:t>
            </a:r>
          </a:p>
          <a:p>
            <a:pPr marL="914400" lvl="2" indent="0">
              <a:buNone/>
            </a:pP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p_name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p_age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name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p_name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age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p_age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"Person has been created"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 {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"Name: 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name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AE81FF"/>
                </a:solidFill>
                <a:latin typeface="Consolas" panose="020B0609020204030204" pitchFamily="49" charset="0"/>
              </a:rPr>
              <a:t>n</a:t>
            </a:r>
            <a:r>
              <a:rPr lang="en-US" dirty="0" err="1">
                <a:solidFill>
                  <a:srgbClr val="E6DB74"/>
                </a:solidFill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age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=================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914400" lvl="2" indent="0">
              <a:buNone/>
            </a:pP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person1(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"Human1"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person1.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person2(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"Human2"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15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person2.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marL="914400" lvl="2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71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3E3FA-ED13-4CF4-9AA3-8C6EF277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Улучшение конструктора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2B7EA-A74E-46F4-86E8-4551C734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35" y="1502895"/>
            <a:ext cx="4346015" cy="4351338"/>
          </a:xfrm>
          <a:solidFill>
            <a:schemeClr val="bg1">
              <a:alpha val="34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Конструктор может использоваться как обычная функция. Т.е. в ней можно использовать любой код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if, else,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cout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т.д.).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Например мы можем улучшить наш конструктор с помощью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cout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которая будет оповещать о создании нового объекта.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52CF13-24AA-4BC2-8F3B-DE09B3DECF22}"/>
              </a:ext>
            </a:extLst>
          </p:cNvPr>
          <p:cNvSpPr/>
          <p:nvPr/>
        </p:nvSpPr>
        <p:spPr>
          <a:xfrm>
            <a:off x="5022850" y="1502895"/>
            <a:ext cx="7061200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age;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p_name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p_age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name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p_name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age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p_age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  <a:t>	    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"Person has been created"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};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7652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2503</Words>
  <Application>Microsoft Office PowerPoint</Application>
  <PresentationFormat>Широкоэкранный</PresentationFormat>
  <Paragraphs>279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Consolas</vt:lpstr>
      <vt:lpstr>Segoe UI</vt:lpstr>
      <vt:lpstr>Segoe UI Light</vt:lpstr>
      <vt:lpstr>Wingdings</vt:lpstr>
      <vt:lpstr>Тема Office</vt:lpstr>
      <vt:lpstr>Объектно-ориентированное программирование на С++</vt:lpstr>
      <vt:lpstr>Презентация PowerPoint</vt:lpstr>
      <vt:lpstr>Презентация PowerPoint</vt:lpstr>
      <vt:lpstr>Конструкторы в С++</vt:lpstr>
      <vt:lpstr>Как создать конструктор?</vt:lpstr>
      <vt:lpstr>Как создать конструктор?</vt:lpstr>
      <vt:lpstr>Вызов конструктора</vt:lpstr>
      <vt:lpstr>Презентация PowerPoint</vt:lpstr>
      <vt:lpstr>Улучшение конструктора</vt:lpstr>
      <vt:lpstr>Улучшение конструктора</vt:lpstr>
      <vt:lpstr>Проблемы конструкторов</vt:lpstr>
      <vt:lpstr>Пустые конструкторы</vt:lpstr>
      <vt:lpstr>Множественные конструкторы</vt:lpstr>
      <vt:lpstr>Вложенные конструкторы</vt:lpstr>
      <vt:lpstr>Деструкторы</vt:lpstr>
      <vt:lpstr>Деструкторы</vt:lpstr>
      <vt:lpstr>Задания для закрепления 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Aydin</dc:creator>
  <cp:lastModifiedBy>Aydin</cp:lastModifiedBy>
  <cp:revision>36</cp:revision>
  <dcterms:created xsi:type="dcterms:W3CDTF">2025-04-02T10:07:18Z</dcterms:created>
  <dcterms:modified xsi:type="dcterms:W3CDTF">2025-04-05T10:11:39Z</dcterms:modified>
</cp:coreProperties>
</file>