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89" r:id="rId4"/>
    <p:sldId id="291" r:id="rId5"/>
    <p:sldId id="262" r:id="rId6"/>
    <p:sldId id="292" r:id="rId7"/>
    <p:sldId id="279" r:id="rId8"/>
    <p:sldId id="258" r:id="rId9"/>
    <p:sldId id="280" r:id="rId10"/>
    <p:sldId id="294" r:id="rId11"/>
    <p:sldId id="295" r:id="rId12"/>
    <p:sldId id="283" r:id="rId13"/>
    <p:sldId id="281" r:id="rId14"/>
    <p:sldId id="284" r:id="rId15"/>
    <p:sldId id="285" r:id="rId16"/>
    <p:sldId id="261" r:id="rId17"/>
    <p:sldId id="274" r:id="rId18"/>
    <p:sldId id="276" r:id="rId19"/>
    <p:sldId id="277" r:id="rId20"/>
    <p:sldId id="278" r:id="rId21"/>
    <p:sldId id="293" r:id="rId2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4C960-747C-421B-9502-E8EC8924E5A6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38B2FB-62CD-4323-B404-67819F7C9EF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170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38B2FB-62CD-4323-B404-67819F7C9EFB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721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Макет_вопрос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1351927" y="1031437"/>
            <a:ext cx="4839012" cy="379539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4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939226" y="1032932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>
              <a:buFontTx/>
              <a:buNone/>
              <a:defRPr sz="1400">
                <a:solidFill>
                  <a:srgbClr val="418E03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Правильный ответ</a:t>
            </a:r>
            <a:endParaRPr lang="en-US" dirty="0"/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939226" y="2497135"/>
            <a:ext cx="3375206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906035" y="3962833"/>
            <a:ext cx="3408397" cy="864000"/>
          </a:xfrm>
          <a:prstGeom prst="rect">
            <a:avLst/>
          </a:prstGeom>
          <a:solidFill>
            <a:schemeClr val="bg1"/>
          </a:solidFill>
          <a:ln w="28575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anchor="ctr"/>
          <a:lstStyle>
            <a:lvl1pPr marL="0" indent="0" algn="ctr">
              <a:buFontTx/>
              <a:buNone/>
              <a:defRPr sz="2000">
                <a:solidFill>
                  <a:srgbClr val="9966FF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3429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 marL="6858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 marL="10287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 marL="1371600" indent="0" algn="ctr">
              <a:buFontTx/>
              <a:buNone/>
              <a:defRPr sz="140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ru-RU" dirty="0"/>
              <a:t>Неправильный ответ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993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5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11.04.2025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Множественное наследование</a:t>
            </a:r>
          </a:p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Многоуровневое наследование</a:t>
            </a:r>
          </a:p>
          <a:p>
            <a:pPr marL="457200" indent="-457200" algn="l">
              <a:buFont typeface="+mj-lt"/>
              <a:buAutoNum type="arabicPeriod"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Слово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public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 записи кода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Как вы могли уже заметить в записи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class Cat : </a:t>
            </a:r>
            <a:r>
              <a:rPr lang="en-US" b="1" dirty="0">
                <a:highlight>
                  <a:srgbClr val="00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 Animal</a:t>
            </a: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мы почему-то пишем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Эта запись означает, что все наследуемые переменные и методы примут этот спецификатор. </a:t>
            </a:r>
          </a:p>
        </p:txBody>
      </p:sp>
    </p:spTree>
    <p:extLst>
      <p:ext uri="{BB962C8B-B14F-4D97-AF65-F5344CB8AC3E}">
        <p14:creationId xmlns:p14="http://schemas.microsoft.com/office/powerpoint/2010/main" val="3847396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Дефолтное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Без указания спецификатора доступа (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public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protected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), используется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по умолчанию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Для классов по умолчанию используется </a:t>
            </a:r>
            <a:r>
              <a:rPr lang="ru-RU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наследование. </a:t>
            </a:r>
          </a:p>
        </p:txBody>
      </p:sp>
    </p:spTree>
    <p:extLst>
      <p:ext uri="{BB962C8B-B14F-4D97-AF65-F5344CB8AC3E}">
        <p14:creationId xmlns:p14="http://schemas.microsoft.com/office/powerpoint/2010/main" val="3292765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316EEA-A3EF-4005-84AA-5EFF3A58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конструкторов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0E9B8DB-BBC0-4B77-83F1-53680EE19F0D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	Конструкторы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при наследовании не наследуются. И если базовый класс содержит только конструкторы с параметрами, то производный класс должен вызывать в своем конструкторе один из конструкторов базового класса.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Подробно об этом можно почитать здесь</a:t>
            </a: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  <a:sym typeface="Symbol" panose="05050102010706020507" pitchFamily="18" charset="2"/>
              </a:rPr>
              <a:t></a:t>
            </a:r>
            <a:endParaRPr lang="ru-RU" sz="2400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https://metanit.com/cpp/tutorial/5.10.php</a:t>
            </a:r>
            <a:endParaRPr lang="ru-RU" sz="1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03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75"/>
            <a:ext cx="10515600" cy="1325563"/>
          </a:xfrm>
        </p:spPr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Множественное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535" y="1153645"/>
            <a:ext cx="4346015" cy="3519955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Один и тот же класс может быть дочерним для нескольких классов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Например, у нас есть классы 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Horse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 и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Donkey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а также класс 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Mule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который является дочерним для них. От одного родителя он получит способность прыгать и бегать, а от другого способность переносить груз.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F6B6E83-00EA-4CF4-B4C5-977C8B0ECBEF}"/>
              </a:ext>
            </a:extLst>
          </p:cNvPr>
          <p:cNvSpPr/>
          <p:nvPr/>
        </p:nvSpPr>
        <p:spPr>
          <a:xfrm>
            <a:off x="5603315" y="4852362"/>
            <a:ext cx="5918200" cy="181588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Mule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F1A50471-C305-40BD-90E0-F702CC122582}"/>
              </a:ext>
            </a:extLst>
          </p:cNvPr>
          <p:cNvSpPr txBox="1">
            <a:spLocks/>
          </p:cNvSpPr>
          <p:nvPr/>
        </p:nvSpPr>
        <p:spPr>
          <a:xfrm>
            <a:off x="562535" y="4852362"/>
            <a:ext cx="4346015" cy="805488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Полный код на следующем слайде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DA9A24-A8CE-4972-9538-412890A10D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050" y="1249128"/>
            <a:ext cx="5918200" cy="3328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765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B502FF0-1CC5-484F-BA43-9F17854757A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0"/>
            <a:ext cx="12192000" cy="6858000"/>
          </a:xfr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numCol="2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move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"*horse walks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speed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blocks per second*"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"*horse jumps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high*"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speed;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    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>
                <a:solidFill>
                  <a:srgbClr val="FD971F"/>
                </a:solidFill>
                <a:latin typeface="Consolas" panose="020B0609020204030204" pitchFamily="49" charset="0"/>
              </a:rPr>
              <a:t>speed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-&gt;speed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>
                <a:solidFill>
                  <a:srgbClr val="FD971F"/>
                </a:solidFill>
                <a:latin typeface="Consolas" panose="020B0609020204030204" pitchFamily="49" charset="0"/>
              </a:rPr>
              <a:t>speed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-&gt;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carryItems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"*donkey carries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items*"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-&gt;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Mule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05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move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"*mule walks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speed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blocks per second*"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"*mule jumps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high*"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carryItems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"*mule carries 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 items*"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Mule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>
                <a:solidFill>
                  <a:srgbClr val="FD971F"/>
                </a:solidFill>
                <a:latin typeface="Consolas" panose="020B0609020204030204" pitchFamily="49" charset="0"/>
              </a:rPr>
              <a:t>speed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 :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FD971F"/>
                </a:solidFill>
                <a:latin typeface="Consolas" panose="020B0609020204030204" pitchFamily="49" charset="0"/>
              </a:rPr>
              <a:t>speed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jumpPower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),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loadCapacity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){}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105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Horse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mom(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16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4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mom.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move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mom.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Donkey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dad(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15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dad.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carryItems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E6DB74"/>
                </a:solidFill>
                <a:latin typeface="Consolas" panose="020B0609020204030204" pitchFamily="49" charset="0"/>
              </a:rPr>
              <a:t>"================================="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u="sng" dirty="0">
                <a:solidFill>
                  <a:srgbClr val="A6E22E"/>
                </a:solidFill>
                <a:latin typeface="Consolas" panose="020B0609020204030204" pitchFamily="49" charset="0"/>
              </a:rPr>
              <a:t>Mule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child(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20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5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21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child.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move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child.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 err="1">
                <a:solidFill>
                  <a:srgbClr val="F8F8F2"/>
                </a:solidFill>
                <a:latin typeface="Consolas" panose="020B0609020204030204" pitchFamily="49" charset="0"/>
              </a:rPr>
              <a:t>child.</a:t>
            </a:r>
            <a:r>
              <a:rPr lang="en-US" sz="1050" dirty="0" err="1">
                <a:solidFill>
                  <a:srgbClr val="A6E22E"/>
                </a:solidFill>
                <a:latin typeface="Consolas" panose="020B0609020204030204" pitchFamily="49" charset="0"/>
              </a:rPr>
              <a:t>carryItems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05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05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05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endParaRPr lang="en-US" sz="1050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43DDF36-9338-4662-9B59-159094D27CD8}"/>
              </a:ext>
            </a:extLst>
          </p:cNvPr>
          <p:cNvSpPr/>
          <p:nvPr/>
        </p:nvSpPr>
        <p:spPr>
          <a:xfrm>
            <a:off x="0" y="317127"/>
            <a:ext cx="5962650" cy="2466412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002B594-4038-4546-88DA-D1D9A9EBBF3B}"/>
              </a:ext>
            </a:extLst>
          </p:cNvPr>
          <p:cNvSpPr/>
          <p:nvPr/>
        </p:nvSpPr>
        <p:spPr>
          <a:xfrm>
            <a:off x="0" y="2783540"/>
            <a:ext cx="5962650" cy="1721225"/>
          </a:xfrm>
          <a:prstGeom prst="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6891465-FB1C-4E1F-B469-1E120D43374E}"/>
              </a:ext>
            </a:extLst>
          </p:cNvPr>
          <p:cNvSpPr/>
          <p:nvPr/>
        </p:nvSpPr>
        <p:spPr>
          <a:xfrm>
            <a:off x="0" y="4504766"/>
            <a:ext cx="5962650" cy="2218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7712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9F4B2F-3BEE-421B-80FB-3342E8A8D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0451" y="311336"/>
            <a:ext cx="4493559" cy="1325563"/>
          </a:xfrm>
        </p:spPr>
        <p:txBody>
          <a:bodyPr/>
          <a:lstStyle/>
          <a:p>
            <a:pPr algn="ctr"/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Многоуровневое наследование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B0CF5-443F-4A7C-8FB4-8BF1B2D0E6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8234" y="1939924"/>
            <a:ext cx="5017995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Наследники родительского класса сами могут быть родителями для другого класса. Представьте, что самый первый класс Дед является родителем отца. Отец является производным классом и одновременно родителем класса Сын. Именно это пример мы сейчас разберем.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715490E-91ED-42D7-9E57-9C0541B70DCA}"/>
              </a:ext>
            </a:extLst>
          </p:cNvPr>
          <p:cNvSpPr/>
          <p:nvPr/>
        </p:nvSpPr>
        <p:spPr>
          <a:xfrm>
            <a:off x="5912224" y="197346"/>
            <a:ext cx="6096000" cy="64633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Grandfather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walk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Father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Grandfather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Father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argv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[]){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son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son.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jump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son.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run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son.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walk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5099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F0F4D8-A247-4319-BE0B-3A586F8C9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ru-RU" altLang="ru-RU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Запрет наследования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9CF2F77-8162-42DE-AAE0-5D8F6FA967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5459" y="1825625"/>
            <a:ext cx="5181600" cy="4351338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Иногда наследование от класса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может быть нежелательно. И с помощью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спецификатора  </a:t>
            </a:r>
            <a:r>
              <a:rPr lang="ru-RU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final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 мы можем запретить наследование: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F283EE-F124-42AC-AE5A-DD89BF5E0574}"/>
              </a:ext>
            </a:extLst>
          </p:cNvPr>
          <p:cNvSpPr/>
          <p:nvPr/>
        </p:nvSpPr>
        <p:spPr>
          <a:xfrm>
            <a:off x="6712323" y="2204035"/>
            <a:ext cx="4334434" cy="1200329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u="sng" dirty="0">
                <a:solidFill>
                  <a:srgbClr val="A6E22E"/>
                </a:solidFill>
                <a:latin typeface="Consolas" panose="020B0609020204030204" pitchFamily="49" charset="0"/>
              </a:rPr>
              <a:t>Person</a:t>
            </a:r>
            <a:r>
              <a:rPr lang="en-US" sz="2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rgbClr val="66D9EF"/>
                </a:solidFill>
                <a:latin typeface="Consolas" panose="020B0609020204030204" pitchFamily="49" charset="0"/>
              </a:rPr>
              <a:t>final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2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46796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419DC3-418C-4AE2-8F47-2CEF40083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4800" dirty="0">
                <a:latin typeface="Cambria" panose="02040503050406030204" pitchFamily="18" charset="0"/>
                <a:ea typeface="Cambria" panose="02040503050406030204" pitchFamily="18" charset="0"/>
              </a:rPr>
              <a:t>Задания для закрепления темы</a:t>
            </a:r>
          </a:p>
        </p:txBody>
      </p:sp>
    </p:spTree>
    <p:extLst>
      <p:ext uri="{BB962C8B-B14F-4D97-AF65-F5344CB8AC3E}">
        <p14:creationId xmlns:p14="http://schemas.microsoft.com/office/powerpoint/2010/main" val="3864626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5" y="2481324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Класс может наследовать сразу от нескольких базовых классов.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87545" y="487096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Класс наследует только от одного класса, но может использовать его методы многократно.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87546" y="4475552"/>
            <a:ext cx="4355153" cy="1676399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Класс может создавать несколько копий одного базового класса.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означает множественное наследование в C++?</a:t>
            </a:r>
          </a:p>
        </p:txBody>
      </p:sp>
    </p:spTree>
    <p:extLst>
      <p:ext uri="{BB962C8B-B14F-4D97-AF65-F5344CB8AC3E}">
        <p14:creationId xmlns:p14="http://schemas.microsoft.com/office/powerpoint/2010/main" val="23515301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310557" y="493693"/>
            <a:ext cx="4355153" cy="1080095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Закрытое наследование (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private)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310556" y="2050800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alt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Открытое наследование (</a:t>
            </a:r>
            <a:r>
              <a:rPr lang="en-US" alt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public) 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310557" y="3607813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Защищённое наследование (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protected)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368300" y="706048"/>
            <a:ext cx="6215380" cy="4807246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Какой тип наследования используется по умолчанию в классе? </a:t>
            </a:r>
          </a:p>
          <a:p>
            <a:endParaRPr lang="ru-RU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class</a:t>
            </a:r>
            <a:r>
              <a:rPr lang="ru-RU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</a:t>
            </a:r>
            <a:r>
              <a:rPr lang="ru-RU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 </a:t>
            </a:r>
            <a:r>
              <a:rPr lang="ru-RU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</a:t>
            </a:r>
            <a:endParaRPr lang="ru-RU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ru-RU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06AFE10-321F-42AC-B80B-85A6B4E56F7C}"/>
              </a:ext>
            </a:extLst>
          </p:cNvPr>
          <p:cNvSpPr/>
          <p:nvPr/>
        </p:nvSpPr>
        <p:spPr>
          <a:xfrm>
            <a:off x="7310556" y="5164825"/>
            <a:ext cx="4355153" cy="108000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Так нельзя делать, обязательно должен быть какой-либо спецификатор</a:t>
            </a:r>
            <a:r>
              <a:rPr lang="ru-RU" altLang="ru-RU" sz="2000" dirty="0">
                <a:solidFill>
                  <a:schemeClr val="tx1"/>
                </a:solidFill>
                <a:latin typeface="Arial" panose="020B0604020202020204" pitchFamily="34" charset="0"/>
              </a:rPr>
              <a:t> ✅</a:t>
            </a:r>
            <a:endParaRPr lang="ru-RU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0693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(Inheritance)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Наследование (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inheritance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) представляет один из ключевых аспектов объектно-ориентированного программирования, который позволяет наследовать функциональность одного класса (базового класса) в другом - производном классе.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58969" y="2061478"/>
            <a:ext cx="4821881" cy="1212882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Возникнет ошибка компиляции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7058969" y="487097"/>
            <a:ext cx="4821881" cy="1334980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Компилятор сам подставит значения по умолчанию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7058969" y="3530599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Компилятор заполнит значениями, которые уже записаны в динамической памяти отведенной под программу.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2577" y="807648"/>
            <a:ext cx="6134596" cy="5445903"/>
          </a:xfrm>
          <a:prstGeom prst="rect">
            <a:avLst/>
          </a:prstGeom>
          <a:solidFill>
            <a:schemeClr val="bg1"/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r>
              <a:rPr lang="ru-RU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Что произойдёт, если в производном классе не указать конструктор базового класса, а он требует аргументы?</a:t>
            </a:r>
            <a:endParaRPr lang="ru-RU" sz="3200" dirty="0">
              <a:solidFill>
                <a:schemeClr val="tx1"/>
              </a:solidFill>
              <a:latin typeface="Consolas" panose="020B0609020204030204" pitchFamily="49" charset="0"/>
              <a:ea typeface="Cambria" panose="02040503050406030204" pitchFamily="18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BFB35-3298-4AB7-AFFF-3AE84BC5A2EF}"/>
              </a:ext>
            </a:extLst>
          </p:cNvPr>
          <p:cNvSpPr/>
          <p:nvPr/>
        </p:nvSpPr>
        <p:spPr>
          <a:xfrm>
            <a:off x="7058969" y="4982882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Конструктор базового класса будет проигнорирован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40651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29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" fill="hold">
                      <p:stCondLst>
                        <p:cond delay="0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33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hlinkClick r:id="" action="ppaction://hlinkshowjump?jump=nextslide">
              <a:snd r:embed="rId3" name="chimes.wav"/>
            </a:hlinkClick>
          </p:cNvPr>
          <p:cNvSpPr/>
          <p:nvPr/>
        </p:nvSpPr>
        <p:spPr>
          <a:xfrm>
            <a:off x="7087540" y="4506179"/>
            <a:ext cx="4821881" cy="1212882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Base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7087540" y="1196120"/>
            <a:ext cx="4821881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Derived</a:t>
            </a:r>
          </a:p>
        </p:txBody>
      </p:sp>
      <p:sp>
        <p:nvSpPr>
          <p:cNvPr id="15" name="Заголовок 1"/>
          <p:cNvSpPr txBox="1">
            <a:spLocks/>
          </p:cNvSpPr>
          <p:nvPr/>
        </p:nvSpPr>
        <p:spPr>
          <a:xfrm>
            <a:off x="282577" y="807648"/>
            <a:ext cx="6134596" cy="544590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8100">
            <a:solidFill>
              <a:srgbClr val="9966FF">
                <a:alpha val="47000"/>
              </a:srgbClr>
            </a:solidFill>
            <a:prstDash val="solid"/>
          </a:ln>
          <a:effectLst>
            <a:outerShdw blurRad="254000" dist="38100" dir="2700000" algn="tl" rotWithShape="0">
              <a:srgbClr val="9966FF">
                <a:alpha val="34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rgbClr val="9966FF"/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defRPr>
            </a:lvl1pPr>
          </a:lstStyle>
          <a:p>
            <a:pPr algn="l"/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{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"Base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algn="l"/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20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{ </a:t>
            </a:r>
            <a:r>
              <a:rPr lang="en-US" sz="20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"Derived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 }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algn="l"/>
            <a:b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Base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obj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u="sng" dirty="0">
                <a:solidFill>
                  <a:srgbClr val="A6E22E"/>
                </a:solidFill>
                <a:latin typeface="Consolas" panose="020B0609020204030204" pitchFamily="49" charset="0"/>
              </a:rPr>
              <a:t>Derived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obj-&gt;</a:t>
            </a:r>
            <a:r>
              <a:rPr lang="en-US" sz="20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algn="l"/>
            <a:r>
              <a:rPr lang="en-US" sz="20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21BFB35-3298-4AB7-AFFF-3AE84BC5A2EF}"/>
              </a:ext>
            </a:extLst>
          </p:cNvPr>
          <p:cNvSpPr/>
          <p:nvPr/>
        </p:nvSpPr>
        <p:spPr>
          <a:xfrm>
            <a:off x="7087539" y="2851149"/>
            <a:ext cx="4821882" cy="1155701"/>
          </a:xfrm>
          <a:prstGeom prst="rect">
            <a:avLst/>
          </a:prstGeom>
          <a:solidFill>
            <a:schemeClr val="bg1"/>
          </a:solidFill>
          <a:ln w="28575">
            <a:solidFill>
              <a:srgbClr val="CBB1FF"/>
            </a:solidFill>
          </a:ln>
          <a:effectLst>
            <a:outerShdw blurRad="50800" dist="38100" dir="2700000" algn="tl" rotWithShape="0">
              <a:srgbClr val="9966FF">
                <a:alpha val="32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Segoe UI Light" panose="020B0502040204020203" pitchFamily="34" charset="0"/>
              </a:rPr>
              <a:t>Ошибка</a:t>
            </a:r>
            <a:endParaRPr 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37516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>
        <p15:prstTrans prst="peelOff"/>
      </p:transition>
    </mc:Choice>
    <mc:Fallback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38E67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5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6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indefinit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1"/>
                                        </p:clrVal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voltag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F22C2C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7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(Inheritance)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В C++ возможно наследование атрибутов и методов от одного класса к другому. Определяют два вида классов:</a:t>
            </a:r>
          </a:p>
          <a:p>
            <a:pPr marL="0" indent="0">
              <a:buNone/>
            </a:pPr>
            <a:endParaRPr lang="ru-RU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базовый класс (родительский)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— класс, от которого наследуется</a:t>
            </a:r>
          </a:p>
          <a:p>
            <a:r>
              <a:rPr lang="ru-RU" b="1" dirty="0">
                <a:latin typeface="Cambria" panose="02040503050406030204" pitchFamily="18" charset="0"/>
                <a:ea typeface="Cambria" panose="02040503050406030204" pitchFamily="18" charset="0"/>
              </a:rPr>
              <a:t>производный класс (дочерний)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— класс, который наследует от другого класса</a:t>
            </a:r>
          </a:p>
          <a:p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22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(Inheritance)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в С++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Наследование применяется в случаях когда есть несколько классов с </a:t>
            </a:r>
            <a:r>
              <a:rPr lang="ru-RU" u="sng" dirty="0">
                <a:latin typeface="Cambria" panose="02040503050406030204" pitchFamily="18" charset="0"/>
                <a:ea typeface="Cambria" panose="02040503050406030204" pitchFamily="18" charset="0"/>
              </a:rPr>
              <a:t>одинаковыми (схожими)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методами и переменными. Например, и собака и кошка могут кушать и издавать звуки. У них есть схожие атрибуты такие как: имя, возраст, пол и т.д.</a:t>
            </a:r>
          </a:p>
          <a:p>
            <a:pPr marL="0" indent="0"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А теперь представьте, что нам придется создать много классов для всех типов животных. Естественно, это можно оптимизировать используя наследование классов.</a:t>
            </a: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0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285750" y="101600"/>
            <a:ext cx="5207000" cy="66548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8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alive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E6DB74"/>
                </a:solidFill>
                <a:latin typeface="Consolas" panose="020B0609020204030204" pitchFamily="49" charset="0"/>
              </a:rPr>
              <a:t>"This animal is eating"</a:t>
            </a:r>
            <a:r>
              <a:rPr lang="ru-RU" sz="1800" dirty="0">
                <a:solidFill>
                  <a:srgbClr val="E6DB74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dog.alive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</a:t>
            </a:r>
            <a:r>
              <a:rPr lang="en-US" sz="1800" dirty="0" err="1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335432" y="424766"/>
            <a:ext cx="5075518" cy="5693866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noAutofit/>
          </a:bodyPr>
          <a:lstStyle/>
          <a:p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Мы создали класс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внутри которого прописали один метод и одну переменную. Далее создали класс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Dog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и указали, что он является дочерним классом для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az-Latn-AZ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Внутри класса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Dog</a:t>
            </a:r>
            <a:r>
              <a:rPr lang="en-US" sz="25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 ничего нет, но программа работает без ошибок. Дело в том, что класс </a:t>
            </a:r>
            <a:r>
              <a:rPr lang="en-US" sz="2500" b="1" dirty="0">
                <a:latin typeface="Cambria" panose="02040503050406030204" pitchFamily="18" charset="0"/>
                <a:ea typeface="Cambria" panose="02040503050406030204" pitchFamily="18" charset="0"/>
              </a:rPr>
              <a:t>Dog</a:t>
            </a:r>
            <a:r>
              <a:rPr lang="ru-RU" sz="2500" dirty="0">
                <a:latin typeface="Cambria" panose="02040503050406030204" pitchFamily="18" charset="0"/>
                <a:ea typeface="Cambria" panose="02040503050406030204" pitchFamily="18" charset="0"/>
              </a:rPr>
              <a:t> может использовать все поля и методы родительского класса.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886904CD-5A73-40BA-8321-68D9CA4D49FE}"/>
              </a:ext>
            </a:extLst>
          </p:cNvPr>
          <p:cNvSpPr/>
          <p:nvPr/>
        </p:nvSpPr>
        <p:spPr>
          <a:xfrm>
            <a:off x="6335432" y="4746306"/>
            <a:ext cx="57340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endParaRPr lang="ru-RU" sz="3200" dirty="0">
              <a:solidFill>
                <a:prstClr val="black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/>
            <a:r>
              <a:rPr lang="ru-RU" sz="3200" b="1" dirty="0">
                <a:solidFill>
                  <a:schemeClr val="accent6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Символ наследования </a:t>
            </a:r>
            <a:r>
              <a:rPr lang="ru-RU" sz="3200" b="1" dirty="0">
                <a:solidFill>
                  <a:schemeClr val="accent6"/>
                </a:solidFill>
                <a:highlight>
                  <a:srgbClr val="FFFF00"/>
                </a:highlight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594995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alive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E81FF"/>
                </a:solidFill>
                <a:latin typeface="Consolas" panose="020B0609020204030204" pitchFamily="49" charset="0"/>
              </a:rPr>
              <a:t>true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E6DB74"/>
                </a:solidFill>
                <a:latin typeface="Consolas" panose="020B0609020204030204" pitchFamily="49" charset="0"/>
              </a:rPr>
              <a:t>"This animal is eating"</a:t>
            </a:r>
            <a:r>
              <a:rPr lang="ru-RU" sz="1600" dirty="0">
                <a:solidFill>
                  <a:srgbClr val="E6DB7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dog.alive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cat.alive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F8F8F2"/>
                </a:solidFill>
                <a:latin typeface="Consolas" panose="020B0609020204030204" pitchFamily="49" charset="0"/>
              </a:rPr>
              <a:t>cat.</a:t>
            </a:r>
            <a:r>
              <a:rPr lang="en-US" sz="1600" dirty="0" err="1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6779932" y="635374"/>
            <a:ext cx="5075518" cy="1569660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Родительский класс может иметь </a:t>
            </a:r>
            <a:r>
              <a:rPr lang="ru-RU" sz="2400" u="sng" dirty="0">
                <a:latin typeface="Cambria" panose="02040503050406030204" pitchFamily="18" charset="0"/>
                <a:ea typeface="Cambria" panose="02040503050406030204" pitchFamily="18" charset="0"/>
              </a:rPr>
              <a:t>несколько дочерних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В этом примере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класс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является родителем для 2-х классов.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164BB-B512-482D-94ED-0B052CAC947E}"/>
              </a:ext>
            </a:extLst>
          </p:cNvPr>
          <p:cNvSpPr txBox="1"/>
          <p:nvPr/>
        </p:nvSpPr>
        <p:spPr>
          <a:xfrm>
            <a:off x="6779932" y="3200400"/>
            <a:ext cx="5075518" cy="2308324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Но тут возникает одна проблема. И коты и собаки используют переменные, которые есть в классе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И функция для котов и собак выводит одно и тоже. Надо это исправить</a:t>
            </a:r>
          </a:p>
        </p:txBody>
      </p:sp>
    </p:spTree>
    <p:extLst>
      <p:ext uri="{BB962C8B-B14F-4D97-AF65-F5344CB8AC3E}">
        <p14:creationId xmlns:p14="http://schemas.microsoft.com/office/powerpoint/2010/main" val="870125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6845300" y="139700"/>
            <a:ext cx="5207000" cy="659765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"This animal is eating"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bark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"The dog goes woof!"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"This dog is eating"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2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meow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"The cat goes meow!"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E6DB74"/>
                </a:solidFill>
                <a:latin typeface="Consolas" panose="020B0609020204030204" pitchFamily="49" charset="0"/>
              </a:rPr>
              <a:t>"This cat is eating"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dog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dog.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bark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cat.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eat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(); </a:t>
            </a:r>
            <a:r>
              <a:rPr lang="en-US" sz="1200" dirty="0" err="1">
                <a:solidFill>
                  <a:srgbClr val="F8F8F2"/>
                </a:solidFill>
                <a:latin typeface="Consolas" panose="020B0609020204030204" pitchFamily="49" charset="0"/>
              </a:rPr>
              <a:t>cat.</a:t>
            </a:r>
            <a:r>
              <a:rPr lang="en-US" sz="1200" dirty="0" err="1">
                <a:solidFill>
                  <a:srgbClr val="A6E22E"/>
                </a:solidFill>
                <a:latin typeface="Consolas" panose="020B0609020204030204" pitchFamily="49" charset="0"/>
              </a:rPr>
              <a:t>meow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398182" y="428178"/>
            <a:ext cx="5513667" cy="255454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Функции родительского класса можно перезаписывать.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Дочерний класс всегда постарается выполнить свой метод. Если он не найдет этот метод, то использует метод из родительского класса.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Дочерние классы могут иметь свои методы и поля.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AA301E-8C7C-491B-AB11-B041CF453830}"/>
              </a:ext>
            </a:extLst>
          </p:cNvPr>
          <p:cNvSpPr txBox="1"/>
          <p:nvPr/>
        </p:nvSpPr>
        <p:spPr>
          <a:xfrm>
            <a:off x="398182" y="3429000"/>
            <a:ext cx="5513667" cy="1938992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Если попробовать написать </a:t>
            </a:r>
            <a:r>
              <a:rPr lang="en-US" sz="20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dog.meow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(); </a:t>
            </a:r>
            <a:r>
              <a:rPr lang="en-US" sz="2000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cat.bark</a:t>
            </a:r>
            <a:r>
              <a:rPr lang="en-US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();</a:t>
            </a:r>
            <a:r>
              <a:rPr lang="ru-RU" sz="2000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то у нас ничего не получится. У классов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Dog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и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Cat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есть доступ к переменным и методам класса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ru-RU" sz="2000" dirty="0">
                <a:latin typeface="Cambria" panose="02040503050406030204" pitchFamily="18" charset="0"/>
                <a:ea typeface="Cambria" panose="02040503050406030204" pitchFamily="18" charset="0"/>
              </a:rPr>
              <a:t>, но никак не доступ между классами, только потому что они являются производными от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Animal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endParaRPr lang="ru-RU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522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Спецификатор доступа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protected: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825625"/>
            <a:ext cx="10515600" cy="4351338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Спецификатор доступа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protected: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используется для того, чтобы дочерние классы имели доступ к переменным, а сторонние классы не могли использовать их.</a:t>
            </a: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952CF13-24AA-4BC2-8F3B-DE09B3DECF22}"/>
              </a:ext>
            </a:extLst>
          </p:cNvPr>
          <p:cNvSpPr/>
          <p:nvPr/>
        </p:nvSpPr>
        <p:spPr>
          <a:xfrm>
            <a:off x="132603" y="132437"/>
            <a:ext cx="59040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number 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protected: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secret_number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  <a:r>
              <a:rPr lang="ru-RU" dirty="0">
                <a:solidFill>
                  <a:srgbClr val="AE81FF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ED38215-CBFE-4DA7-A32A-138031C8D328}"/>
              </a:ext>
            </a:extLst>
          </p:cNvPr>
          <p:cNvSpPr/>
          <p:nvPr/>
        </p:nvSpPr>
        <p:spPr>
          <a:xfrm>
            <a:off x="6155397" y="132437"/>
            <a:ext cx="5904000" cy="397031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: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Animal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{</a:t>
            </a:r>
          </a:p>
          <a:p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D971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-&gt;name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FD971F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name;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F8F8F2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13910E1-C223-42DA-8C86-3261758284E2}"/>
              </a:ext>
            </a:extLst>
          </p:cNvPr>
          <p:cNvSpPr/>
          <p:nvPr/>
        </p:nvSpPr>
        <p:spPr>
          <a:xfrm>
            <a:off x="132603" y="4197330"/>
            <a:ext cx="5156947" cy="230832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  <a:b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u="sng" dirty="0">
                <a:solidFill>
                  <a:srgbClr val="A6E22E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cat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72000" indent="-72000"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cat.number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72000" indent="-72000"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cat.name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72000" indent="-72000"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cat.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E6DB74"/>
                </a:solidFill>
                <a:latin typeface="Consolas" panose="020B0609020204030204" pitchFamily="49" charset="0"/>
              </a:rPr>
              <a:t>"Felix"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72000" indent="-72000"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cat.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72000" indent="-72000">
              <a:buFont typeface="+mj-lt"/>
              <a:buAutoNum type="arabicPeriod"/>
            </a:pP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8F8F2"/>
                </a:solidFill>
                <a:latin typeface="Consolas" panose="020B0609020204030204" pitchFamily="49" charset="0"/>
              </a:rPr>
              <a:t>secret_number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92672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1BA7A537-9E00-48C7-850B-FFEF5EB811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603" y="4330699"/>
            <a:ext cx="5600700" cy="1719263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Какие строки надо прокомментировать, чтобы программа сработала?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9F1822-3B72-4C95-B286-42CC2666539B}"/>
              </a:ext>
            </a:extLst>
          </p:cNvPr>
          <p:cNvSpPr txBox="1"/>
          <p:nvPr/>
        </p:nvSpPr>
        <p:spPr>
          <a:xfrm>
            <a:off x="5520397" y="132437"/>
            <a:ext cx="53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FF00"/>
                </a:solidFill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F31FC-F907-4F32-B0E2-DF2C1DD487DD}"/>
              </a:ext>
            </a:extLst>
          </p:cNvPr>
          <p:cNvSpPr txBox="1"/>
          <p:nvPr/>
        </p:nvSpPr>
        <p:spPr>
          <a:xfrm>
            <a:off x="11542053" y="132437"/>
            <a:ext cx="53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b="1" dirty="0">
                <a:solidFill>
                  <a:srgbClr val="FFFF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503153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2426</Words>
  <Application>Microsoft Office PowerPoint</Application>
  <PresentationFormat>Широкоэкранный</PresentationFormat>
  <Paragraphs>264</Paragraphs>
  <Slides>21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31" baseType="lpstr">
      <vt:lpstr>Arial</vt:lpstr>
      <vt:lpstr>Calibri</vt:lpstr>
      <vt:lpstr>Calibri Light</vt:lpstr>
      <vt:lpstr>Cambria</vt:lpstr>
      <vt:lpstr>Consolas</vt:lpstr>
      <vt:lpstr>Segoe UI</vt:lpstr>
      <vt:lpstr>Segoe UI Light</vt:lpstr>
      <vt:lpstr>Symbol</vt:lpstr>
      <vt:lpstr>Wingdings</vt:lpstr>
      <vt:lpstr>Тема Office</vt:lpstr>
      <vt:lpstr>Объектно-ориентированное программирование на С++</vt:lpstr>
      <vt:lpstr>Наследование (Inheritance) в С++</vt:lpstr>
      <vt:lpstr>Наследование (Inheritance) в С++</vt:lpstr>
      <vt:lpstr>Наследование (Inheritance) в С++</vt:lpstr>
      <vt:lpstr>Презентация PowerPoint</vt:lpstr>
      <vt:lpstr>Презентация PowerPoint</vt:lpstr>
      <vt:lpstr>Презентация PowerPoint</vt:lpstr>
      <vt:lpstr>Спецификатор доступа protected:</vt:lpstr>
      <vt:lpstr>Презентация PowerPoint</vt:lpstr>
      <vt:lpstr>Слово public в записи кода</vt:lpstr>
      <vt:lpstr>Дефолтное наследование</vt:lpstr>
      <vt:lpstr>Наследование конструкторов</vt:lpstr>
      <vt:lpstr>Множественное наследование</vt:lpstr>
      <vt:lpstr>Презентация PowerPoint</vt:lpstr>
      <vt:lpstr>Многоуровневое наследование</vt:lpstr>
      <vt:lpstr>Запрет наследования</vt:lpstr>
      <vt:lpstr>Задания для закрепления темы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57</cp:revision>
  <dcterms:created xsi:type="dcterms:W3CDTF">2025-04-02T10:07:18Z</dcterms:created>
  <dcterms:modified xsi:type="dcterms:W3CDTF">2025-04-11T17:07:27Z</dcterms:modified>
</cp:coreProperties>
</file>