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2" r:id="rId4"/>
    <p:sldId id="279" r:id="rId5"/>
    <p:sldId id="258" r:id="rId6"/>
    <p:sldId id="280" r:id="rId7"/>
    <p:sldId id="283" r:id="rId8"/>
    <p:sldId id="287" r:id="rId9"/>
    <p:sldId id="288" r:id="rId10"/>
    <p:sldId id="284" r:id="rId11"/>
    <p:sldId id="274" r:id="rId12"/>
    <p:sldId id="276" r:id="rId13"/>
    <p:sldId id="289" r:id="rId14"/>
    <p:sldId id="290" r:id="rId15"/>
    <p:sldId id="291" r:id="rId16"/>
    <p:sldId id="29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13153-A9A9-4FEC-B031-BC4BB512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BA256B-27B3-4629-B779-80E29338A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4F3814-1EAC-402D-9692-98742931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92F07-2F84-4807-ACCB-8BADC0E3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A9D347-CD7D-4759-86F7-953C6FB7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1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34B9E-B868-4376-BE3E-522EE29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3226B2-C974-4E49-BD35-A4CAFDDAD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6640B-48B3-4356-B652-FC82107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AA394B-F696-4605-933E-348C5A4F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C0119-9AAE-457E-9A11-6870826E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58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8363EE-646B-4530-A40D-A900577C0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3354EE-1134-4097-B62E-4555A9C0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1959A-684F-42AA-AB3A-7DA64098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44FF76-B960-4330-9355-B3905B5B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D40109-CB0A-44E7-82E0-6BCD5856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26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Макет_вопро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351927" y="1031437"/>
            <a:ext cx="4839012" cy="3795396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9966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939226" y="1032932"/>
            <a:ext cx="3375206" cy="864000"/>
          </a:xfrm>
          <a:prstGeom prst="rect">
            <a:avLst/>
          </a:prstGeom>
          <a:solidFill>
            <a:schemeClr val="bg1"/>
          </a:solidFill>
          <a:ln w="28575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rgbClr val="9966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Правильный ответ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939226" y="2497135"/>
            <a:ext cx="3375206" cy="864000"/>
          </a:xfrm>
          <a:prstGeom prst="rect">
            <a:avLst/>
          </a:prstGeom>
          <a:solidFill>
            <a:schemeClr val="bg1"/>
          </a:solidFill>
          <a:ln w="28575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rgbClr val="9966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06035" y="3962833"/>
            <a:ext cx="3408397" cy="864000"/>
          </a:xfrm>
          <a:prstGeom prst="rect">
            <a:avLst/>
          </a:prstGeom>
          <a:solidFill>
            <a:schemeClr val="bg1"/>
          </a:solidFill>
          <a:ln w="28575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rgbClr val="9966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93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EA4EF-DFE3-41E0-BF0E-2F4E8949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E0C61-4294-4029-AF4E-430B76B9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1D6CF2-E706-4ABA-99F6-5BE070FA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E7A0D1-BEAD-4A5A-B5EE-28E2357E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A0B247-946F-4770-BC50-625E9CB1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59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F1A34-AB77-4061-9B4B-3609BF7A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0940BC-E5B3-48EE-A680-0BB7D2EB3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A3BAE-6AD4-44D1-BBF9-151CDC32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CAA7F7-B7DB-43CF-A6B2-B5617A7D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FE14BA-5B10-4BED-AF05-F2EEA153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9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2679E-B8AA-4A80-B577-F8D4BBE5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4CFAB-AA2F-4F51-98C3-1F6D66574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37CC6-FC0D-435A-AB98-E11CC5500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FB076-D78B-43CC-B690-2F990D77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C6056E-1CC7-4958-9DA6-011E6C63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DDEF0C-8F67-4D2D-A8C0-44B0B63C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61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6E95F-C59F-4FCB-AD29-72B14F10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15AA05-40E4-4DEE-8DFF-6E055BBF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135DEB-3139-4425-A2B9-ABA2004E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88306F-C55A-4737-80DB-4501759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60166C-AA76-414A-AD23-C205A5FB3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904AD1-8405-4D38-A157-EB2EEE44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6AA66F-9B37-4B25-AABA-DD830B28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9E87B8-142C-490F-A313-92E5E91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0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C41D3-5893-4A6D-A4A9-2B3A19F9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A455FD-5418-4B6F-9DA7-D0EE9DE9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5F5C69-8DEF-45DB-9896-F36E89C2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513E25-069E-4964-B7BD-5A983413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21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CAD586-C83C-402B-A8E4-24B46D89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65A658-E295-4C3E-AF33-54FA86CE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9DECA0-2338-40B8-8FED-7F4BB97A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2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15209-2360-4BEF-BC3E-5A9E634F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90291-C234-4377-A1DA-CFA7DC4A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BF90ED-56EB-4EC2-BBD2-98D3A63C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36D82E-9EC8-4ECE-9ACC-0865AD28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2258FF-D54E-4125-BC73-6DE96FE9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E3646-7C09-4165-A241-575057C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0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B52C5-2F9D-4907-B932-7744D953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A8AACC-75E7-4175-9A89-98B6AF831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BDD41A-59CC-4631-9768-0DF7FE75D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AA1361-0977-4814-A3AF-6639F35F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C82C96-49DD-4046-A37E-EECE8894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424141-B1A3-4057-AD83-BF2C0BF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6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E28F-878C-47D0-8217-9992A4EA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EB0CDA-5DCC-489B-B1C5-3259C2984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286EF6-6C73-43B2-89CD-255599601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A8AA-C6E2-493B-ABFC-E4DA666FE1AC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0BBE8-1247-4725-91DD-5ED99472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60C93-73F1-48E6-965D-555D0E432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66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DCCC8-BBB7-4A04-9E8F-99DE7330D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Объектно-ориентированное программирование на С++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8D58C8-EED3-4CD5-9185-619EF48C6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753" y="3602038"/>
            <a:ext cx="10288494" cy="2163762"/>
          </a:xfrm>
          <a:solidFill>
            <a:schemeClr val="bg1">
              <a:alpha val="34000"/>
            </a:schemeClr>
          </a:solidFill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Перечисление(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enum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enumeration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Перечисления числовых и символьных типов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Подключение через доп. файл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Примеры</a:t>
            </a:r>
          </a:p>
        </p:txBody>
      </p:sp>
    </p:spTree>
    <p:extLst>
      <p:ext uri="{BB962C8B-B14F-4D97-AF65-F5344CB8AC3E}">
        <p14:creationId xmlns:p14="http://schemas.microsoft.com/office/powerpoint/2010/main" val="158250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B502FF0-1CC5-484F-BA43-9F17854757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1050" y="0"/>
            <a:ext cx="10629901" cy="6858000"/>
          </a:xfr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"Ratings.hpp"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[]){</a:t>
            </a:r>
          </a:p>
          <a:p>
            <a:pPr marL="0" indent="0">
              <a:buNone/>
            </a:pP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Ratings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myRating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Ratings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::Good};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88846F"/>
                </a:solidFill>
                <a:latin typeface="Consolas" panose="020B0609020204030204" pitchFamily="49" charset="0"/>
              </a:rPr>
              <a:t>Способ 1</a:t>
            </a:r>
            <a:endParaRPr lang="ru-RU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Ratings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yourRating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Ratings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::Average;</a:t>
            </a:r>
            <a:r>
              <a:rPr lang="en-US" dirty="0">
                <a:solidFill>
                  <a:srgbClr val="88846F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88846F"/>
                </a:solidFill>
                <a:latin typeface="Consolas" panose="020B0609020204030204" pitchFamily="49" charset="0"/>
              </a:rPr>
              <a:t>Способ 2</a:t>
            </a:r>
            <a:endParaRPr lang="ru-RU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myRating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yourRating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771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19DC3-418C-4AE2-8F47-2CEF4008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Cambria" panose="02040503050406030204" pitchFamily="18" charset="0"/>
                <a:ea typeface="Cambria" panose="02040503050406030204" pitchFamily="18" charset="0"/>
              </a:rPr>
              <a:t>Задания для закрепления темы</a:t>
            </a:r>
          </a:p>
        </p:txBody>
      </p:sp>
    </p:spTree>
    <p:extLst>
      <p:ext uri="{BB962C8B-B14F-4D97-AF65-F5344CB8AC3E}">
        <p14:creationId xmlns:p14="http://schemas.microsoft.com/office/powerpoint/2010/main" val="3864626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hlinkClick r:id="" action="ppaction://hlinkshowjump?jump=nextslide">
              <a:snd r:embed="rId3" name="chimes.wav"/>
            </a:hlinkClick>
          </p:cNvPr>
          <p:cNvSpPr/>
          <p:nvPr/>
        </p:nvSpPr>
        <p:spPr>
          <a:xfrm>
            <a:off x="7087545" y="487096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5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087545" y="2508978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4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7546" y="4475552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-1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82601" y="596571"/>
            <a:ext cx="6134596" cy="5445903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66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Что будет выведено на экран если задано такое перечисление?</a:t>
            </a:r>
          </a:p>
          <a:p>
            <a:pPr algn="l"/>
            <a:endParaRPr lang="ru-RU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People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{Hannah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Mark, Leon, Henry, Amanda};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People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People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::Amanda;</a:t>
            </a:r>
            <a:r>
              <a:rPr lang="en-US" sz="2000" dirty="0">
                <a:solidFill>
                  <a:srgbClr val="88846F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92672"/>
                </a:solidFill>
                <a:latin typeface="Consolas" panose="020B0609020204030204" pitchFamily="49" charset="0"/>
              </a:rPr>
              <a:t>static_cast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(person)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1530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8E67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hlinkClick r:id="" action="ppaction://hlinkshowjump?jump=nextslide">
              <a:snd r:embed="rId3" name="chimes.wav"/>
            </a:hlinkClick>
          </p:cNvPr>
          <p:cNvSpPr/>
          <p:nvPr/>
        </p:nvSpPr>
        <p:spPr>
          <a:xfrm>
            <a:off x="7087545" y="4747153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6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087545" y="487096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4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7544" y="2641700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5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82601" y="596571"/>
            <a:ext cx="6134596" cy="5445903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66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Что будет выведено на экран если задано такое перечисление?</a:t>
            </a:r>
          </a:p>
          <a:p>
            <a:pPr algn="l"/>
            <a:endParaRPr lang="ru-RU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People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{Hannah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Mark, Leon, Henry = 5, Amanda};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People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People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::Amanda;</a:t>
            </a:r>
            <a:r>
              <a:rPr lang="en-US" sz="2000" dirty="0">
                <a:solidFill>
                  <a:srgbClr val="88846F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92672"/>
                </a:solidFill>
                <a:latin typeface="Consolas" panose="020B0609020204030204" pitchFamily="49" charset="0"/>
              </a:rPr>
              <a:t>static_cast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(person)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35351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8E67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hlinkClick r:id="" action="ppaction://hlinkshowjump?jump=nextslide">
              <a:snd r:embed="rId3" name="chimes.wav"/>
            </a:hlinkClick>
          </p:cNvPr>
          <p:cNvSpPr/>
          <p:nvPr/>
        </p:nvSpPr>
        <p:spPr>
          <a:xfrm>
            <a:off x="7275501" y="596571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2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275502" y="4475552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6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275501" y="2536061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1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82601" y="596571"/>
            <a:ext cx="6134596" cy="5445903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66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Что будет выведено на экран если задано такое перечисление?</a:t>
            </a:r>
          </a:p>
          <a:p>
            <a:pPr algn="l"/>
            <a:endParaRPr lang="ru-RU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People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{Hannah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Mark = Hannah, Leon = Mark, Henry = Leon, Amanda = Henry + 1};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People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People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::Amanda;</a:t>
            </a:r>
            <a:r>
              <a:rPr lang="en-US" sz="2000" dirty="0">
                <a:solidFill>
                  <a:srgbClr val="88846F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92672"/>
                </a:solidFill>
                <a:latin typeface="Consolas" panose="020B0609020204030204" pitchFamily="49" charset="0"/>
              </a:rPr>
              <a:t>static_cast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(person)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915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8E67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hlinkClick r:id="" action="ppaction://hlinkshowjump?jump=nextslide">
              <a:snd r:embed="rId3" name="chimes.wav"/>
            </a:hlinkClick>
          </p:cNvPr>
          <p:cNvSpPr/>
          <p:nvPr/>
        </p:nvSpPr>
        <p:spPr>
          <a:xfrm>
            <a:off x="7087545" y="2481324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e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087545" y="487096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ошибка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7087546" y="4475552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0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482601" y="596571"/>
            <a:ext cx="6134596" cy="5445903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66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Что будет выведено на экран если задано такое перечисление?</a:t>
            </a:r>
          </a:p>
          <a:p>
            <a:pPr algn="l"/>
            <a:endParaRPr lang="ru-RU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People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{Hannah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‘a’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Mark, Leon, Henry</a:t>
            </a:r>
            <a:r>
              <a:rPr lang="en-US" sz="2000">
                <a:solidFill>
                  <a:schemeClr val="tx1"/>
                </a:solidFill>
                <a:latin typeface="Consolas" panose="020B0609020204030204" pitchFamily="49" charset="0"/>
              </a:rPr>
              <a:t>, Amanda};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People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People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::Amanda;</a:t>
            </a:r>
            <a:r>
              <a:rPr lang="en-US" sz="2000" dirty="0">
                <a:solidFill>
                  <a:srgbClr val="88846F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92672"/>
                </a:solidFill>
                <a:latin typeface="Consolas" panose="020B0609020204030204" pitchFamily="49" charset="0"/>
              </a:rPr>
              <a:t>static_cast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(person)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632485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8E67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Заголовок 1"/>
          <p:cNvSpPr txBox="1">
            <a:spLocks/>
          </p:cNvSpPr>
          <p:nvPr/>
        </p:nvSpPr>
        <p:spPr>
          <a:xfrm>
            <a:off x="482600" y="596571"/>
            <a:ext cx="10981017" cy="5445903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66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Что будет выведено на экран если задано такое перечисление?</a:t>
            </a:r>
          </a:p>
          <a:p>
            <a:pPr algn="l"/>
            <a:endParaRPr lang="ru-RU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People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{Hannah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‘a’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Mark</a:t>
            </a:r>
            <a:r>
              <a:rPr lang="ru-RU" sz="20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030A0"/>
                </a:solidFill>
                <a:latin typeface="Consolas" panose="020B0609020204030204" pitchFamily="49" charset="0"/>
              </a:rPr>
              <a:t>‘b’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, Leon, Henry, Amanda = Mark + Hannah};</a:t>
            </a:r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endParaRPr lang="ru-RU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People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person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People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::Amanda;</a:t>
            </a:r>
            <a:r>
              <a:rPr lang="en-US" sz="2000" dirty="0">
                <a:solidFill>
                  <a:srgbClr val="88846F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F92672"/>
                </a:solidFill>
                <a:latin typeface="Consolas" panose="020B0609020204030204" pitchFamily="49" charset="0"/>
              </a:rPr>
              <a:t>static_cast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(person)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2204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3D9C-45F2-493F-B79C-B4449722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Перечисления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34424-FCE1-4766-AD29-DE10163F26A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Перечисления (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enum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представляют еще один способ определения своих типов. Их отличительной особенностью является то, что они содержат набор числовых констант.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После ключевых </a:t>
            </a:r>
            <a:r>
              <a:rPr lang="ru-RU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enum</a:t>
            </a:r>
            <a:r>
              <a:rPr lang="ru-RU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ru-RU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идет название перечисления, и затем в фигурных скобках перечисляются через запятую константы перечисления.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A0C7045-9DC3-4274-ABA5-B4388BC23694}"/>
              </a:ext>
            </a:extLst>
          </p:cNvPr>
          <p:cNvSpPr/>
          <p:nvPr/>
        </p:nvSpPr>
        <p:spPr>
          <a:xfrm>
            <a:off x="1032435" y="5067204"/>
            <a:ext cx="9590741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enum</a:t>
            </a:r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ru-RU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ru-RU" u="sng" dirty="0" err="1">
                <a:solidFill>
                  <a:srgbClr val="A6E22E"/>
                </a:solidFill>
                <a:latin typeface="Consolas" panose="020B0609020204030204" pitchFamily="49" charset="0"/>
              </a:rPr>
              <a:t>имя_перечисления</a:t>
            </a:r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 { константа_1, константа_2, ... </a:t>
            </a:r>
            <a:r>
              <a:rPr lang="ru-RU" dirty="0" err="1">
                <a:solidFill>
                  <a:srgbClr val="F8F8F2"/>
                </a:solidFill>
                <a:latin typeface="Consolas" panose="020B0609020204030204" pitchFamily="49" charset="0"/>
              </a:rPr>
              <a:t>константа_N</a:t>
            </a:r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86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CB5EBF5-862E-45C3-9B35-8CEE8A3A0EE2}"/>
              </a:ext>
            </a:extLst>
          </p:cNvPr>
          <p:cNvSpPr txBox="1">
            <a:spLocks/>
          </p:cNvSpPr>
          <p:nvPr/>
        </p:nvSpPr>
        <p:spPr>
          <a:xfrm>
            <a:off x="398928" y="840441"/>
            <a:ext cx="5853953" cy="49776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8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enum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A6E22E"/>
                </a:solidFill>
                <a:latin typeface="Consolas" panose="020B0609020204030204" pitchFamily="49" charset="0"/>
              </a:rPr>
              <a:t>Ratings</a:t>
            </a:r>
            <a:r>
              <a:rPr lang="ru-RU" sz="1800" u="sng" dirty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{Disgusting, Meh, Average, Good, Amazing};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88846F"/>
                </a:solidFill>
                <a:latin typeface="Consolas" panose="020B0609020204030204" pitchFamily="49" charset="0"/>
              </a:rPr>
              <a:t>    //</a:t>
            </a:r>
            <a:r>
              <a:rPr lang="ru-RU" sz="1800" dirty="0">
                <a:solidFill>
                  <a:srgbClr val="88846F"/>
                </a:solidFill>
                <a:latin typeface="Consolas" panose="020B0609020204030204" pitchFamily="49" charset="0"/>
              </a:rPr>
              <a:t>По логике это оценки от  1 до 5</a:t>
            </a:r>
            <a:endParaRPr lang="ru-RU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18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argc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char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sz="18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argv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[]){</a:t>
            </a:r>
          </a:p>
          <a:p>
            <a:pPr marL="0" indent="0">
              <a:buNone/>
            </a:pPr>
            <a:b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sz="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D1B45-D8B0-4989-8CB2-9B83DDB3E90A}"/>
              </a:ext>
            </a:extLst>
          </p:cNvPr>
          <p:cNvSpPr txBox="1"/>
          <p:nvPr/>
        </p:nvSpPr>
        <p:spPr>
          <a:xfrm>
            <a:off x="6589806" y="1012954"/>
            <a:ext cx="5075518" cy="4832092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Прежде всего перечисления это класс, что значит название перечисления должно начинаться с заглавной буквы.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Внутри фигурных скобок все пишется через запятую. Несмотря на то что константы записаны в текстовом формате, кавычки для них не требуются.</a:t>
            </a:r>
          </a:p>
        </p:txBody>
      </p:sp>
    </p:spTree>
    <p:extLst>
      <p:ext uri="{BB962C8B-B14F-4D97-AF65-F5344CB8AC3E}">
        <p14:creationId xmlns:p14="http://schemas.microsoft.com/office/powerpoint/2010/main" val="195229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CB5EBF5-862E-45C3-9B35-8CEE8A3A0EE2}"/>
              </a:ext>
            </a:extLst>
          </p:cNvPr>
          <p:cNvSpPr txBox="1">
            <a:spLocks/>
          </p:cNvSpPr>
          <p:nvPr/>
        </p:nvSpPr>
        <p:spPr>
          <a:xfrm>
            <a:off x="6322358" y="203200"/>
            <a:ext cx="5638800" cy="47520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enum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Ratings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{Disgusting, Meh, Average, Good, Amazing};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8846F"/>
                </a:solidFill>
                <a:latin typeface="Consolas" panose="020B0609020204030204" pitchFamily="49" charset="0"/>
              </a:rPr>
              <a:t>    //</a:t>
            </a:r>
            <a:r>
              <a:rPr lang="ru-RU" sz="1400" dirty="0">
                <a:solidFill>
                  <a:srgbClr val="88846F"/>
                </a:solidFill>
                <a:latin typeface="Consolas" panose="020B0609020204030204" pitchFamily="49" charset="0"/>
              </a:rPr>
              <a:t>По логике это оценки от  1 до 5</a:t>
            </a:r>
            <a:endParaRPr lang="ru-RU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argc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argv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[]){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Ratings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myRating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Ratings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::Good};</a:t>
            </a:r>
            <a:r>
              <a:rPr lang="en-US" sz="1400" dirty="0">
                <a:solidFill>
                  <a:srgbClr val="88846F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88846F"/>
                </a:solidFill>
                <a:latin typeface="Consolas" panose="020B0609020204030204" pitchFamily="49" charset="0"/>
              </a:rPr>
              <a:t>Способ 1</a:t>
            </a:r>
            <a:endParaRPr lang="ru-RU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Ratings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yourRating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Ratings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::Average;</a:t>
            </a:r>
            <a:r>
              <a:rPr lang="en-US" sz="1400" dirty="0">
                <a:solidFill>
                  <a:srgbClr val="88846F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88846F"/>
                </a:solidFill>
                <a:latin typeface="Consolas" panose="020B0609020204030204" pitchFamily="49" charset="0"/>
              </a:rPr>
              <a:t>Способ 2</a:t>
            </a:r>
            <a:endParaRPr lang="ru-RU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ru-RU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static_cast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myRating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F92672"/>
                </a:solidFill>
                <a:latin typeface="Consolas" panose="020B0609020204030204" pitchFamily="49" charset="0"/>
              </a:rPr>
              <a:t>static_cast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&lt;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yourRating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endParaRPr lang="ru-RU" sz="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D1B45-D8B0-4989-8CB2-9B83DDB3E90A}"/>
              </a:ext>
            </a:extLst>
          </p:cNvPr>
          <p:cNvSpPr txBox="1"/>
          <p:nvPr/>
        </p:nvSpPr>
        <p:spPr>
          <a:xfrm>
            <a:off x="571500" y="520601"/>
            <a:ext cx="5075518" cy="3416320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Чтобы вывести на экран какую-либо константу перечисления придется использовать </a:t>
            </a:r>
            <a:r>
              <a:rPr lang="en-US" sz="2400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static_cast</a:t>
            </a:r>
            <a:r>
              <a:rPr lang="en-US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&lt;int&gt;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. Иначе будет ошибка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Для символьного типа используется </a:t>
            </a:r>
            <a:r>
              <a:rPr lang="ru-RU" sz="2400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static_cast</a:t>
            </a:r>
            <a:r>
              <a:rPr lang="ru-RU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ru-RU" sz="2400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char</a:t>
            </a:r>
            <a:r>
              <a:rPr lang="ru-RU" sz="24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&gt; </a:t>
            </a:r>
          </a:p>
          <a:p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8A967B-27CB-4E46-822C-D4B32ACF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5280773"/>
            <a:ext cx="8992855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5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3E3FA-ED13-4CF4-9AA3-8C6EF277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Установка значений вручную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2B7EA-A74E-46F4-86E8-4551C734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22425"/>
            <a:ext cx="10515600" cy="593725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Значения можно установить значения для констант вручную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F0E6D1D-3D52-4DBE-A40C-E262663DAC72}"/>
              </a:ext>
            </a:extLst>
          </p:cNvPr>
          <p:cNvSpPr txBox="1">
            <a:spLocks/>
          </p:cNvSpPr>
          <p:nvPr/>
        </p:nvSpPr>
        <p:spPr>
          <a:xfrm>
            <a:off x="609600" y="2376487"/>
            <a:ext cx="10515600" cy="6588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Ratings</a:t>
            </a:r>
            <a:r>
              <a:rPr lang="ru-RU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{Disgusting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 Meh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 Average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 Good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 Amazing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A30CB9C2-53D0-4678-9E48-A48812AF2CDB}"/>
              </a:ext>
            </a:extLst>
          </p:cNvPr>
          <p:cNvSpPr txBox="1">
            <a:spLocks/>
          </p:cNvSpPr>
          <p:nvPr/>
        </p:nvSpPr>
        <p:spPr>
          <a:xfrm>
            <a:off x="609600" y="3176587"/>
            <a:ext cx="10515600" cy="59372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Можно указать одному. Тогда последующие примут значения на +1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78A711D-1594-4E5B-9AEA-AFE734EF9818}"/>
              </a:ext>
            </a:extLst>
          </p:cNvPr>
          <p:cNvSpPr txBox="1">
            <a:spLocks/>
          </p:cNvSpPr>
          <p:nvPr/>
        </p:nvSpPr>
        <p:spPr>
          <a:xfrm>
            <a:off x="609600" y="3911598"/>
            <a:ext cx="10515600" cy="6588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Ratings</a:t>
            </a:r>
            <a:r>
              <a:rPr lang="ru-RU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{Disgusting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 Meh, Average, Good, Amazing};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45E2848-5628-49C6-891B-0E1D8904A14C}"/>
              </a:ext>
            </a:extLst>
          </p:cNvPr>
          <p:cNvSpPr txBox="1">
            <a:spLocks/>
          </p:cNvSpPr>
          <p:nvPr/>
        </p:nvSpPr>
        <p:spPr>
          <a:xfrm>
            <a:off x="609600" y="4756148"/>
            <a:ext cx="10515600" cy="876302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 вообще можно определять их любыми значениями в любом порядке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B552938-CF1A-4E1D-920B-F15503424365}"/>
              </a:ext>
            </a:extLst>
          </p:cNvPr>
          <p:cNvSpPr txBox="1">
            <a:spLocks/>
          </p:cNvSpPr>
          <p:nvPr/>
        </p:nvSpPr>
        <p:spPr>
          <a:xfrm>
            <a:off x="609600" y="5834062"/>
            <a:ext cx="10515600" cy="6588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enum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Ratings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{Disgusting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'f'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 Meh, Average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64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 Good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'+'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, Amazing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's'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8417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3E3FA-ED13-4CF4-9AA3-8C6EF277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Что будет если использовать как числовые так и символьные типы?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2B7EA-A74E-46F4-86E8-4551C734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35" y="1752599"/>
            <a:ext cx="10515600" cy="4101633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Лучше так не делать. Но если вы будете экспериментировать, знайте что символьный тип 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char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тянет одеяло на себя и числовые значения, если это возможно, заменяются на соответствующие символы в таблице 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ASCII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Если число слишком большое то, подбор символа произойдет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по циклу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 всей таблице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ASCII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31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16EEA-A3EF-4005-84AA-5EFF3A58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using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enum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Ratings;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9B8DB-BBC0-4B77-83F1-53680EE19F0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Можно добавить эту строку, чтобы уменьшить код. Такое удобно использовать когда очень много перечислений. Вот таким станет создание перечислений после добавления этой строки кода: </a:t>
            </a:r>
          </a:p>
          <a:p>
            <a:endParaRPr lang="ru-RU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F8F8F2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u="sng" dirty="0">
                <a:solidFill>
                  <a:srgbClr val="A6E22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Ratings</a:t>
            </a:r>
            <a:r>
              <a:rPr lang="en-US" sz="1600" dirty="0">
                <a:solidFill>
                  <a:srgbClr val="F8F8F2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8F8F2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myRating</a:t>
            </a:r>
            <a:r>
              <a:rPr lang="en-US" sz="1600" dirty="0">
                <a:solidFill>
                  <a:srgbClr val="F8F8F2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{Good};</a:t>
            </a:r>
            <a:r>
              <a:rPr lang="en-US" sz="1600" dirty="0">
                <a:solidFill>
                  <a:srgbClr val="88846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88846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Способ 1</a:t>
            </a:r>
            <a:endParaRPr lang="ru-RU" sz="1600" dirty="0">
              <a:solidFill>
                <a:srgbClr val="F8F8F2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600" dirty="0">
                <a:solidFill>
                  <a:srgbClr val="F8F8F2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 </a:t>
            </a:r>
            <a:r>
              <a:rPr lang="en-US" sz="1600" u="sng" dirty="0">
                <a:solidFill>
                  <a:srgbClr val="A6E22E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Ratings</a:t>
            </a:r>
            <a:r>
              <a:rPr lang="en-US" sz="1600" dirty="0">
                <a:solidFill>
                  <a:srgbClr val="F8F8F2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8F8F2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yourRating</a:t>
            </a:r>
            <a:r>
              <a:rPr lang="en-US" sz="1600" dirty="0">
                <a:solidFill>
                  <a:srgbClr val="F8F8F2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92672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8F8F2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Average;</a:t>
            </a:r>
            <a:r>
              <a:rPr lang="en-US" sz="1600" dirty="0">
                <a:solidFill>
                  <a:srgbClr val="88846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88846F"/>
                </a:solidFill>
                <a:highlight>
                  <a:srgbClr val="000000"/>
                </a:highlight>
                <a:latin typeface="Consolas" panose="020B0609020204030204" pitchFamily="49" charset="0"/>
              </a:rPr>
              <a:t>Способ 2</a:t>
            </a:r>
            <a:endParaRPr lang="ru-RU" sz="1600" dirty="0">
              <a:solidFill>
                <a:srgbClr val="F8F8F2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31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0C2F8-823F-40C0-AD7B-12465D0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Использование перечислений. Подключение через дополнительный файл.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1E06C0-B9CE-47E4-B4F9-1387E09CB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5663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Создадим точно такое же перечисление но уже внутри файла 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Ratings.hpp</a:t>
            </a:r>
            <a:endParaRPr lang="ru-RU" dirty="0">
              <a:highlight>
                <a:srgbClr val="FFFF00"/>
              </a:highligh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7DEDC3C-BFE4-446F-A1A4-C8FFA5A6DCD4}"/>
              </a:ext>
            </a:extLst>
          </p:cNvPr>
          <p:cNvSpPr/>
          <p:nvPr/>
        </p:nvSpPr>
        <p:spPr>
          <a:xfrm>
            <a:off x="1125070" y="3569785"/>
            <a:ext cx="6096000" cy="20313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F92672"/>
                </a:solidFill>
                <a:latin typeface="Consolas" panose="020B0609020204030204" pitchFamily="49" charset="0"/>
              </a:rPr>
              <a:t>ifndef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RATINGS_HPP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#define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RATINGS_HPP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 err="1">
                <a:solidFill>
                  <a:srgbClr val="66D9E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Ratings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{Disgusting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Meh, Average, Good, Amazing};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#endif</a:t>
            </a:r>
            <a:endParaRPr lang="en-US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75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0C2F8-823F-40C0-AD7B-12465D059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Использование перечислений. Подключение через дополнительный файл.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1E06C0-B9CE-47E4-B4F9-1387E09CB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85663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Добавим внутри нашего </a:t>
            </a: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main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файла сверху этот кусок кода: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7DEDC3C-BFE4-446F-A1A4-C8FFA5A6DCD4}"/>
              </a:ext>
            </a:extLst>
          </p:cNvPr>
          <p:cNvSpPr/>
          <p:nvPr/>
        </p:nvSpPr>
        <p:spPr>
          <a:xfrm>
            <a:off x="1172135" y="3206715"/>
            <a:ext cx="6250642" cy="6463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"Ratings.hpp"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596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990</Words>
  <Application>Microsoft Office PowerPoint</Application>
  <PresentationFormat>Широкоэкранный</PresentationFormat>
  <Paragraphs>114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Consolas</vt:lpstr>
      <vt:lpstr>Segoe UI</vt:lpstr>
      <vt:lpstr>Segoe UI Light</vt:lpstr>
      <vt:lpstr>Тема Office</vt:lpstr>
      <vt:lpstr>Объектно-ориентированное программирование на С++</vt:lpstr>
      <vt:lpstr>Перечисления</vt:lpstr>
      <vt:lpstr>Презентация PowerPoint</vt:lpstr>
      <vt:lpstr>Презентация PowerPoint</vt:lpstr>
      <vt:lpstr>Установка значений вручную</vt:lpstr>
      <vt:lpstr>Что будет если использовать как числовые так и символьные типы?</vt:lpstr>
      <vt:lpstr>using enum Ratings;</vt:lpstr>
      <vt:lpstr>Использование перечислений. Подключение через дополнительный файл.</vt:lpstr>
      <vt:lpstr>Использование перечислений. Подключение через дополнительный файл.</vt:lpstr>
      <vt:lpstr>Презентация PowerPoint</vt:lpstr>
      <vt:lpstr>Задания для закрепления темы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Aydin</dc:creator>
  <cp:lastModifiedBy>Aydin</cp:lastModifiedBy>
  <cp:revision>43</cp:revision>
  <dcterms:created xsi:type="dcterms:W3CDTF">2025-04-02T10:07:18Z</dcterms:created>
  <dcterms:modified xsi:type="dcterms:W3CDTF">2025-04-12T10:30:11Z</dcterms:modified>
</cp:coreProperties>
</file>