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9" r:id="rId3"/>
    <p:sldId id="290" r:id="rId4"/>
    <p:sldId id="292" r:id="rId5"/>
    <p:sldId id="259" r:id="rId6"/>
    <p:sldId id="280" r:id="rId7"/>
    <p:sldId id="294" r:id="rId8"/>
    <p:sldId id="298" r:id="rId9"/>
    <p:sldId id="295" r:id="rId10"/>
    <p:sldId id="284" r:id="rId11"/>
    <p:sldId id="293" r:id="rId12"/>
    <p:sldId id="296" r:id="rId13"/>
    <p:sldId id="297" r:id="rId14"/>
    <p:sldId id="262" r:id="rId15"/>
    <p:sldId id="299" r:id="rId16"/>
    <p:sldId id="274" r:id="rId17"/>
    <p:sldId id="276" r:id="rId18"/>
    <p:sldId id="277" r:id="rId19"/>
    <p:sldId id="286" r:id="rId20"/>
    <p:sldId id="278"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1" autoAdjust="0"/>
    <p:restoredTop sz="94660"/>
  </p:normalViewPr>
  <p:slideViewPr>
    <p:cSldViewPr snapToGrid="0">
      <p:cViewPr>
        <p:scale>
          <a:sx n="70" d="100"/>
          <a:sy n="70" d="100"/>
        </p:scale>
        <p:origin x="33" y="1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9A59B-C433-4824-88C4-0DF3A3C393F9}" type="datetimeFigureOut">
              <a:rPr lang="ru-RU" smtClean="0"/>
              <a:t>02.05.2025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4E600-2B28-4057-A62A-43D0F7E3162D}" type="slidenum">
              <a:rPr lang="ru-RU" smtClean="0"/>
              <a:t>‹#›</a:t>
            </a:fld>
            <a:endParaRPr lang="ru-RU"/>
          </a:p>
        </p:txBody>
      </p:sp>
    </p:spTree>
    <p:extLst>
      <p:ext uri="{BB962C8B-B14F-4D97-AF65-F5344CB8AC3E}">
        <p14:creationId xmlns:p14="http://schemas.microsoft.com/office/powerpoint/2010/main" val="73472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2D4E600-2B28-4057-A62A-43D0F7E3162D}" type="slidenum">
              <a:rPr lang="ru-RU" smtClean="0"/>
              <a:t>10</a:t>
            </a:fld>
            <a:endParaRPr lang="ru-RU"/>
          </a:p>
        </p:txBody>
      </p:sp>
    </p:spTree>
    <p:extLst>
      <p:ext uri="{BB962C8B-B14F-4D97-AF65-F5344CB8AC3E}">
        <p14:creationId xmlns:p14="http://schemas.microsoft.com/office/powerpoint/2010/main" val="301105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813153-A9A9-4FEC-B031-BC4BB512033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1BA256B-27B3-4629-B779-80E29338A7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44F3814-1EAC-402D-9692-987429313137}"/>
              </a:ext>
            </a:extLst>
          </p:cNvPr>
          <p:cNvSpPr>
            <a:spLocks noGrp="1"/>
          </p:cNvSpPr>
          <p:nvPr>
            <p:ph type="dt" sz="half" idx="10"/>
          </p:nvPr>
        </p:nvSpPr>
        <p:spPr/>
        <p:txBody>
          <a:bodyPr/>
          <a:lstStyle/>
          <a:p>
            <a:fld id="{8CA5A8AA-C6E2-493B-ABFC-E4DA666FE1AC}" type="datetimeFigureOut">
              <a:rPr lang="ru-RU" smtClean="0"/>
              <a:t>02.05.2025</a:t>
            </a:fld>
            <a:endParaRPr lang="ru-RU"/>
          </a:p>
        </p:txBody>
      </p:sp>
      <p:sp>
        <p:nvSpPr>
          <p:cNvPr id="5" name="Нижний колонтитул 4">
            <a:extLst>
              <a:ext uri="{FF2B5EF4-FFF2-40B4-BE49-F238E27FC236}">
                <a16:creationId xmlns:a16="http://schemas.microsoft.com/office/drawing/2014/main" id="{60292F07-2F84-4807-ACCB-8BADC0E3360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AA9D347-CD7D-4759-86F7-953C6FB77E6E}"/>
              </a:ext>
            </a:extLst>
          </p:cNvPr>
          <p:cNvSpPr>
            <a:spLocks noGrp="1"/>
          </p:cNvSpPr>
          <p:nvPr>
            <p:ph type="sldNum" sz="quarter" idx="12"/>
          </p:nvPr>
        </p:nvSpPr>
        <p:spPr/>
        <p:txBody>
          <a:bodyPr/>
          <a:lstStyle/>
          <a:p>
            <a:fld id="{013FACDD-9505-4491-83A8-D3664142622B}" type="slidenum">
              <a:rPr lang="ru-RU" smtClean="0"/>
              <a:t>‹#›</a:t>
            </a:fld>
            <a:endParaRPr lang="ru-RU"/>
          </a:p>
        </p:txBody>
      </p:sp>
    </p:spTree>
    <p:extLst>
      <p:ext uri="{BB962C8B-B14F-4D97-AF65-F5344CB8AC3E}">
        <p14:creationId xmlns:p14="http://schemas.microsoft.com/office/powerpoint/2010/main" val="24631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634B9E-B868-4376-BE3E-522EE29DB36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53226B2-C974-4E49-BD35-A4CAFDDAD55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386640B-48B3-4356-B652-FC821073576D}"/>
              </a:ext>
            </a:extLst>
          </p:cNvPr>
          <p:cNvSpPr>
            <a:spLocks noGrp="1"/>
          </p:cNvSpPr>
          <p:nvPr>
            <p:ph type="dt" sz="half" idx="10"/>
          </p:nvPr>
        </p:nvSpPr>
        <p:spPr/>
        <p:txBody>
          <a:bodyPr/>
          <a:lstStyle/>
          <a:p>
            <a:fld id="{8CA5A8AA-C6E2-493B-ABFC-E4DA666FE1AC}" type="datetimeFigureOut">
              <a:rPr lang="ru-RU" smtClean="0"/>
              <a:t>02.05.2025</a:t>
            </a:fld>
            <a:endParaRPr lang="ru-RU"/>
          </a:p>
        </p:txBody>
      </p:sp>
      <p:sp>
        <p:nvSpPr>
          <p:cNvPr id="5" name="Нижний колонтитул 4">
            <a:extLst>
              <a:ext uri="{FF2B5EF4-FFF2-40B4-BE49-F238E27FC236}">
                <a16:creationId xmlns:a16="http://schemas.microsoft.com/office/drawing/2014/main" id="{E6AA394B-F696-4605-933E-348C5A4F859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18C0119-9AAE-457E-9A11-6870826EE258}"/>
              </a:ext>
            </a:extLst>
          </p:cNvPr>
          <p:cNvSpPr>
            <a:spLocks noGrp="1"/>
          </p:cNvSpPr>
          <p:nvPr>
            <p:ph type="sldNum" sz="quarter" idx="12"/>
          </p:nvPr>
        </p:nvSpPr>
        <p:spPr/>
        <p:txBody>
          <a:bodyPr/>
          <a:lstStyle/>
          <a:p>
            <a:fld id="{013FACDD-9505-4491-83A8-D3664142622B}" type="slidenum">
              <a:rPr lang="ru-RU" smtClean="0"/>
              <a:t>‹#›</a:t>
            </a:fld>
            <a:endParaRPr lang="ru-RU"/>
          </a:p>
        </p:txBody>
      </p:sp>
    </p:spTree>
    <p:extLst>
      <p:ext uri="{BB962C8B-B14F-4D97-AF65-F5344CB8AC3E}">
        <p14:creationId xmlns:p14="http://schemas.microsoft.com/office/powerpoint/2010/main" val="190258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68363EE-646B-4530-A40D-A900577C0EE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73354EE-1134-4097-B62E-4555A9C0914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F91959A-684F-42AA-AB3A-7DA640984B01}"/>
              </a:ext>
            </a:extLst>
          </p:cNvPr>
          <p:cNvSpPr>
            <a:spLocks noGrp="1"/>
          </p:cNvSpPr>
          <p:nvPr>
            <p:ph type="dt" sz="half" idx="10"/>
          </p:nvPr>
        </p:nvSpPr>
        <p:spPr/>
        <p:txBody>
          <a:bodyPr/>
          <a:lstStyle/>
          <a:p>
            <a:fld id="{8CA5A8AA-C6E2-493B-ABFC-E4DA666FE1AC}" type="datetimeFigureOut">
              <a:rPr lang="ru-RU" smtClean="0"/>
              <a:t>02.05.2025</a:t>
            </a:fld>
            <a:endParaRPr lang="ru-RU"/>
          </a:p>
        </p:txBody>
      </p:sp>
      <p:sp>
        <p:nvSpPr>
          <p:cNvPr id="5" name="Нижний колонтитул 4">
            <a:extLst>
              <a:ext uri="{FF2B5EF4-FFF2-40B4-BE49-F238E27FC236}">
                <a16:creationId xmlns:a16="http://schemas.microsoft.com/office/drawing/2014/main" id="{5444FF76-B960-4330-9355-B3905B5B9E8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BD40109-CB0A-44E7-82E0-6BCD58562A3D}"/>
              </a:ext>
            </a:extLst>
          </p:cNvPr>
          <p:cNvSpPr>
            <a:spLocks noGrp="1"/>
          </p:cNvSpPr>
          <p:nvPr>
            <p:ph type="sldNum" sz="quarter" idx="12"/>
          </p:nvPr>
        </p:nvSpPr>
        <p:spPr/>
        <p:txBody>
          <a:bodyPr/>
          <a:lstStyle/>
          <a:p>
            <a:fld id="{013FACDD-9505-4491-83A8-D3664142622B}" type="slidenum">
              <a:rPr lang="ru-RU" smtClean="0"/>
              <a:t>‹#›</a:t>
            </a:fld>
            <a:endParaRPr lang="ru-RU"/>
          </a:p>
        </p:txBody>
      </p:sp>
    </p:spTree>
    <p:extLst>
      <p:ext uri="{BB962C8B-B14F-4D97-AF65-F5344CB8AC3E}">
        <p14:creationId xmlns:p14="http://schemas.microsoft.com/office/powerpoint/2010/main" val="1234267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Макет_вопроса">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1351927" y="1031437"/>
            <a:ext cx="4839012" cy="3795396"/>
          </a:xfrm>
          <a:prstGeom prst="rect">
            <a:avLst/>
          </a:prstGeom>
          <a:solidFill>
            <a:schemeClr val="bg1"/>
          </a:solidFill>
          <a:ln w="38100">
            <a:solidFill>
              <a:srgbClr val="9966FF">
                <a:alpha val="47000"/>
              </a:srgbClr>
            </a:solidFill>
            <a:prstDash val="solid"/>
          </a:ln>
          <a:effectLst>
            <a:outerShdw blurRad="254000" dist="38100" dir="2700000" algn="tl" rotWithShape="0">
              <a:srgbClr val="9966FF">
                <a:alpha val="34000"/>
              </a:srgbClr>
            </a:outerShdw>
          </a:effectLst>
        </p:spPr>
        <p:txBody>
          <a:bodyPr vert="horz" lIns="91440" tIns="45720" rIns="91440" bIns="45720" rtlCol="0" anchor="ctr">
            <a:normAutofit/>
          </a:bodyPr>
          <a:lstStyle>
            <a:lvl1pPr algn="ctr">
              <a:defRPr sz="4000">
                <a:solidFill>
                  <a:srgbClr val="9966FF"/>
                </a:solidFill>
                <a:latin typeface="Segoe UI Light" panose="020B0502040204020203" pitchFamily="34" charset="0"/>
                <a:cs typeface="Segoe UI Light" panose="020B0502040204020203" pitchFamily="34" charset="0"/>
              </a:defRPr>
            </a:lvl1pPr>
          </a:lstStyle>
          <a:p>
            <a:r>
              <a:rPr lang="ru-RU"/>
              <a:t>Образец заголовка</a:t>
            </a:r>
            <a:endParaRPr lang="ru-RU" dirty="0"/>
          </a:p>
        </p:txBody>
      </p:sp>
      <p:sp>
        <p:nvSpPr>
          <p:cNvPr id="10" name="Text Placeholder 3"/>
          <p:cNvSpPr>
            <a:spLocks noGrp="1"/>
          </p:cNvSpPr>
          <p:nvPr>
            <p:ph type="body" sz="quarter" idx="13" hasCustomPrompt="1"/>
          </p:nvPr>
        </p:nvSpPr>
        <p:spPr>
          <a:xfrm>
            <a:off x="6939226" y="1032932"/>
            <a:ext cx="3375206" cy="864000"/>
          </a:xfrm>
          <a:prstGeom prst="rect">
            <a:avLst/>
          </a:prstGeom>
          <a:solidFill>
            <a:schemeClr val="bg1"/>
          </a:solidFill>
          <a:ln w="28575">
            <a:solidFill>
              <a:srgbClr val="9966FF">
                <a:alpha val="47000"/>
              </a:srgbClr>
            </a:solidFill>
            <a:prstDash val="solid"/>
          </a:ln>
          <a:effectLst>
            <a:outerShdw blurRad="254000" dist="38100" dir="2700000" algn="tl" rotWithShape="0">
              <a:srgbClr val="9966FF">
                <a:alpha val="34000"/>
              </a:srgbClr>
            </a:outerShdw>
          </a:effectLst>
        </p:spPr>
        <p:txBody>
          <a:bodyPr anchor="ctr"/>
          <a:lstStyle>
            <a:lvl1pPr marL="0" indent="0" algn="ctr">
              <a:buFontTx/>
              <a:buNone/>
              <a:defRPr sz="2000">
                <a:solidFill>
                  <a:srgbClr val="9966FF"/>
                </a:solidFill>
                <a:latin typeface="Segoe UI Light" panose="020B0502040204020203" pitchFamily="34" charset="0"/>
                <a:cs typeface="Segoe UI Light" panose="020B0502040204020203" pitchFamily="34" charset="0"/>
              </a:defRPr>
            </a:lvl1pPr>
            <a:lvl2pPr marL="342900" indent="0">
              <a:buFontTx/>
              <a:buNone/>
              <a:defRPr sz="1400">
                <a:solidFill>
                  <a:srgbClr val="418E03"/>
                </a:solidFill>
                <a:latin typeface="Segoe UI" panose="020B0502040204020203" pitchFamily="34" charset="0"/>
                <a:cs typeface="Segoe UI" panose="020B0502040204020203" pitchFamily="34" charset="0"/>
              </a:defRPr>
            </a:lvl2pPr>
            <a:lvl3pPr marL="685800" indent="0">
              <a:buFontTx/>
              <a:buNone/>
              <a:defRPr sz="1400">
                <a:solidFill>
                  <a:srgbClr val="418E03"/>
                </a:solidFill>
                <a:latin typeface="Segoe UI" panose="020B0502040204020203" pitchFamily="34" charset="0"/>
                <a:cs typeface="Segoe UI" panose="020B0502040204020203" pitchFamily="34" charset="0"/>
              </a:defRPr>
            </a:lvl3pPr>
            <a:lvl4pPr marL="1028700" indent="0">
              <a:buFontTx/>
              <a:buNone/>
              <a:defRPr sz="1400">
                <a:solidFill>
                  <a:srgbClr val="418E03"/>
                </a:solidFill>
                <a:latin typeface="Segoe UI" panose="020B0502040204020203" pitchFamily="34" charset="0"/>
                <a:cs typeface="Segoe UI" panose="020B0502040204020203" pitchFamily="34" charset="0"/>
              </a:defRPr>
            </a:lvl4pPr>
            <a:lvl5pPr marL="1371600" indent="0">
              <a:buFontTx/>
              <a:buNone/>
              <a:defRPr sz="1400">
                <a:solidFill>
                  <a:srgbClr val="418E03"/>
                </a:solidFill>
                <a:latin typeface="Segoe UI" panose="020B0502040204020203" pitchFamily="34" charset="0"/>
                <a:cs typeface="Segoe UI" panose="020B0502040204020203" pitchFamily="34" charset="0"/>
              </a:defRPr>
            </a:lvl5pPr>
          </a:lstStyle>
          <a:p>
            <a:pPr lvl="0"/>
            <a:r>
              <a:rPr lang="ru-RU" dirty="0"/>
              <a:t>Правильный ответ</a:t>
            </a:r>
            <a:endParaRPr lang="en-US" dirty="0"/>
          </a:p>
        </p:txBody>
      </p:sp>
      <p:sp>
        <p:nvSpPr>
          <p:cNvPr id="11" name="Text Placeholder 6"/>
          <p:cNvSpPr>
            <a:spLocks noGrp="1"/>
          </p:cNvSpPr>
          <p:nvPr>
            <p:ph type="body" sz="quarter" idx="14" hasCustomPrompt="1"/>
          </p:nvPr>
        </p:nvSpPr>
        <p:spPr>
          <a:xfrm>
            <a:off x="6939226" y="2497135"/>
            <a:ext cx="3375206" cy="864000"/>
          </a:xfrm>
          <a:prstGeom prst="rect">
            <a:avLst/>
          </a:prstGeom>
          <a:solidFill>
            <a:schemeClr val="bg1"/>
          </a:solidFill>
          <a:ln w="28575">
            <a:solidFill>
              <a:srgbClr val="9966FF">
                <a:alpha val="47000"/>
              </a:srgbClr>
            </a:solidFill>
            <a:prstDash val="solid"/>
          </a:ln>
          <a:effectLst>
            <a:outerShdw blurRad="254000" dist="38100" dir="2700000" algn="tl" rotWithShape="0">
              <a:srgbClr val="9966FF">
                <a:alpha val="34000"/>
              </a:srgbClr>
            </a:outerShdw>
          </a:effectLst>
        </p:spPr>
        <p:txBody>
          <a:bodyPr anchor="ctr"/>
          <a:lstStyle>
            <a:lvl1pPr marL="0" indent="0" algn="ctr">
              <a:buFontTx/>
              <a:buNone/>
              <a:defRPr sz="2000">
                <a:solidFill>
                  <a:srgbClr val="9966FF"/>
                </a:solidFill>
                <a:latin typeface="Segoe UI Light" panose="020B0502040204020203" pitchFamily="34" charset="0"/>
                <a:cs typeface="Segoe UI Light"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
        <p:nvSpPr>
          <p:cNvPr id="12" name="Text Placeholder 10"/>
          <p:cNvSpPr>
            <a:spLocks noGrp="1"/>
          </p:cNvSpPr>
          <p:nvPr>
            <p:ph type="body" sz="quarter" idx="15" hasCustomPrompt="1"/>
          </p:nvPr>
        </p:nvSpPr>
        <p:spPr>
          <a:xfrm>
            <a:off x="6906035" y="3962833"/>
            <a:ext cx="3408397" cy="864000"/>
          </a:xfrm>
          <a:prstGeom prst="rect">
            <a:avLst/>
          </a:prstGeom>
          <a:solidFill>
            <a:schemeClr val="bg1"/>
          </a:solidFill>
          <a:ln w="28575">
            <a:solidFill>
              <a:srgbClr val="9966FF">
                <a:alpha val="47000"/>
              </a:srgbClr>
            </a:solidFill>
            <a:prstDash val="solid"/>
          </a:ln>
          <a:effectLst>
            <a:outerShdw blurRad="254000" dist="38100" dir="2700000" algn="tl" rotWithShape="0">
              <a:srgbClr val="9966FF">
                <a:alpha val="34000"/>
              </a:srgbClr>
            </a:outerShdw>
          </a:effectLst>
        </p:spPr>
        <p:txBody>
          <a:bodyPr anchor="ctr"/>
          <a:lstStyle>
            <a:lvl1pPr marL="0" indent="0" algn="ctr">
              <a:buFontTx/>
              <a:buNone/>
              <a:defRPr sz="2000">
                <a:solidFill>
                  <a:srgbClr val="9966FF"/>
                </a:solidFill>
                <a:latin typeface="Segoe UI Light" panose="020B0502040204020203" pitchFamily="34" charset="0"/>
                <a:cs typeface="Segoe UI Light" panose="020B0502040204020203" pitchFamily="34" charset="0"/>
              </a:defRPr>
            </a:lvl1pPr>
            <a:lvl2pPr marL="342900" indent="0" algn="ctr">
              <a:buFontTx/>
              <a:buNone/>
              <a:defRPr sz="1400">
                <a:latin typeface="Segoe UI" panose="020B0502040204020203" pitchFamily="34" charset="0"/>
                <a:cs typeface="Segoe UI" panose="020B0502040204020203" pitchFamily="34" charset="0"/>
              </a:defRPr>
            </a:lvl2pPr>
            <a:lvl3pPr marL="685800" indent="0" algn="ctr">
              <a:buFontTx/>
              <a:buNone/>
              <a:defRPr sz="1400">
                <a:latin typeface="Segoe UI" panose="020B0502040204020203" pitchFamily="34" charset="0"/>
                <a:cs typeface="Segoe UI" panose="020B0502040204020203" pitchFamily="34" charset="0"/>
              </a:defRPr>
            </a:lvl3pPr>
            <a:lvl4pPr marL="1028700" indent="0" algn="ctr">
              <a:buFontTx/>
              <a:buNone/>
              <a:defRPr sz="1400">
                <a:latin typeface="Segoe UI" panose="020B0502040204020203" pitchFamily="34" charset="0"/>
                <a:cs typeface="Segoe UI" panose="020B0502040204020203" pitchFamily="34" charset="0"/>
              </a:defRPr>
            </a:lvl4pPr>
            <a:lvl5pPr marL="1371600" indent="0" algn="ctr">
              <a:buFontTx/>
              <a:buNone/>
              <a:defRPr sz="1400">
                <a:latin typeface="Segoe UI" panose="020B0502040204020203" pitchFamily="34" charset="0"/>
                <a:cs typeface="Segoe UI" panose="020B0502040204020203" pitchFamily="34" charset="0"/>
              </a:defRPr>
            </a:lvl5pPr>
          </a:lstStyle>
          <a:p>
            <a:pPr lvl="0"/>
            <a:r>
              <a:rPr lang="ru-RU" dirty="0"/>
              <a:t>Неправильный ответ</a:t>
            </a:r>
            <a:endParaRPr lang="en-US" dirty="0"/>
          </a:p>
        </p:txBody>
      </p:sp>
    </p:spTree>
    <p:extLst>
      <p:ext uri="{BB962C8B-B14F-4D97-AF65-F5344CB8AC3E}">
        <p14:creationId xmlns:p14="http://schemas.microsoft.com/office/powerpoint/2010/main" val="1055993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drap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BEA4EF-DFE3-41E0-BF0E-2F4E8949FDB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5DE0C61-4294-4029-AF4E-430B76B90A9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51D6CF2-E706-4ABA-99F6-5BE070FAF03B}"/>
              </a:ext>
            </a:extLst>
          </p:cNvPr>
          <p:cNvSpPr>
            <a:spLocks noGrp="1"/>
          </p:cNvSpPr>
          <p:nvPr>
            <p:ph type="dt" sz="half" idx="10"/>
          </p:nvPr>
        </p:nvSpPr>
        <p:spPr/>
        <p:txBody>
          <a:bodyPr/>
          <a:lstStyle/>
          <a:p>
            <a:fld id="{8CA5A8AA-C6E2-493B-ABFC-E4DA666FE1AC}" type="datetimeFigureOut">
              <a:rPr lang="ru-RU" smtClean="0"/>
              <a:t>02.05.2025</a:t>
            </a:fld>
            <a:endParaRPr lang="ru-RU"/>
          </a:p>
        </p:txBody>
      </p:sp>
      <p:sp>
        <p:nvSpPr>
          <p:cNvPr id="5" name="Нижний колонтитул 4">
            <a:extLst>
              <a:ext uri="{FF2B5EF4-FFF2-40B4-BE49-F238E27FC236}">
                <a16:creationId xmlns:a16="http://schemas.microsoft.com/office/drawing/2014/main" id="{70E7A0D1-BEAD-4A5A-B5EE-28E2357E60E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9A0B247-946F-4770-BC50-625E9CB11AEB}"/>
              </a:ext>
            </a:extLst>
          </p:cNvPr>
          <p:cNvSpPr>
            <a:spLocks noGrp="1"/>
          </p:cNvSpPr>
          <p:nvPr>
            <p:ph type="sldNum" sz="quarter" idx="12"/>
          </p:nvPr>
        </p:nvSpPr>
        <p:spPr/>
        <p:txBody>
          <a:bodyPr/>
          <a:lstStyle/>
          <a:p>
            <a:fld id="{013FACDD-9505-4491-83A8-D3664142622B}" type="slidenum">
              <a:rPr lang="ru-RU" smtClean="0"/>
              <a:t>‹#›</a:t>
            </a:fld>
            <a:endParaRPr lang="ru-RU"/>
          </a:p>
        </p:txBody>
      </p:sp>
    </p:spTree>
    <p:extLst>
      <p:ext uri="{BB962C8B-B14F-4D97-AF65-F5344CB8AC3E}">
        <p14:creationId xmlns:p14="http://schemas.microsoft.com/office/powerpoint/2010/main" val="80359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4F1A34-AB77-4061-9B4B-3609BF7A845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40940BC-E5B3-48EE-A680-0BB7D2EB37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AFA3BAE-6AD4-44D1-BBF9-151CDC32578D}"/>
              </a:ext>
            </a:extLst>
          </p:cNvPr>
          <p:cNvSpPr>
            <a:spLocks noGrp="1"/>
          </p:cNvSpPr>
          <p:nvPr>
            <p:ph type="dt" sz="half" idx="10"/>
          </p:nvPr>
        </p:nvSpPr>
        <p:spPr/>
        <p:txBody>
          <a:bodyPr/>
          <a:lstStyle/>
          <a:p>
            <a:fld id="{8CA5A8AA-C6E2-493B-ABFC-E4DA666FE1AC}" type="datetimeFigureOut">
              <a:rPr lang="ru-RU" smtClean="0"/>
              <a:t>02.05.2025</a:t>
            </a:fld>
            <a:endParaRPr lang="ru-RU"/>
          </a:p>
        </p:txBody>
      </p:sp>
      <p:sp>
        <p:nvSpPr>
          <p:cNvPr id="5" name="Нижний колонтитул 4">
            <a:extLst>
              <a:ext uri="{FF2B5EF4-FFF2-40B4-BE49-F238E27FC236}">
                <a16:creationId xmlns:a16="http://schemas.microsoft.com/office/drawing/2014/main" id="{5BCAA7F7-B7DB-43CF-A6B2-B5617A7DDC3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AFE14BA-5B10-4BED-AF05-F2EEA153F907}"/>
              </a:ext>
            </a:extLst>
          </p:cNvPr>
          <p:cNvSpPr>
            <a:spLocks noGrp="1"/>
          </p:cNvSpPr>
          <p:nvPr>
            <p:ph type="sldNum" sz="quarter" idx="12"/>
          </p:nvPr>
        </p:nvSpPr>
        <p:spPr/>
        <p:txBody>
          <a:bodyPr/>
          <a:lstStyle/>
          <a:p>
            <a:fld id="{013FACDD-9505-4491-83A8-D3664142622B}" type="slidenum">
              <a:rPr lang="ru-RU" smtClean="0"/>
              <a:t>‹#›</a:t>
            </a:fld>
            <a:endParaRPr lang="ru-RU"/>
          </a:p>
        </p:txBody>
      </p:sp>
    </p:spTree>
    <p:extLst>
      <p:ext uri="{BB962C8B-B14F-4D97-AF65-F5344CB8AC3E}">
        <p14:creationId xmlns:p14="http://schemas.microsoft.com/office/powerpoint/2010/main" val="298219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42679E-B8AA-4A80-B577-F8D4BBE5A6F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454CFAB-AA2F-4F51-98C3-1F6D665745D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5A37CC6-FC0D-435A-AB98-E11CC55006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3CFB076-D78B-43CC-B690-2F990D77BE5D}"/>
              </a:ext>
            </a:extLst>
          </p:cNvPr>
          <p:cNvSpPr>
            <a:spLocks noGrp="1"/>
          </p:cNvSpPr>
          <p:nvPr>
            <p:ph type="dt" sz="half" idx="10"/>
          </p:nvPr>
        </p:nvSpPr>
        <p:spPr/>
        <p:txBody>
          <a:bodyPr/>
          <a:lstStyle/>
          <a:p>
            <a:fld id="{8CA5A8AA-C6E2-493B-ABFC-E4DA666FE1AC}" type="datetimeFigureOut">
              <a:rPr lang="ru-RU" smtClean="0"/>
              <a:t>02.05.2025</a:t>
            </a:fld>
            <a:endParaRPr lang="ru-RU"/>
          </a:p>
        </p:txBody>
      </p:sp>
      <p:sp>
        <p:nvSpPr>
          <p:cNvPr id="6" name="Нижний колонтитул 5">
            <a:extLst>
              <a:ext uri="{FF2B5EF4-FFF2-40B4-BE49-F238E27FC236}">
                <a16:creationId xmlns:a16="http://schemas.microsoft.com/office/drawing/2014/main" id="{FEC6056E-1CC7-4958-9DA6-011E6C63902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DDEF0C-8F67-4D2D-A8C0-44B0B63CE8D5}"/>
              </a:ext>
            </a:extLst>
          </p:cNvPr>
          <p:cNvSpPr>
            <a:spLocks noGrp="1"/>
          </p:cNvSpPr>
          <p:nvPr>
            <p:ph type="sldNum" sz="quarter" idx="12"/>
          </p:nvPr>
        </p:nvSpPr>
        <p:spPr/>
        <p:txBody>
          <a:bodyPr/>
          <a:lstStyle/>
          <a:p>
            <a:fld id="{013FACDD-9505-4491-83A8-D3664142622B}" type="slidenum">
              <a:rPr lang="ru-RU" smtClean="0"/>
              <a:t>‹#›</a:t>
            </a:fld>
            <a:endParaRPr lang="ru-RU"/>
          </a:p>
        </p:txBody>
      </p:sp>
    </p:spTree>
    <p:extLst>
      <p:ext uri="{BB962C8B-B14F-4D97-AF65-F5344CB8AC3E}">
        <p14:creationId xmlns:p14="http://schemas.microsoft.com/office/powerpoint/2010/main" val="404861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36E95F-C59F-4FCB-AD29-72B14F105F9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B15AA05-40E4-4DEE-8DFF-6E055BBF4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E135DEB-3139-4425-A2B9-ABA2004E7C7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688306F-C55A-4737-80DB-4501759EB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D60166C-AA76-414A-AD23-C205A5FB367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AE904AD1-8405-4D38-A157-EB2EEE4419E8}"/>
              </a:ext>
            </a:extLst>
          </p:cNvPr>
          <p:cNvSpPr>
            <a:spLocks noGrp="1"/>
          </p:cNvSpPr>
          <p:nvPr>
            <p:ph type="dt" sz="half" idx="10"/>
          </p:nvPr>
        </p:nvSpPr>
        <p:spPr/>
        <p:txBody>
          <a:bodyPr/>
          <a:lstStyle/>
          <a:p>
            <a:fld id="{8CA5A8AA-C6E2-493B-ABFC-E4DA666FE1AC}" type="datetimeFigureOut">
              <a:rPr lang="ru-RU" smtClean="0"/>
              <a:t>02.05.2025</a:t>
            </a:fld>
            <a:endParaRPr lang="ru-RU"/>
          </a:p>
        </p:txBody>
      </p:sp>
      <p:sp>
        <p:nvSpPr>
          <p:cNvPr id="8" name="Нижний колонтитул 7">
            <a:extLst>
              <a:ext uri="{FF2B5EF4-FFF2-40B4-BE49-F238E27FC236}">
                <a16:creationId xmlns:a16="http://schemas.microsoft.com/office/drawing/2014/main" id="{356AA66F-9B37-4B25-AABA-DD830B28AAA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E9E87B8-142C-490F-A313-92E5E917C510}"/>
              </a:ext>
            </a:extLst>
          </p:cNvPr>
          <p:cNvSpPr>
            <a:spLocks noGrp="1"/>
          </p:cNvSpPr>
          <p:nvPr>
            <p:ph type="sldNum" sz="quarter" idx="12"/>
          </p:nvPr>
        </p:nvSpPr>
        <p:spPr/>
        <p:txBody>
          <a:bodyPr/>
          <a:lstStyle/>
          <a:p>
            <a:fld id="{013FACDD-9505-4491-83A8-D3664142622B}" type="slidenum">
              <a:rPr lang="ru-RU" smtClean="0"/>
              <a:t>‹#›</a:t>
            </a:fld>
            <a:endParaRPr lang="ru-RU"/>
          </a:p>
        </p:txBody>
      </p:sp>
    </p:spTree>
    <p:extLst>
      <p:ext uri="{BB962C8B-B14F-4D97-AF65-F5344CB8AC3E}">
        <p14:creationId xmlns:p14="http://schemas.microsoft.com/office/powerpoint/2010/main" val="84150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DC41D3-5893-4A6D-A4A9-2B3A19F9783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BA455FD-5418-4B6F-9DA7-D0EE9DE9FC49}"/>
              </a:ext>
            </a:extLst>
          </p:cNvPr>
          <p:cNvSpPr>
            <a:spLocks noGrp="1"/>
          </p:cNvSpPr>
          <p:nvPr>
            <p:ph type="dt" sz="half" idx="10"/>
          </p:nvPr>
        </p:nvSpPr>
        <p:spPr/>
        <p:txBody>
          <a:bodyPr/>
          <a:lstStyle/>
          <a:p>
            <a:fld id="{8CA5A8AA-C6E2-493B-ABFC-E4DA666FE1AC}" type="datetimeFigureOut">
              <a:rPr lang="ru-RU" smtClean="0"/>
              <a:t>02.05.2025</a:t>
            </a:fld>
            <a:endParaRPr lang="ru-RU"/>
          </a:p>
        </p:txBody>
      </p:sp>
      <p:sp>
        <p:nvSpPr>
          <p:cNvPr id="4" name="Нижний колонтитул 3">
            <a:extLst>
              <a:ext uri="{FF2B5EF4-FFF2-40B4-BE49-F238E27FC236}">
                <a16:creationId xmlns:a16="http://schemas.microsoft.com/office/drawing/2014/main" id="{215F5C69-8DEF-45DB-9896-F36E89C28FB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9513E25-069E-4964-B7BD-5A9834134F64}"/>
              </a:ext>
            </a:extLst>
          </p:cNvPr>
          <p:cNvSpPr>
            <a:spLocks noGrp="1"/>
          </p:cNvSpPr>
          <p:nvPr>
            <p:ph type="sldNum" sz="quarter" idx="12"/>
          </p:nvPr>
        </p:nvSpPr>
        <p:spPr/>
        <p:txBody>
          <a:bodyPr/>
          <a:lstStyle/>
          <a:p>
            <a:fld id="{013FACDD-9505-4491-83A8-D3664142622B}" type="slidenum">
              <a:rPr lang="ru-RU" smtClean="0"/>
              <a:t>‹#›</a:t>
            </a:fld>
            <a:endParaRPr lang="ru-RU"/>
          </a:p>
        </p:txBody>
      </p:sp>
    </p:spTree>
    <p:extLst>
      <p:ext uri="{BB962C8B-B14F-4D97-AF65-F5344CB8AC3E}">
        <p14:creationId xmlns:p14="http://schemas.microsoft.com/office/powerpoint/2010/main" val="3499213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CCAD586-C83C-402B-A8E4-24B46D898916}"/>
              </a:ext>
            </a:extLst>
          </p:cNvPr>
          <p:cNvSpPr>
            <a:spLocks noGrp="1"/>
          </p:cNvSpPr>
          <p:nvPr>
            <p:ph type="dt" sz="half" idx="10"/>
          </p:nvPr>
        </p:nvSpPr>
        <p:spPr/>
        <p:txBody>
          <a:bodyPr/>
          <a:lstStyle/>
          <a:p>
            <a:fld id="{8CA5A8AA-C6E2-493B-ABFC-E4DA666FE1AC}" type="datetimeFigureOut">
              <a:rPr lang="ru-RU" smtClean="0"/>
              <a:t>02.05.2025</a:t>
            </a:fld>
            <a:endParaRPr lang="ru-RU"/>
          </a:p>
        </p:txBody>
      </p:sp>
      <p:sp>
        <p:nvSpPr>
          <p:cNvPr id="3" name="Нижний колонтитул 2">
            <a:extLst>
              <a:ext uri="{FF2B5EF4-FFF2-40B4-BE49-F238E27FC236}">
                <a16:creationId xmlns:a16="http://schemas.microsoft.com/office/drawing/2014/main" id="{B165A658-E295-4C3E-AF33-54FA86CE3E4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F9DECA0-2338-40B8-8FED-7F4BB97AD820}"/>
              </a:ext>
            </a:extLst>
          </p:cNvPr>
          <p:cNvSpPr>
            <a:spLocks noGrp="1"/>
          </p:cNvSpPr>
          <p:nvPr>
            <p:ph type="sldNum" sz="quarter" idx="12"/>
          </p:nvPr>
        </p:nvSpPr>
        <p:spPr/>
        <p:txBody>
          <a:bodyPr/>
          <a:lstStyle/>
          <a:p>
            <a:fld id="{013FACDD-9505-4491-83A8-D3664142622B}" type="slidenum">
              <a:rPr lang="ru-RU" smtClean="0"/>
              <a:t>‹#›</a:t>
            </a:fld>
            <a:endParaRPr lang="ru-RU"/>
          </a:p>
        </p:txBody>
      </p:sp>
    </p:spTree>
    <p:extLst>
      <p:ext uri="{BB962C8B-B14F-4D97-AF65-F5344CB8AC3E}">
        <p14:creationId xmlns:p14="http://schemas.microsoft.com/office/powerpoint/2010/main" val="279026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415209-2360-4BEF-BC3E-5A9E634F79F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E390291-C234-4377-A1DA-CFA7DC4A2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FBF90ED-56EB-4EC2-BBD2-98D3A63CC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436D82E-9EC8-4ECE-9ACC-0865AD28D0DF}"/>
              </a:ext>
            </a:extLst>
          </p:cNvPr>
          <p:cNvSpPr>
            <a:spLocks noGrp="1"/>
          </p:cNvSpPr>
          <p:nvPr>
            <p:ph type="dt" sz="half" idx="10"/>
          </p:nvPr>
        </p:nvSpPr>
        <p:spPr/>
        <p:txBody>
          <a:bodyPr/>
          <a:lstStyle/>
          <a:p>
            <a:fld id="{8CA5A8AA-C6E2-493B-ABFC-E4DA666FE1AC}" type="datetimeFigureOut">
              <a:rPr lang="ru-RU" smtClean="0"/>
              <a:t>02.05.2025</a:t>
            </a:fld>
            <a:endParaRPr lang="ru-RU"/>
          </a:p>
        </p:txBody>
      </p:sp>
      <p:sp>
        <p:nvSpPr>
          <p:cNvPr id="6" name="Нижний колонтитул 5">
            <a:extLst>
              <a:ext uri="{FF2B5EF4-FFF2-40B4-BE49-F238E27FC236}">
                <a16:creationId xmlns:a16="http://schemas.microsoft.com/office/drawing/2014/main" id="{B72258FF-D54E-4125-BC73-6DE96FE9D0D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95E3646-7C09-4165-A241-575057CF686F}"/>
              </a:ext>
            </a:extLst>
          </p:cNvPr>
          <p:cNvSpPr>
            <a:spLocks noGrp="1"/>
          </p:cNvSpPr>
          <p:nvPr>
            <p:ph type="sldNum" sz="quarter" idx="12"/>
          </p:nvPr>
        </p:nvSpPr>
        <p:spPr/>
        <p:txBody>
          <a:bodyPr/>
          <a:lstStyle/>
          <a:p>
            <a:fld id="{013FACDD-9505-4491-83A8-D3664142622B}" type="slidenum">
              <a:rPr lang="ru-RU" smtClean="0"/>
              <a:t>‹#›</a:t>
            </a:fld>
            <a:endParaRPr lang="ru-RU"/>
          </a:p>
        </p:txBody>
      </p:sp>
    </p:spTree>
    <p:extLst>
      <p:ext uri="{BB962C8B-B14F-4D97-AF65-F5344CB8AC3E}">
        <p14:creationId xmlns:p14="http://schemas.microsoft.com/office/powerpoint/2010/main" val="168440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6B52C5-2F9D-4907-B932-7744D9539D8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4A8AACC-75E7-4175-9A89-98B6AF831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BBDD41A-59CC-4631-9768-0DF7FE75D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BAA1361-0977-4814-A3AF-6639F35F43FA}"/>
              </a:ext>
            </a:extLst>
          </p:cNvPr>
          <p:cNvSpPr>
            <a:spLocks noGrp="1"/>
          </p:cNvSpPr>
          <p:nvPr>
            <p:ph type="dt" sz="half" idx="10"/>
          </p:nvPr>
        </p:nvSpPr>
        <p:spPr/>
        <p:txBody>
          <a:bodyPr/>
          <a:lstStyle/>
          <a:p>
            <a:fld id="{8CA5A8AA-C6E2-493B-ABFC-E4DA666FE1AC}" type="datetimeFigureOut">
              <a:rPr lang="ru-RU" smtClean="0"/>
              <a:t>02.05.2025</a:t>
            </a:fld>
            <a:endParaRPr lang="ru-RU"/>
          </a:p>
        </p:txBody>
      </p:sp>
      <p:sp>
        <p:nvSpPr>
          <p:cNvPr id="6" name="Нижний колонтитул 5">
            <a:extLst>
              <a:ext uri="{FF2B5EF4-FFF2-40B4-BE49-F238E27FC236}">
                <a16:creationId xmlns:a16="http://schemas.microsoft.com/office/drawing/2014/main" id="{0EC82C96-49DD-4046-A37E-EECE889476E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3424141-B1A3-4057-AD83-BF2C0BF17E89}"/>
              </a:ext>
            </a:extLst>
          </p:cNvPr>
          <p:cNvSpPr>
            <a:spLocks noGrp="1"/>
          </p:cNvSpPr>
          <p:nvPr>
            <p:ph type="sldNum" sz="quarter" idx="12"/>
          </p:nvPr>
        </p:nvSpPr>
        <p:spPr/>
        <p:txBody>
          <a:bodyPr/>
          <a:lstStyle/>
          <a:p>
            <a:fld id="{013FACDD-9505-4491-83A8-D3664142622B}" type="slidenum">
              <a:rPr lang="ru-RU" smtClean="0"/>
              <a:t>‹#›</a:t>
            </a:fld>
            <a:endParaRPr lang="ru-RU"/>
          </a:p>
        </p:txBody>
      </p:sp>
    </p:spTree>
    <p:extLst>
      <p:ext uri="{BB962C8B-B14F-4D97-AF65-F5344CB8AC3E}">
        <p14:creationId xmlns:p14="http://schemas.microsoft.com/office/powerpoint/2010/main" val="196166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DFE28F-878C-47D0-8217-9992A4EA77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6CEB0CDA-5DCC-489B-B1C5-3259C2984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1286EF6-6C73-43B2-89CD-255599601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5A8AA-C6E2-493B-ABFC-E4DA666FE1AC}" type="datetimeFigureOut">
              <a:rPr lang="ru-RU" smtClean="0"/>
              <a:t>02.05.2025</a:t>
            </a:fld>
            <a:endParaRPr lang="ru-RU"/>
          </a:p>
        </p:txBody>
      </p:sp>
      <p:sp>
        <p:nvSpPr>
          <p:cNvPr id="5" name="Нижний колонтитул 4">
            <a:extLst>
              <a:ext uri="{FF2B5EF4-FFF2-40B4-BE49-F238E27FC236}">
                <a16:creationId xmlns:a16="http://schemas.microsoft.com/office/drawing/2014/main" id="{6D80BBE8-1247-4725-91DD-5ED994729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5F60C93-73F1-48E6-965D-555D0E432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FACDD-9505-4491-83A8-D3664142622B}" type="slidenum">
              <a:rPr lang="ru-RU" smtClean="0"/>
              <a:t>‹#›</a:t>
            </a:fld>
            <a:endParaRPr lang="ru-RU"/>
          </a:p>
        </p:txBody>
      </p:sp>
    </p:spTree>
    <p:extLst>
      <p:ext uri="{BB962C8B-B14F-4D97-AF65-F5344CB8AC3E}">
        <p14:creationId xmlns:p14="http://schemas.microsoft.com/office/powerpoint/2010/main" val="4226666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2DCCC8-BBB7-4A04-9E8F-99DE7330DE57}"/>
              </a:ext>
            </a:extLst>
          </p:cNvPr>
          <p:cNvSpPr>
            <a:spLocks noGrp="1"/>
          </p:cNvSpPr>
          <p:nvPr>
            <p:ph type="ctrTitle"/>
          </p:nvPr>
        </p:nvSpPr>
        <p:spPr>
          <a:xfrm>
            <a:off x="1524000" y="538163"/>
            <a:ext cx="9144000" cy="2387600"/>
          </a:xfrm>
        </p:spPr>
        <p:txBody>
          <a:bodyPr>
            <a:normAutofit fontScale="90000"/>
          </a:bodyPr>
          <a:lstStyle/>
          <a:p>
            <a:r>
              <a:rPr lang="ru-RU" dirty="0">
                <a:latin typeface="Cambria" panose="02040503050406030204" pitchFamily="18" charset="0"/>
                <a:ea typeface="Cambria" panose="02040503050406030204" pitchFamily="18" charset="0"/>
              </a:rPr>
              <a:t>Объектно-ориентированное программирование на С++</a:t>
            </a:r>
          </a:p>
        </p:txBody>
      </p:sp>
      <p:sp>
        <p:nvSpPr>
          <p:cNvPr id="3" name="Подзаголовок 2">
            <a:extLst>
              <a:ext uri="{FF2B5EF4-FFF2-40B4-BE49-F238E27FC236}">
                <a16:creationId xmlns:a16="http://schemas.microsoft.com/office/drawing/2014/main" id="{048D58C8-EED3-4CD5-9185-619EF48C6336}"/>
              </a:ext>
            </a:extLst>
          </p:cNvPr>
          <p:cNvSpPr>
            <a:spLocks noGrp="1"/>
          </p:cNvSpPr>
          <p:nvPr>
            <p:ph type="subTitle" idx="1"/>
          </p:nvPr>
        </p:nvSpPr>
        <p:spPr>
          <a:xfrm>
            <a:off x="951753" y="3602037"/>
            <a:ext cx="10288494" cy="2846530"/>
          </a:xfrm>
          <a:solidFill>
            <a:schemeClr val="bg1">
              <a:alpha val="34000"/>
            </a:schemeClr>
          </a:solidFill>
        </p:spPr>
        <p:txBody>
          <a:bodyPr>
            <a:normAutofit fontScale="85000" lnSpcReduction="10000"/>
          </a:bodyPr>
          <a:lstStyle/>
          <a:p>
            <a:pPr marL="457200" indent="-457200" algn="l">
              <a:lnSpc>
                <a:spcPct val="160000"/>
              </a:lnSpc>
              <a:buFont typeface="+mj-lt"/>
              <a:buAutoNum type="arabicPeriod"/>
            </a:pPr>
            <a:r>
              <a:rPr lang="ru-RU" dirty="0">
                <a:latin typeface="Cambria" panose="02040503050406030204" pitchFamily="18" charset="0"/>
                <a:ea typeface="Cambria" panose="02040503050406030204" pitchFamily="18" charset="0"/>
              </a:rPr>
              <a:t>Полиморфизм</a:t>
            </a:r>
          </a:p>
          <a:p>
            <a:pPr marL="457200" indent="-457200" algn="l">
              <a:lnSpc>
                <a:spcPct val="160000"/>
              </a:lnSpc>
              <a:buFont typeface="+mj-lt"/>
              <a:buAutoNum type="arabicPeriod"/>
            </a:pPr>
            <a:r>
              <a:rPr lang="ru-RU" dirty="0">
                <a:latin typeface="Cambria" panose="02040503050406030204" pitchFamily="18" charset="0"/>
                <a:ea typeface="Cambria" panose="02040503050406030204" pitchFamily="18" charset="0"/>
              </a:rPr>
              <a:t>Статический полиморфизм</a:t>
            </a:r>
          </a:p>
          <a:p>
            <a:pPr marL="457200" indent="-457200" algn="l">
              <a:lnSpc>
                <a:spcPct val="160000"/>
              </a:lnSpc>
              <a:buFont typeface="+mj-lt"/>
              <a:buAutoNum type="arabicPeriod"/>
            </a:pPr>
            <a:r>
              <a:rPr lang="ru-RU" dirty="0">
                <a:latin typeface="Cambria" panose="02040503050406030204" pitchFamily="18" charset="0"/>
                <a:ea typeface="Cambria" panose="02040503050406030204" pitchFamily="18" charset="0"/>
              </a:rPr>
              <a:t>Перегрузка функций, операторов, шаблоны</a:t>
            </a:r>
          </a:p>
          <a:p>
            <a:pPr marL="457200" indent="-457200" algn="l">
              <a:lnSpc>
                <a:spcPct val="160000"/>
              </a:lnSpc>
              <a:buFont typeface="+mj-lt"/>
              <a:buAutoNum type="arabicPeriod"/>
            </a:pPr>
            <a:r>
              <a:rPr lang="ru-RU" dirty="0">
                <a:latin typeface="Cambria" panose="02040503050406030204" pitchFamily="18" charset="0"/>
                <a:ea typeface="Cambria" panose="02040503050406030204" pitchFamily="18" charset="0"/>
              </a:rPr>
              <a:t>Динамический полиморфизм</a:t>
            </a:r>
          </a:p>
          <a:p>
            <a:pPr marL="457200" indent="-457200" algn="l">
              <a:lnSpc>
                <a:spcPct val="160000"/>
              </a:lnSpc>
              <a:buFont typeface="+mj-lt"/>
              <a:buAutoNum type="arabicPeriod"/>
            </a:pPr>
            <a:r>
              <a:rPr lang="ru-RU" dirty="0">
                <a:latin typeface="Cambria" panose="02040503050406030204" pitchFamily="18" charset="0"/>
                <a:ea typeface="Cambria" panose="02040503050406030204" pitchFamily="18" charset="0"/>
              </a:rPr>
              <a:t>Примеры</a:t>
            </a:r>
          </a:p>
        </p:txBody>
      </p:sp>
    </p:spTree>
    <p:extLst>
      <p:ext uri="{BB962C8B-B14F-4D97-AF65-F5344CB8AC3E}">
        <p14:creationId xmlns:p14="http://schemas.microsoft.com/office/powerpoint/2010/main" val="1582506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B502FF0-1CC5-484F-BA43-9F17854757A4}"/>
              </a:ext>
            </a:extLst>
          </p:cNvPr>
          <p:cNvSpPr>
            <a:spLocks noGrp="1"/>
          </p:cNvSpPr>
          <p:nvPr>
            <p:ph idx="4294967295"/>
          </p:nvPr>
        </p:nvSpPr>
        <p:spPr>
          <a:xfrm>
            <a:off x="0" y="0"/>
            <a:ext cx="12192000" cy="7052982"/>
          </a:xfrm>
          <a:solidFill>
            <a:schemeClr val="tx1">
              <a:lumMod val="85000"/>
              <a:lumOff val="15000"/>
            </a:schemeClr>
          </a:solidFill>
          <a:ln w="31750">
            <a:solidFill>
              <a:schemeClr val="bg1">
                <a:lumMod val="65000"/>
              </a:schemeClr>
            </a:solidFill>
          </a:ln>
        </p:spPr>
        <p:txBody>
          <a:bodyPr numCol="2">
            <a:normAutofit fontScale="55000" lnSpcReduction="20000"/>
          </a:bodyPr>
          <a:lstStyle/>
          <a:p>
            <a:pPr marL="360000" indent="0">
              <a:buNone/>
            </a:pPr>
            <a:r>
              <a:rPr lang="en-US" dirty="0">
                <a:solidFill>
                  <a:srgbClr val="F92672"/>
                </a:solidFill>
                <a:latin typeface="Consolas" panose="020B0609020204030204" pitchFamily="49" charset="0"/>
              </a:rPr>
              <a:t>#include</a:t>
            </a:r>
            <a:r>
              <a:rPr lang="en-US" dirty="0">
                <a:solidFill>
                  <a:srgbClr val="F8F8F2"/>
                </a:solidFill>
                <a:latin typeface="Consolas" panose="020B0609020204030204" pitchFamily="49" charset="0"/>
              </a:rPr>
              <a:t> </a:t>
            </a:r>
            <a:r>
              <a:rPr lang="en-US" dirty="0">
                <a:solidFill>
                  <a:srgbClr val="E6DB74"/>
                </a:solidFill>
                <a:latin typeface="Consolas" panose="020B0609020204030204" pitchFamily="49" charset="0"/>
              </a:rPr>
              <a:t>&lt;iostream&gt;</a:t>
            </a:r>
            <a:endParaRPr lang="en-US" dirty="0">
              <a:solidFill>
                <a:srgbClr val="F8F8F2"/>
              </a:solidFill>
              <a:latin typeface="Consolas" panose="020B0609020204030204" pitchFamily="49" charset="0"/>
            </a:endParaRPr>
          </a:p>
          <a:p>
            <a:pPr marL="360000" indent="0">
              <a:buNone/>
            </a:pPr>
            <a:r>
              <a:rPr lang="en-US" dirty="0">
                <a:solidFill>
                  <a:srgbClr val="F92672"/>
                </a:solidFill>
                <a:latin typeface="Consolas" panose="020B0609020204030204" pitchFamily="49" charset="0"/>
              </a:rPr>
              <a:t>using</a:t>
            </a:r>
            <a:r>
              <a:rPr lang="en-US"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namespace</a:t>
            </a:r>
            <a:r>
              <a:rPr lang="en-US" dirty="0">
                <a:solidFill>
                  <a:srgbClr val="F8F8F2"/>
                </a:solidFill>
                <a:latin typeface="Consolas" panose="020B0609020204030204" pitchFamily="49" charset="0"/>
              </a:rPr>
              <a:t> </a:t>
            </a:r>
            <a:r>
              <a:rPr lang="en-US" u="sng" dirty="0">
                <a:solidFill>
                  <a:srgbClr val="A6E22E"/>
                </a:solidFill>
                <a:latin typeface="Consolas" panose="020B0609020204030204" pitchFamily="49" charset="0"/>
              </a:rPr>
              <a:t>std</a:t>
            </a:r>
            <a:r>
              <a:rPr lang="en-US" dirty="0">
                <a:solidFill>
                  <a:srgbClr val="F8F8F2"/>
                </a:solidFill>
                <a:latin typeface="Consolas" panose="020B0609020204030204" pitchFamily="49" charset="0"/>
              </a:rPr>
              <a:t>;</a:t>
            </a:r>
          </a:p>
          <a:p>
            <a:pPr marL="360000" indent="0">
              <a:buNone/>
            </a:pPr>
            <a:br>
              <a:rPr lang="en-US" dirty="0">
                <a:solidFill>
                  <a:srgbClr val="F8F8F2"/>
                </a:solidFill>
                <a:latin typeface="Consolas" panose="020B0609020204030204" pitchFamily="49" charset="0"/>
              </a:rPr>
            </a:br>
            <a:r>
              <a:rPr lang="en-US" i="1" dirty="0">
                <a:solidFill>
                  <a:srgbClr val="66D9EF"/>
                </a:solidFill>
                <a:latin typeface="Consolas" panose="020B0609020204030204" pitchFamily="49" charset="0"/>
              </a:rPr>
              <a:t>class</a:t>
            </a:r>
            <a:r>
              <a:rPr lang="en-US" dirty="0">
                <a:solidFill>
                  <a:srgbClr val="F8F8F2"/>
                </a:solidFill>
                <a:latin typeface="Consolas" panose="020B0609020204030204" pitchFamily="49" charset="0"/>
              </a:rPr>
              <a:t> </a:t>
            </a:r>
            <a:r>
              <a:rPr lang="en-US" u="sng" dirty="0" err="1">
                <a:solidFill>
                  <a:srgbClr val="A6E22E"/>
                </a:solidFill>
                <a:latin typeface="Consolas" panose="020B0609020204030204" pitchFamily="49" charset="0"/>
              </a:rPr>
              <a:t>CountryHouse</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private:</a:t>
            </a:r>
            <a:endParaRPr lang="en-US" dirty="0">
              <a:solidFill>
                <a:srgbClr val="F8F8F2"/>
              </a:solidFill>
              <a:latin typeface="Consolas" panose="020B0609020204030204" pitchFamily="49" charset="0"/>
            </a:endParaRPr>
          </a:p>
          <a:p>
            <a:pPr marL="360000" indent="0">
              <a:buNone/>
            </a:pPr>
            <a:r>
              <a:rPr lang="en-US"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double</a:t>
            </a:r>
            <a:r>
              <a:rPr lang="en-US" dirty="0">
                <a:solidFill>
                  <a:srgbClr val="F8F8F2"/>
                </a:solidFill>
                <a:latin typeface="Consolas" panose="020B0609020204030204" pitchFamily="49" charset="0"/>
              </a:rPr>
              <a:t> worth;</a:t>
            </a:r>
          </a:p>
          <a:p>
            <a:pPr marL="360000" indent="0">
              <a:buNone/>
            </a:pPr>
            <a:r>
              <a:rPr lang="en-US"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public:</a:t>
            </a:r>
            <a:endParaRPr lang="en-US" dirty="0">
              <a:solidFill>
                <a:srgbClr val="F8F8F2"/>
              </a:solidFill>
              <a:latin typeface="Consolas" panose="020B0609020204030204" pitchFamily="49" charset="0"/>
            </a:endParaRPr>
          </a:p>
          <a:p>
            <a:pPr marL="360000" indent="0">
              <a:buNone/>
            </a:pPr>
            <a:r>
              <a:rPr lang="en-US" dirty="0">
                <a:solidFill>
                  <a:srgbClr val="F8F8F2"/>
                </a:solidFill>
                <a:latin typeface="Consolas" panose="020B0609020204030204" pitchFamily="49" charset="0"/>
              </a:rPr>
              <a:t>        </a:t>
            </a:r>
            <a:r>
              <a:rPr lang="en-US" dirty="0" err="1">
                <a:solidFill>
                  <a:srgbClr val="A6E22E"/>
                </a:solidFill>
                <a:latin typeface="Consolas" panose="020B0609020204030204" pitchFamily="49" charset="0"/>
              </a:rPr>
              <a:t>CountryHouse</a:t>
            </a:r>
            <a:r>
              <a:rPr lang="en-US" dirty="0">
                <a:solidFill>
                  <a:srgbClr val="F8F8F2"/>
                </a:solidFill>
                <a:latin typeface="Consolas" panose="020B0609020204030204" pitchFamily="49" charset="0"/>
              </a:rPr>
              <a:t>(</a:t>
            </a:r>
            <a:r>
              <a:rPr lang="en-US" i="1" dirty="0">
                <a:solidFill>
                  <a:srgbClr val="66D9EF"/>
                </a:solidFill>
                <a:latin typeface="Consolas" panose="020B0609020204030204" pitchFamily="49" charset="0"/>
              </a:rPr>
              <a:t>double</a:t>
            </a:r>
            <a:r>
              <a:rPr lang="en-US" dirty="0">
                <a:solidFill>
                  <a:srgbClr val="F8F8F2"/>
                </a:solidFill>
                <a:latin typeface="Consolas" panose="020B0609020204030204" pitchFamily="49" charset="0"/>
              </a:rPr>
              <a:t> </a:t>
            </a:r>
            <a:r>
              <a:rPr lang="en-US" i="1" dirty="0">
                <a:solidFill>
                  <a:srgbClr val="FD971F"/>
                </a:solidFill>
                <a:latin typeface="Consolas" panose="020B0609020204030204" pitchFamily="49" charset="0"/>
              </a:rPr>
              <a:t>worth</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dirty="0">
                <a:solidFill>
                  <a:srgbClr val="FD971F"/>
                </a:solidFill>
                <a:latin typeface="Consolas" panose="020B0609020204030204" pitchFamily="49" charset="0"/>
              </a:rPr>
              <a:t>this</a:t>
            </a:r>
            <a:r>
              <a:rPr lang="en-US" dirty="0">
                <a:solidFill>
                  <a:srgbClr val="F8F8F2"/>
                </a:solidFill>
                <a:latin typeface="Consolas" panose="020B0609020204030204" pitchFamily="49" charset="0"/>
              </a:rPr>
              <a:t>-&gt;worth </a:t>
            </a:r>
            <a:r>
              <a:rPr lang="en-US" dirty="0">
                <a:solidFill>
                  <a:srgbClr val="F92672"/>
                </a:solidFill>
                <a:latin typeface="Consolas" panose="020B0609020204030204" pitchFamily="49" charset="0"/>
              </a:rPr>
              <a:t>=</a:t>
            </a:r>
            <a:r>
              <a:rPr lang="en-US" dirty="0">
                <a:solidFill>
                  <a:srgbClr val="F8F8F2"/>
                </a:solidFill>
                <a:latin typeface="Consolas" panose="020B0609020204030204" pitchFamily="49" charset="0"/>
              </a:rPr>
              <a:t> </a:t>
            </a:r>
            <a:r>
              <a:rPr lang="en-US" i="1" dirty="0">
                <a:solidFill>
                  <a:srgbClr val="FD971F"/>
                </a:solidFill>
                <a:latin typeface="Consolas" panose="020B0609020204030204" pitchFamily="49" charset="0"/>
              </a:rPr>
              <a:t>worth</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dirty="0">
                <a:solidFill>
                  <a:srgbClr val="88846F"/>
                </a:solidFill>
                <a:latin typeface="Consolas" panose="020B0609020204030204" pitchFamily="49" charset="0"/>
              </a:rPr>
              <a:t> // </a:t>
            </a:r>
            <a:r>
              <a:rPr lang="ru-RU" dirty="0">
                <a:solidFill>
                  <a:srgbClr val="88846F"/>
                </a:solidFill>
                <a:latin typeface="Consolas" panose="020B0609020204030204" pitchFamily="49" charset="0"/>
              </a:rPr>
              <a:t>Конструктор</a:t>
            </a:r>
            <a:endParaRPr lang="ru-RU" dirty="0">
              <a:solidFill>
                <a:srgbClr val="F8F8F2"/>
              </a:solidFill>
              <a:latin typeface="Consolas" panose="020B0609020204030204" pitchFamily="49" charset="0"/>
            </a:endParaRPr>
          </a:p>
          <a:p>
            <a:pPr marL="360000" indent="0">
              <a:buNone/>
            </a:pPr>
            <a:r>
              <a:rPr lang="ru-RU"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double</a:t>
            </a:r>
            <a:r>
              <a:rPr lang="en-US" dirty="0">
                <a:solidFill>
                  <a:srgbClr val="F8F8F2"/>
                </a:solidFill>
                <a:latin typeface="Consolas" panose="020B0609020204030204" pitchFamily="49" charset="0"/>
              </a:rPr>
              <a:t> </a:t>
            </a:r>
            <a:r>
              <a:rPr lang="en-US" dirty="0" err="1">
                <a:solidFill>
                  <a:srgbClr val="A6E22E"/>
                </a:solidFill>
                <a:latin typeface="Consolas" panose="020B0609020204030204" pitchFamily="49" charset="0"/>
              </a:rPr>
              <a:t>getTax</a:t>
            </a:r>
            <a:r>
              <a:rPr lang="en-US" dirty="0">
                <a:solidFill>
                  <a:srgbClr val="F8F8F2"/>
                </a:solidFill>
                <a:latin typeface="Consolas" panose="020B0609020204030204" pitchFamily="49" charset="0"/>
              </a:rPr>
              <a:t>() </a:t>
            </a:r>
            <a:r>
              <a:rPr lang="en-US" dirty="0">
                <a:solidFill>
                  <a:srgbClr val="F92672"/>
                </a:solidFill>
                <a:latin typeface="Consolas" panose="020B0609020204030204" pitchFamily="49" charset="0"/>
              </a:rPr>
              <a:t>const</a:t>
            </a:r>
            <a:r>
              <a:rPr lang="en-US" dirty="0">
                <a:solidFill>
                  <a:srgbClr val="F8F8F2"/>
                </a:solidFill>
                <a:latin typeface="Consolas" panose="020B0609020204030204" pitchFamily="49" charset="0"/>
              </a:rPr>
              <a:t> { </a:t>
            </a:r>
            <a:r>
              <a:rPr lang="en-US" dirty="0">
                <a:solidFill>
                  <a:srgbClr val="F92672"/>
                </a:solidFill>
                <a:latin typeface="Consolas" panose="020B0609020204030204" pitchFamily="49" charset="0"/>
              </a:rPr>
              <a:t>return</a:t>
            </a:r>
            <a:r>
              <a:rPr lang="en-US" dirty="0">
                <a:solidFill>
                  <a:srgbClr val="F8F8F2"/>
                </a:solidFill>
                <a:latin typeface="Consolas" panose="020B0609020204030204" pitchFamily="49" charset="0"/>
              </a:rPr>
              <a:t> </a:t>
            </a:r>
            <a:r>
              <a:rPr lang="en-US" dirty="0">
                <a:solidFill>
                  <a:srgbClr val="FD971F"/>
                </a:solidFill>
                <a:latin typeface="Consolas" panose="020B0609020204030204" pitchFamily="49" charset="0"/>
              </a:rPr>
              <a:t>this</a:t>
            </a:r>
            <a:r>
              <a:rPr lang="en-US" dirty="0">
                <a:solidFill>
                  <a:srgbClr val="F8F8F2"/>
                </a:solidFill>
                <a:latin typeface="Consolas" panose="020B0609020204030204" pitchFamily="49" charset="0"/>
              </a:rPr>
              <a:t>-&gt;worth </a:t>
            </a:r>
            <a:r>
              <a:rPr lang="en-US" dirty="0">
                <a:solidFill>
                  <a:srgbClr val="F92672"/>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AE81FF"/>
                </a:solidFill>
                <a:latin typeface="Consolas" panose="020B0609020204030204" pitchFamily="49" charset="0"/>
              </a:rPr>
              <a:t>500</a:t>
            </a:r>
            <a:r>
              <a:rPr lang="en-US" dirty="0">
                <a:solidFill>
                  <a:srgbClr val="F8F8F2"/>
                </a:solidFill>
                <a:latin typeface="Consolas" panose="020B0609020204030204" pitchFamily="49" charset="0"/>
              </a:rPr>
              <a:t>; }</a:t>
            </a:r>
          </a:p>
          <a:p>
            <a:pPr marL="360000" indent="0">
              <a:buNone/>
            </a:pPr>
            <a:r>
              <a:rPr lang="en-US" dirty="0">
                <a:solidFill>
                  <a:srgbClr val="F8F8F2"/>
                </a:solidFill>
                <a:latin typeface="Consolas" panose="020B0609020204030204" pitchFamily="49" charset="0"/>
              </a:rPr>
              <a:t>};</a:t>
            </a:r>
          </a:p>
          <a:p>
            <a:pPr marL="360000" indent="0">
              <a:buNone/>
            </a:pPr>
            <a:br>
              <a:rPr lang="en-US" dirty="0">
                <a:solidFill>
                  <a:srgbClr val="F8F8F2"/>
                </a:solidFill>
                <a:latin typeface="Consolas" panose="020B0609020204030204" pitchFamily="49" charset="0"/>
              </a:rPr>
            </a:br>
            <a:r>
              <a:rPr lang="en-US" i="1" dirty="0">
                <a:solidFill>
                  <a:srgbClr val="66D9EF"/>
                </a:solidFill>
                <a:latin typeface="Consolas" panose="020B0609020204030204" pitchFamily="49" charset="0"/>
              </a:rPr>
              <a:t>class</a:t>
            </a:r>
            <a:r>
              <a:rPr lang="en-US" dirty="0">
                <a:solidFill>
                  <a:srgbClr val="F8F8F2"/>
                </a:solidFill>
                <a:latin typeface="Consolas" panose="020B0609020204030204" pitchFamily="49" charset="0"/>
              </a:rPr>
              <a:t> </a:t>
            </a:r>
            <a:r>
              <a:rPr lang="en-US" u="sng" dirty="0">
                <a:solidFill>
                  <a:srgbClr val="A6E22E"/>
                </a:solidFill>
                <a:latin typeface="Consolas" panose="020B0609020204030204" pitchFamily="49" charset="0"/>
              </a:rPr>
              <a:t>Car</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private:</a:t>
            </a:r>
            <a:endParaRPr lang="en-US" dirty="0">
              <a:solidFill>
                <a:srgbClr val="F8F8F2"/>
              </a:solidFill>
              <a:latin typeface="Consolas" panose="020B0609020204030204" pitchFamily="49" charset="0"/>
            </a:endParaRPr>
          </a:p>
          <a:p>
            <a:pPr marL="360000" indent="0">
              <a:buNone/>
            </a:pPr>
            <a:r>
              <a:rPr lang="en-US"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double</a:t>
            </a:r>
            <a:r>
              <a:rPr lang="en-US" dirty="0">
                <a:solidFill>
                  <a:srgbClr val="F8F8F2"/>
                </a:solidFill>
                <a:latin typeface="Consolas" panose="020B0609020204030204" pitchFamily="49" charset="0"/>
              </a:rPr>
              <a:t> worth;</a:t>
            </a:r>
          </a:p>
          <a:p>
            <a:pPr marL="360000" indent="0">
              <a:buNone/>
            </a:pPr>
            <a:r>
              <a:rPr lang="en-US"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public:</a:t>
            </a:r>
            <a:endParaRPr lang="en-US" dirty="0">
              <a:solidFill>
                <a:srgbClr val="F8F8F2"/>
              </a:solidFill>
              <a:latin typeface="Consolas" panose="020B0609020204030204" pitchFamily="49" charset="0"/>
            </a:endParaRPr>
          </a:p>
          <a:p>
            <a:pPr marL="360000" indent="0">
              <a:buNone/>
            </a:pPr>
            <a:r>
              <a:rPr lang="en-US" dirty="0">
                <a:solidFill>
                  <a:srgbClr val="F8F8F2"/>
                </a:solidFill>
                <a:latin typeface="Consolas" panose="020B0609020204030204" pitchFamily="49" charset="0"/>
              </a:rPr>
              <a:t>        </a:t>
            </a:r>
            <a:r>
              <a:rPr lang="en-US" dirty="0">
                <a:solidFill>
                  <a:srgbClr val="A6E22E"/>
                </a:solidFill>
                <a:latin typeface="Consolas" panose="020B0609020204030204" pitchFamily="49" charset="0"/>
              </a:rPr>
              <a:t>Car</a:t>
            </a:r>
            <a:r>
              <a:rPr lang="en-US" dirty="0">
                <a:solidFill>
                  <a:srgbClr val="F8F8F2"/>
                </a:solidFill>
                <a:latin typeface="Consolas" panose="020B0609020204030204" pitchFamily="49" charset="0"/>
              </a:rPr>
              <a:t>(</a:t>
            </a:r>
            <a:r>
              <a:rPr lang="en-US" i="1" dirty="0">
                <a:solidFill>
                  <a:srgbClr val="66D9EF"/>
                </a:solidFill>
                <a:latin typeface="Consolas" panose="020B0609020204030204" pitchFamily="49" charset="0"/>
              </a:rPr>
              <a:t>double</a:t>
            </a:r>
            <a:r>
              <a:rPr lang="en-US" dirty="0">
                <a:solidFill>
                  <a:srgbClr val="F8F8F2"/>
                </a:solidFill>
                <a:latin typeface="Consolas" panose="020B0609020204030204" pitchFamily="49" charset="0"/>
              </a:rPr>
              <a:t> </a:t>
            </a:r>
            <a:r>
              <a:rPr lang="en-US" i="1" dirty="0">
                <a:solidFill>
                  <a:srgbClr val="FD971F"/>
                </a:solidFill>
                <a:latin typeface="Consolas" panose="020B0609020204030204" pitchFamily="49" charset="0"/>
              </a:rPr>
              <a:t>worth</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dirty="0">
                <a:solidFill>
                  <a:srgbClr val="FD971F"/>
                </a:solidFill>
                <a:latin typeface="Consolas" panose="020B0609020204030204" pitchFamily="49" charset="0"/>
              </a:rPr>
              <a:t>this</a:t>
            </a:r>
            <a:r>
              <a:rPr lang="en-US" dirty="0">
                <a:solidFill>
                  <a:srgbClr val="F8F8F2"/>
                </a:solidFill>
                <a:latin typeface="Consolas" panose="020B0609020204030204" pitchFamily="49" charset="0"/>
              </a:rPr>
              <a:t>-&gt;worth </a:t>
            </a:r>
            <a:r>
              <a:rPr lang="en-US" dirty="0">
                <a:solidFill>
                  <a:srgbClr val="F92672"/>
                </a:solidFill>
                <a:latin typeface="Consolas" panose="020B0609020204030204" pitchFamily="49" charset="0"/>
              </a:rPr>
              <a:t>=</a:t>
            </a:r>
            <a:r>
              <a:rPr lang="en-US" dirty="0">
                <a:solidFill>
                  <a:srgbClr val="F8F8F2"/>
                </a:solidFill>
                <a:latin typeface="Consolas" panose="020B0609020204030204" pitchFamily="49" charset="0"/>
              </a:rPr>
              <a:t> </a:t>
            </a:r>
            <a:r>
              <a:rPr lang="en-US" i="1" dirty="0">
                <a:solidFill>
                  <a:srgbClr val="FD971F"/>
                </a:solidFill>
                <a:latin typeface="Consolas" panose="020B0609020204030204" pitchFamily="49" charset="0"/>
              </a:rPr>
              <a:t>worth</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dirty="0">
                <a:solidFill>
                  <a:srgbClr val="88846F"/>
                </a:solidFill>
                <a:latin typeface="Consolas" panose="020B0609020204030204" pitchFamily="49" charset="0"/>
              </a:rPr>
              <a:t> // </a:t>
            </a:r>
            <a:r>
              <a:rPr lang="ru-RU" dirty="0">
                <a:solidFill>
                  <a:srgbClr val="88846F"/>
                </a:solidFill>
                <a:latin typeface="Consolas" panose="020B0609020204030204" pitchFamily="49" charset="0"/>
              </a:rPr>
              <a:t>Конструктор</a:t>
            </a:r>
            <a:endParaRPr lang="ru-RU" dirty="0">
              <a:solidFill>
                <a:srgbClr val="F8F8F2"/>
              </a:solidFill>
              <a:latin typeface="Consolas" panose="020B0609020204030204" pitchFamily="49" charset="0"/>
            </a:endParaRPr>
          </a:p>
          <a:p>
            <a:pPr marL="360000" indent="0">
              <a:buNone/>
            </a:pPr>
            <a:r>
              <a:rPr lang="ru-RU"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double</a:t>
            </a:r>
            <a:r>
              <a:rPr lang="en-US" dirty="0">
                <a:solidFill>
                  <a:srgbClr val="F8F8F2"/>
                </a:solidFill>
                <a:latin typeface="Consolas" panose="020B0609020204030204" pitchFamily="49" charset="0"/>
              </a:rPr>
              <a:t> </a:t>
            </a:r>
            <a:r>
              <a:rPr lang="en-US" dirty="0" err="1">
                <a:solidFill>
                  <a:srgbClr val="A6E22E"/>
                </a:solidFill>
                <a:latin typeface="Consolas" panose="020B0609020204030204" pitchFamily="49" charset="0"/>
              </a:rPr>
              <a:t>getTax</a:t>
            </a:r>
            <a:r>
              <a:rPr lang="en-US" dirty="0">
                <a:solidFill>
                  <a:srgbClr val="F8F8F2"/>
                </a:solidFill>
                <a:latin typeface="Consolas" panose="020B0609020204030204" pitchFamily="49" charset="0"/>
              </a:rPr>
              <a:t>() </a:t>
            </a:r>
            <a:r>
              <a:rPr lang="en-US" dirty="0">
                <a:solidFill>
                  <a:srgbClr val="F92672"/>
                </a:solidFill>
                <a:latin typeface="Consolas" panose="020B0609020204030204" pitchFamily="49" charset="0"/>
              </a:rPr>
              <a:t>const</a:t>
            </a:r>
            <a:r>
              <a:rPr lang="en-US" dirty="0">
                <a:solidFill>
                  <a:srgbClr val="F8F8F2"/>
                </a:solidFill>
                <a:latin typeface="Consolas" panose="020B0609020204030204" pitchFamily="49" charset="0"/>
              </a:rPr>
              <a:t> { </a:t>
            </a:r>
            <a:r>
              <a:rPr lang="en-US" dirty="0">
                <a:solidFill>
                  <a:srgbClr val="F92672"/>
                </a:solidFill>
                <a:latin typeface="Consolas" panose="020B0609020204030204" pitchFamily="49" charset="0"/>
              </a:rPr>
              <a:t>return</a:t>
            </a:r>
            <a:r>
              <a:rPr lang="en-US" dirty="0">
                <a:solidFill>
                  <a:srgbClr val="F8F8F2"/>
                </a:solidFill>
                <a:latin typeface="Consolas" panose="020B0609020204030204" pitchFamily="49" charset="0"/>
              </a:rPr>
              <a:t> </a:t>
            </a:r>
            <a:r>
              <a:rPr lang="en-US" dirty="0">
                <a:solidFill>
                  <a:srgbClr val="FD971F"/>
                </a:solidFill>
                <a:latin typeface="Consolas" panose="020B0609020204030204" pitchFamily="49" charset="0"/>
              </a:rPr>
              <a:t>this</a:t>
            </a:r>
            <a:r>
              <a:rPr lang="en-US" dirty="0">
                <a:solidFill>
                  <a:srgbClr val="F8F8F2"/>
                </a:solidFill>
                <a:latin typeface="Consolas" panose="020B0609020204030204" pitchFamily="49" charset="0"/>
              </a:rPr>
              <a:t>-&gt;worth </a:t>
            </a:r>
            <a:r>
              <a:rPr lang="en-US" dirty="0">
                <a:solidFill>
                  <a:srgbClr val="F92672"/>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AE81FF"/>
                </a:solidFill>
                <a:latin typeface="Consolas" panose="020B0609020204030204" pitchFamily="49" charset="0"/>
              </a:rPr>
              <a:t>200</a:t>
            </a:r>
            <a:r>
              <a:rPr lang="en-US" dirty="0">
                <a:solidFill>
                  <a:srgbClr val="F8F8F2"/>
                </a:solidFill>
                <a:latin typeface="Consolas" panose="020B0609020204030204" pitchFamily="49" charset="0"/>
              </a:rPr>
              <a:t>; }</a:t>
            </a:r>
          </a:p>
          <a:p>
            <a:pPr marL="360000" indent="0">
              <a:buNone/>
            </a:pPr>
            <a:r>
              <a:rPr lang="en-US" dirty="0">
                <a:solidFill>
                  <a:srgbClr val="F8F8F2"/>
                </a:solidFill>
                <a:latin typeface="Consolas" panose="020B0609020204030204" pitchFamily="49" charset="0"/>
              </a:rPr>
              <a:t>};</a:t>
            </a:r>
          </a:p>
          <a:p>
            <a:pPr marL="360000" indent="0">
              <a:buNone/>
            </a:pPr>
            <a:br>
              <a:rPr lang="en-US" dirty="0">
                <a:solidFill>
                  <a:srgbClr val="F8F8F2"/>
                </a:solidFill>
                <a:latin typeface="Consolas" panose="020B0609020204030204" pitchFamily="49" charset="0"/>
              </a:rPr>
            </a:br>
            <a:r>
              <a:rPr lang="en-US" i="1" dirty="0">
                <a:solidFill>
                  <a:srgbClr val="66D9EF"/>
                </a:solidFill>
                <a:latin typeface="Consolas" panose="020B0609020204030204" pitchFamily="49" charset="0"/>
              </a:rPr>
              <a:t>class</a:t>
            </a:r>
            <a:r>
              <a:rPr lang="en-US" dirty="0">
                <a:solidFill>
                  <a:srgbClr val="F8F8F2"/>
                </a:solidFill>
                <a:latin typeface="Consolas" panose="020B0609020204030204" pitchFamily="49" charset="0"/>
              </a:rPr>
              <a:t> </a:t>
            </a:r>
            <a:r>
              <a:rPr lang="en-US" u="sng" dirty="0">
                <a:solidFill>
                  <a:srgbClr val="A6E22E"/>
                </a:solidFill>
                <a:latin typeface="Consolas" panose="020B0609020204030204" pitchFamily="49" charset="0"/>
              </a:rPr>
              <a:t>Apartment</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private:</a:t>
            </a:r>
            <a:endParaRPr lang="en-US" dirty="0">
              <a:solidFill>
                <a:srgbClr val="F8F8F2"/>
              </a:solidFill>
              <a:latin typeface="Consolas" panose="020B0609020204030204" pitchFamily="49" charset="0"/>
            </a:endParaRPr>
          </a:p>
          <a:p>
            <a:pPr marL="360000" indent="0">
              <a:buNone/>
            </a:pPr>
            <a:r>
              <a:rPr lang="en-US"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unsigned</a:t>
            </a:r>
            <a:r>
              <a:rPr lang="en-US" dirty="0">
                <a:solidFill>
                  <a:srgbClr val="F8F8F2"/>
                </a:solidFill>
                <a:latin typeface="Consolas" panose="020B0609020204030204" pitchFamily="49" charset="0"/>
              </a:rPr>
              <a:t> worth;</a:t>
            </a:r>
          </a:p>
          <a:p>
            <a:pPr marL="360000" indent="0">
              <a:buNone/>
            </a:pPr>
            <a:r>
              <a:rPr lang="en-US"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public:</a:t>
            </a:r>
            <a:endParaRPr lang="en-US" dirty="0">
              <a:solidFill>
                <a:srgbClr val="F8F8F2"/>
              </a:solidFill>
              <a:latin typeface="Consolas" panose="020B0609020204030204" pitchFamily="49" charset="0"/>
            </a:endParaRPr>
          </a:p>
          <a:p>
            <a:pPr marL="360000" indent="0">
              <a:buNone/>
            </a:pPr>
            <a:r>
              <a:rPr lang="en-US" dirty="0">
                <a:solidFill>
                  <a:srgbClr val="F8F8F2"/>
                </a:solidFill>
                <a:latin typeface="Consolas" panose="020B0609020204030204" pitchFamily="49" charset="0"/>
              </a:rPr>
              <a:t>        </a:t>
            </a:r>
            <a:r>
              <a:rPr lang="en-US" dirty="0">
                <a:solidFill>
                  <a:srgbClr val="A6E22E"/>
                </a:solidFill>
                <a:latin typeface="Consolas" panose="020B0609020204030204" pitchFamily="49" charset="0"/>
              </a:rPr>
              <a:t>Apartment</a:t>
            </a:r>
            <a:r>
              <a:rPr lang="en-US" dirty="0">
                <a:solidFill>
                  <a:srgbClr val="F8F8F2"/>
                </a:solidFill>
                <a:latin typeface="Consolas" panose="020B0609020204030204" pitchFamily="49" charset="0"/>
              </a:rPr>
              <a:t>(</a:t>
            </a:r>
            <a:r>
              <a:rPr lang="en-US" i="1" dirty="0">
                <a:solidFill>
                  <a:srgbClr val="66D9EF"/>
                </a:solidFill>
                <a:latin typeface="Consolas" panose="020B0609020204030204" pitchFamily="49" charset="0"/>
              </a:rPr>
              <a:t>unsigned</a:t>
            </a:r>
            <a:r>
              <a:rPr lang="en-US" dirty="0">
                <a:solidFill>
                  <a:srgbClr val="F8F8F2"/>
                </a:solidFill>
                <a:latin typeface="Consolas" panose="020B0609020204030204" pitchFamily="49" charset="0"/>
              </a:rPr>
              <a:t> </a:t>
            </a:r>
            <a:r>
              <a:rPr lang="en-US" i="1" dirty="0">
                <a:solidFill>
                  <a:srgbClr val="FD971F"/>
                </a:solidFill>
                <a:latin typeface="Consolas" panose="020B0609020204030204" pitchFamily="49" charset="0"/>
              </a:rPr>
              <a:t>worth</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dirty="0">
                <a:solidFill>
                  <a:srgbClr val="FD971F"/>
                </a:solidFill>
                <a:latin typeface="Consolas" panose="020B0609020204030204" pitchFamily="49" charset="0"/>
              </a:rPr>
              <a:t>this</a:t>
            </a:r>
            <a:r>
              <a:rPr lang="en-US" dirty="0">
                <a:solidFill>
                  <a:srgbClr val="F8F8F2"/>
                </a:solidFill>
                <a:latin typeface="Consolas" panose="020B0609020204030204" pitchFamily="49" charset="0"/>
              </a:rPr>
              <a:t>-&gt;worth </a:t>
            </a:r>
            <a:r>
              <a:rPr lang="en-US" dirty="0">
                <a:solidFill>
                  <a:srgbClr val="F92672"/>
                </a:solidFill>
                <a:latin typeface="Consolas" panose="020B0609020204030204" pitchFamily="49" charset="0"/>
              </a:rPr>
              <a:t>=</a:t>
            </a:r>
            <a:r>
              <a:rPr lang="en-US" dirty="0">
                <a:solidFill>
                  <a:srgbClr val="F8F8F2"/>
                </a:solidFill>
                <a:latin typeface="Consolas" panose="020B0609020204030204" pitchFamily="49" charset="0"/>
              </a:rPr>
              <a:t> </a:t>
            </a:r>
            <a:r>
              <a:rPr lang="en-US" i="1" dirty="0">
                <a:solidFill>
                  <a:srgbClr val="FD971F"/>
                </a:solidFill>
                <a:latin typeface="Consolas" panose="020B0609020204030204" pitchFamily="49" charset="0"/>
              </a:rPr>
              <a:t>worth</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dirty="0">
                <a:solidFill>
                  <a:srgbClr val="88846F"/>
                </a:solidFill>
                <a:latin typeface="Consolas" panose="020B0609020204030204" pitchFamily="49" charset="0"/>
              </a:rPr>
              <a:t> // </a:t>
            </a:r>
            <a:r>
              <a:rPr lang="ru-RU" dirty="0">
                <a:solidFill>
                  <a:srgbClr val="88846F"/>
                </a:solidFill>
                <a:latin typeface="Consolas" panose="020B0609020204030204" pitchFamily="49" charset="0"/>
              </a:rPr>
              <a:t>Конструктор</a:t>
            </a:r>
            <a:endParaRPr lang="ru-RU" dirty="0">
              <a:solidFill>
                <a:srgbClr val="F8F8F2"/>
              </a:solidFill>
              <a:latin typeface="Consolas" panose="020B0609020204030204" pitchFamily="49" charset="0"/>
            </a:endParaRPr>
          </a:p>
          <a:p>
            <a:pPr marL="360000" indent="0">
              <a:buNone/>
            </a:pPr>
            <a:r>
              <a:rPr lang="ru-RU"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unsigned</a:t>
            </a:r>
            <a:r>
              <a:rPr lang="en-US" dirty="0">
                <a:solidFill>
                  <a:srgbClr val="F8F8F2"/>
                </a:solidFill>
                <a:latin typeface="Consolas" panose="020B0609020204030204" pitchFamily="49" charset="0"/>
              </a:rPr>
              <a:t> </a:t>
            </a:r>
            <a:r>
              <a:rPr lang="en-US" dirty="0" err="1">
                <a:solidFill>
                  <a:srgbClr val="A6E22E"/>
                </a:solidFill>
                <a:latin typeface="Consolas" panose="020B0609020204030204" pitchFamily="49" charset="0"/>
              </a:rPr>
              <a:t>getTax</a:t>
            </a:r>
            <a:r>
              <a:rPr lang="en-US" dirty="0">
                <a:solidFill>
                  <a:srgbClr val="F8F8F2"/>
                </a:solidFill>
                <a:latin typeface="Consolas" panose="020B0609020204030204" pitchFamily="49" charset="0"/>
              </a:rPr>
              <a:t>() </a:t>
            </a:r>
            <a:r>
              <a:rPr lang="en-US" dirty="0">
                <a:solidFill>
                  <a:srgbClr val="F92672"/>
                </a:solidFill>
                <a:latin typeface="Consolas" panose="020B0609020204030204" pitchFamily="49" charset="0"/>
              </a:rPr>
              <a:t>const</a:t>
            </a:r>
            <a:r>
              <a:rPr lang="en-US" dirty="0">
                <a:solidFill>
                  <a:srgbClr val="F8F8F2"/>
                </a:solidFill>
                <a:latin typeface="Consolas" panose="020B0609020204030204" pitchFamily="49" charset="0"/>
              </a:rPr>
              <a:t> { </a:t>
            </a:r>
            <a:r>
              <a:rPr lang="en-US" dirty="0">
                <a:solidFill>
                  <a:srgbClr val="F92672"/>
                </a:solidFill>
                <a:latin typeface="Consolas" panose="020B0609020204030204" pitchFamily="49" charset="0"/>
              </a:rPr>
              <a:t>return</a:t>
            </a:r>
            <a:r>
              <a:rPr lang="en-US" dirty="0">
                <a:solidFill>
                  <a:srgbClr val="F8F8F2"/>
                </a:solidFill>
                <a:latin typeface="Consolas" panose="020B0609020204030204" pitchFamily="49" charset="0"/>
              </a:rPr>
              <a:t> </a:t>
            </a:r>
            <a:r>
              <a:rPr lang="en-US" dirty="0">
                <a:solidFill>
                  <a:srgbClr val="FD971F"/>
                </a:solidFill>
                <a:latin typeface="Consolas" panose="020B0609020204030204" pitchFamily="49" charset="0"/>
              </a:rPr>
              <a:t>this</a:t>
            </a:r>
            <a:r>
              <a:rPr lang="en-US" dirty="0">
                <a:solidFill>
                  <a:srgbClr val="F8F8F2"/>
                </a:solidFill>
                <a:latin typeface="Consolas" panose="020B0609020204030204" pitchFamily="49" charset="0"/>
              </a:rPr>
              <a:t>-&gt;worth </a:t>
            </a:r>
            <a:r>
              <a:rPr lang="en-US" dirty="0">
                <a:solidFill>
                  <a:srgbClr val="F92672"/>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AE81FF"/>
                </a:solidFill>
                <a:latin typeface="Consolas" panose="020B0609020204030204" pitchFamily="49" charset="0"/>
              </a:rPr>
              <a:t>1000</a:t>
            </a:r>
            <a:r>
              <a:rPr lang="en-US" dirty="0">
                <a:solidFill>
                  <a:srgbClr val="F8F8F2"/>
                </a:solidFill>
                <a:latin typeface="Consolas" panose="020B0609020204030204" pitchFamily="49" charset="0"/>
              </a:rPr>
              <a:t>; }</a:t>
            </a:r>
          </a:p>
          <a:p>
            <a:pPr marL="360000" indent="0">
              <a:buNone/>
            </a:pPr>
            <a:r>
              <a:rPr lang="en-US" dirty="0">
                <a:solidFill>
                  <a:srgbClr val="F8F8F2"/>
                </a:solidFill>
                <a:latin typeface="Consolas" panose="020B0609020204030204" pitchFamily="49" charset="0"/>
              </a:rPr>
              <a:t>};</a:t>
            </a:r>
          </a:p>
          <a:p>
            <a:pPr marL="360000" indent="0">
              <a:buNone/>
            </a:pPr>
            <a:br>
              <a:rPr lang="en-US" dirty="0">
                <a:solidFill>
                  <a:srgbClr val="F8F8F2"/>
                </a:solidFill>
                <a:latin typeface="Consolas" panose="020B0609020204030204" pitchFamily="49" charset="0"/>
              </a:rPr>
            </a:br>
            <a:r>
              <a:rPr lang="en-US" i="1" dirty="0">
                <a:solidFill>
                  <a:srgbClr val="66D9EF"/>
                </a:solidFill>
                <a:latin typeface="Consolas" panose="020B0609020204030204" pitchFamily="49" charset="0"/>
              </a:rPr>
              <a:t>template</a:t>
            </a:r>
            <a:r>
              <a:rPr lang="en-US" dirty="0">
                <a:solidFill>
                  <a:srgbClr val="F8F8F2"/>
                </a:solidFill>
                <a:latin typeface="Consolas" panose="020B0609020204030204" pitchFamily="49" charset="0"/>
              </a:rPr>
              <a:t> &lt;</a:t>
            </a:r>
            <a:r>
              <a:rPr lang="en-US" i="1" dirty="0">
                <a:solidFill>
                  <a:srgbClr val="66D9EF"/>
                </a:solidFill>
                <a:latin typeface="Consolas" panose="020B0609020204030204" pitchFamily="49" charset="0"/>
              </a:rPr>
              <a:t>class</a:t>
            </a:r>
            <a:r>
              <a:rPr lang="en-US" dirty="0">
                <a:solidFill>
                  <a:srgbClr val="F8F8F2"/>
                </a:solidFill>
                <a:latin typeface="Consolas" panose="020B0609020204030204" pitchFamily="49" charset="0"/>
              </a:rPr>
              <a:t> </a:t>
            </a:r>
            <a:r>
              <a:rPr lang="en-US" u="sng" dirty="0">
                <a:solidFill>
                  <a:srgbClr val="A6E22E"/>
                </a:solidFill>
                <a:latin typeface="Consolas" panose="020B0609020204030204" pitchFamily="49" charset="0"/>
              </a:rPr>
              <a:t>T</a:t>
            </a:r>
            <a:r>
              <a:rPr lang="en-US" dirty="0">
                <a:solidFill>
                  <a:srgbClr val="F8F8F2"/>
                </a:solidFill>
                <a:latin typeface="Consolas" panose="020B0609020204030204" pitchFamily="49" charset="0"/>
              </a:rPr>
              <a:t>&gt;</a:t>
            </a:r>
          </a:p>
          <a:p>
            <a:pPr marL="360000" indent="0">
              <a:buNone/>
            </a:pPr>
            <a:r>
              <a:rPr lang="en-US" dirty="0">
                <a:solidFill>
                  <a:srgbClr val="F8F8F2"/>
                </a:solidFill>
                <a:latin typeface="Consolas" panose="020B0609020204030204" pitchFamily="49" charset="0"/>
              </a:rPr>
              <a:t>    </a:t>
            </a:r>
            <a:r>
              <a:rPr lang="en-US" i="1" dirty="0">
                <a:solidFill>
                  <a:srgbClr val="66D9EF"/>
                </a:solidFill>
                <a:latin typeface="Consolas" panose="020B0609020204030204" pitchFamily="49" charset="0"/>
              </a:rPr>
              <a:t>void</a:t>
            </a:r>
            <a:r>
              <a:rPr lang="en-US" dirty="0">
                <a:solidFill>
                  <a:srgbClr val="F8F8F2"/>
                </a:solidFill>
                <a:latin typeface="Consolas" panose="020B0609020204030204" pitchFamily="49" charset="0"/>
              </a:rPr>
              <a:t> </a:t>
            </a:r>
            <a:r>
              <a:rPr lang="en-US" dirty="0" err="1">
                <a:solidFill>
                  <a:srgbClr val="A6E22E"/>
                </a:solidFill>
                <a:latin typeface="Consolas" panose="020B0609020204030204" pitchFamily="49" charset="0"/>
              </a:rPr>
              <a:t>printTax</a:t>
            </a:r>
            <a:r>
              <a:rPr lang="en-US" dirty="0">
                <a:solidFill>
                  <a:srgbClr val="F8F8F2"/>
                </a:solidFill>
                <a:latin typeface="Consolas" panose="020B0609020204030204" pitchFamily="49" charset="0"/>
              </a:rPr>
              <a:t>(</a:t>
            </a:r>
            <a:r>
              <a:rPr lang="en-US" u="sng" dirty="0">
                <a:solidFill>
                  <a:srgbClr val="A6E22E"/>
                </a:solidFill>
                <a:latin typeface="Consolas" panose="020B0609020204030204" pitchFamily="49" charset="0"/>
              </a:rPr>
              <a:t>T</a:t>
            </a:r>
            <a:r>
              <a:rPr lang="en-US" dirty="0">
                <a:solidFill>
                  <a:srgbClr val="F8F8F2"/>
                </a:solidFill>
                <a:latin typeface="Consolas" panose="020B0609020204030204" pitchFamily="49" charset="0"/>
              </a:rPr>
              <a:t> </a:t>
            </a:r>
            <a:r>
              <a:rPr lang="en-US" dirty="0">
                <a:solidFill>
                  <a:srgbClr val="F92672"/>
                </a:solidFill>
                <a:latin typeface="Consolas" panose="020B0609020204030204" pitchFamily="49" charset="0"/>
              </a:rPr>
              <a:t>const&amp;</a:t>
            </a:r>
            <a:r>
              <a:rPr lang="en-US" dirty="0">
                <a:solidFill>
                  <a:srgbClr val="F8F8F2"/>
                </a:solidFill>
                <a:latin typeface="Consolas" panose="020B0609020204030204" pitchFamily="49" charset="0"/>
              </a:rPr>
              <a:t> </a:t>
            </a:r>
            <a:r>
              <a:rPr lang="en-US" i="1" dirty="0">
                <a:solidFill>
                  <a:srgbClr val="FD971F"/>
                </a:solidFill>
                <a:latin typeface="Consolas" panose="020B0609020204030204" pitchFamily="49" charset="0"/>
              </a:rPr>
              <a:t>p</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dirty="0" err="1">
                <a:solidFill>
                  <a:srgbClr val="F8F8F2"/>
                </a:solidFill>
                <a:latin typeface="Consolas" panose="020B0609020204030204" pitchFamily="49" charset="0"/>
              </a:rPr>
              <a:t>cout</a:t>
            </a:r>
            <a:r>
              <a:rPr lang="en-US" dirty="0">
                <a:solidFill>
                  <a:srgbClr val="F8F8F2"/>
                </a:solidFill>
                <a:latin typeface="Consolas" panose="020B0609020204030204" pitchFamily="49" charset="0"/>
              </a:rPr>
              <a:t> </a:t>
            </a:r>
            <a:r>
              <a:rPr lang="en-US" dirty="0">
                <a:solidFill>
                  <a:srgbClr val="F92672"/>
                </a:solidFill>
                <a:latin typeface="Consolas" panose="020B0609020204030204" pitchFamily="49" charset="0"/>
              </a:rPr>
              <a:t>&lt;&lt;</a:t>
            </a:r>
            <a:r>
              <a:rPr lang="en-US" dirty="0">
                <a:solidFill>
                  <a:srgbClr val="F8F8F2"/>
                </a:solidFill>
                <a:latin typeface="Consolas" panose="020B0609020204030204" pitchFamily="49" charset="0"/>
              </a:rPr>
              <a:t> </a:t>
            </a:r>
            <a:r>
              <a:rPr lang="en-US" i="1" dirty="0" err="1">
                <a:solidFill>
                  <a:srgbClr val="FD971F"/>
                </a:solidFill>
                <a:latin typeface="Consolas" panose="020B0609020204030204" pitchFamily="49" charset="0"/>
              </a:rPr>
              <a:t>p</a:t>
            </a:r>
            <a:r>
              <a:rPr lang="en-US" dirty="0" err="1">
                <a:solidFill>
                  <a:srgbClr val="F8F8F2"/>
                </a:solidFill>
                <a:latin typeface="Consolas" panose="020B0609020204030204" pitchFamily="49" charset="0"/>
              </a:rPr>
              <a:t>.</a:t>
            </a:r>
            <a:r>
              <a:rPr lang="en-US" dirty="0" err="1">
                <a:solidFill>
                  <a:srgbClr val="A6E22E"/>
                </a:solidFill>
                <a:latin typeface="Consolas" panose="020B0609020204030204" pitchFamily="49" charset="0"/>
              </a:rPr>
              <a:t>getTax</a:t>
            </a:r>
            <a:r>
              <a:rPr lang="en-US" dirty="0">
                <a:solidFill>
                  <a:srgbClr val="F8F8F2"/>
                </a:solidFill>
                <a:latin typeface="Consolas" panose="020B0609020204030204" pitchFamily="49" charset="0"/>
              </a:rPr>
              <a:t>() </a:t>
            </a:r>
            <a:r>
              <a:rPr lang="en-US" dirty="0">
                <a:solidFill>
                  <a:srgbClr val="F92672"/>
                </a:solidFill>
                <a:latin typeface="Consolas" panose="020B0609020204030204" pitchFamily="49" charset="0"/>
              </a:rPr>
              <a:t>&lt;&lt;</a:t>
            </a:r>
            <a:r>
              <a:rPr lang="en-US" dirty="0">
                <a:solidFill>
                  <a:srgbClr val="F8F8F2"/>
                </a:solidFill>
                <a:latin typeface="Consolas" panose="020B0609020204030204" pitchFamily="49" charset="0"/>
              </a:rPr>
              <a:t> </a:t>
            </a:r>
            <a:r>
              <a:rPr lang="en-US" dirty="0">
                <a:solidFill>
                  <a:srgbClr val="E6DB74"/>
                </a:solidFill>
                <a:latin typeface="Consolas" panose="020B0609020204030204" pitchFamily="49" charset="0"/>
              </a:rPr>
              <a:t>"</a:t>
            </a:r>
            <a:r>
              <a:rPr lang="en-US" dirty="0">
                <a:solidFill>
                  <a:srgbClr val="AE81FF"/>
                </a:solidFill>
                <a:latin typeface="Consolas" panose="020B0609020204030204" pitchFamily="49" charset="0"/>
              </a:rPr>
              <a:t>\n</a:t>
            </a:r>
            <a:r>
              <a:rPr lang="en-US" dirty="0">
                <a:solidFill>
                  <a:srgbClr val="E6DB74"/>
                </a:solidFill>
                <a:latin typeface="Consolas" panose="020B0609020204030204" pitchFamily="49" charset="0"/>
              </a:rPr>
              <a:t>"</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dirty="0">
                <a:solidFill>
                  <a:srgbClr val="88846F"/>
                </a:solidFill>
                <a:latin typeface="Consolas" panose="020B0609020204030204" pitchFamily="49" charset="0"/>
              </a:rPr>
              <a:t> // </a:t>
            </a:r>
            <a:r>
              <a:rPr lang="ru-RU" dirty="0">
                <a:solidFill>
                  <a:srgbClr val="88846F"/>
                </a:solidFill>
                <a:latin typeface="Consolas" panose="020B0609020204030204" pitchFamily="49" charset="0"/>
              </a:rPr>
              <a:t>Шаблон для вывода</a:t>
            </a:r>
            <a:endParaRPr lang="ru-RU" dirty="0">
              <a:solidFill>
                <a:srgbClr val="F8F8F2"/>
              </a:solidFill>
              <a:latin typeface="Consolas" panose="020B0609020204030204" pitchFamily="49" charset="0"/>
            </a:endParaRPr>
          </a:p>
          <a:p>
            <a:pPr marL="360000" indent="0">
              <a:buNone/>
            </a:pPr>
            <a:br>
              <a:rPr lang="ru-RU" dirty="0">
                <a:solidFill>
                  <a:srgbClr val="F8F8F2"/>
                </a:solidFill>
                <a:latin typeface="Consolas" panose="020B0609020204030204" pitchFamily="49" charset="0"/>
              </a:rPr>
            </a:br>
            <a:r>
              <a:rPr lang="en-US" i="1" dirty="0">
                <a:solidFill>
                  <a:srgbClr val="66D9EF"/>
                </a:solidFill>
                <a:latin typeface="Consolas" panose="020B0609020204030204" pitchFamily="49" charset="0"/>
              </a:rPr>
              <a:t>int</a:t>
            </a:r>
            <a:r>
              <a:rPr lang="en-US" dirty="0">
                <a:solidFill>
                  <a:srgbClr val="F8F8F2"/>
                </a:solidFill>
                <a:latin typeface="Consolas" panose="020B0609020204030204" pitchFamily="49" charset="0"/>
              </a:rPr>
              <a:t> </a:t>
            </a:r>
            <a:r>
              <a:rPr lang="en-US" dirty="0">
                <a:solidFill>
                  <a:srgbClr val="A6E22E"/>
                </a:solidFill>
                <a:latin typeface="Consolas" panose="020B0609020204030204" pitchFamily="49" charset="0"/>
              </a:rPr>
              <a:t>main</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u="sng" dirty="0">
                <a:solidFill>
                  <a:srgbClr val="A6E22E"/>
                </a:solidFill>
                <a:latin typeface="Consolas" panose="020B0609020204030204" pitchFamily="49" charset="0"/>
              </a:rPr>
              <a:t>Apartment</a:t>
            </a:r>
            <a:r>
              <a:rPr lang="en-US" dirty="0">
                <a:solidFill>
                  <a:srgbClr val="F8F8F2"/>
                </a:solidFill>
                <a:latin typeface="Consolas" panose="020B0609020204030204" pitchFamily="49" charset="0"/>
              </a:rPr>
              <a:t> a(</a:t>
            </a:r>
            <a:r>
              <a:rPr lang="en-US" dirty="0">
                <a:solidFill>
                  <a:srgbClr val="AE81FF"/>
                </a:solidFill>
                <a:latin typeface="Consolas" panose="020B0609020204030204" pitchFamily="49" charset="0"/>
              </a:rPr>
              <a:t>1'000'000</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u="sng" dirty="0">
                <a:solidFill>
                  <a:srgbClr val="A6E22E"/>
                </a:solidFill>
                <a:latin typeface="Consolas" panose="020B0609020204030204" pitchFamily="49" charset="0"/>
              </a:rPr>
              <a:t>Car</a:t>
            </a:r>
            <a:r>
              <a:rPr lang="en-US" dirty="0">
                <a:solidFill>
                  <a:srgbClr val="F8F8F2"/>
                </a:solidFill>
                <a:latin typeface="Consolas" panose="020B0609020204030204" pitchFamily="49" charset="0"/>
              </a:rPr>
              <a:t> c(</a:t>
            </a:r>
            <a:r>
              <a:rPr lang="en-US" dirty="0">
                <a:solidFill>
                  <a:srgbClr val="AE81FF"/>
                </a:solidFill>
                <a:latin typeface="Consolas" panose="020B0609020204030204" pitchFamily="49" charset="0"/>
              </a:rPr>
              <a:t>400'000</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u="sng" dirty="0" err="1">
                <a:solidFill>
                  <a:srgbClr val="A6E22E"/>
                </a:solidFill>
                <a:latin typeface="Consolas" panose="020B0609020204030204" pitchFamily="49" charset="0"/>
              </a:rPr>
              <a:t>CountryHouse</a:t>
            </a:r>
            <a:r>
              <a:rPr lang="en-US" dirty="0">
                <a:solidFill>
                  <a:srgbClr val="F8F8F2"/>
                </a:solidFill>
                <a:latin typeface="Consolas" panose="020B0609020204030204" pitchFamily="49" charset="0"/>
              </a:rPr>
              <a:t> </a:t>
            </a:r>
            <a:r>
              <a:rPr lang="en-US" dirty="0" err="1">
                <a:solidFill>
                  <a:srgbClr val="F8F8F2"/>
                </a:solidFill>
                <a:latin typeface="Consolas" panose="020B0609020204030204" pitchFamily="49" charset="0"/>
              </a:rPr>
              <a:t>ch</a:t>
            </a:r>
            <a:r>
              <a:rPr lang="en-US" dirty="0">
                <a:solidFill>
                  <a:srgbClr val="F8F8F2"/>
                </a:solidFill>
                <a:latin typeface="Consolas" panose="020B0609020204030204" pitchFamily="49" charset="0"/>
              </a:rPr>
              <a:t>(</a:t>
            </a:r>
            <a:r>
              <a:rPr lang="en-US" dirty="0">
                <a:solidFill>
                  <a:srgbClr val="AE81FF"/>
                </a:solidFill>
                <a:latin typeface="Consolas" panose="020B0609020204030204" pitchFamily="49" charset="0"/>
              </a:rPr>
              <a:t>750'000</a:t>
            </a:r>
            <a:r>
              <a:rPr lang="en-US" dirty="0">
                <a:solidFill>
                  <a:srgbClr val="F8F8F2"/>
                </a:solidFill>
                <a:latin typeface="Consolas" panose="020B0609020204030204" pitchFamily="49" charset="0"/>
              </a:rPr>
              <a:t>);</a:t>
            </a:r>
          </a:p>
          <a:p>
            <a:pPr marL="360000" indent="0">
              <a:buNone/>
            </a:pPr>
            <a:br>
              <a:rPr lang="en-US" dirty="0">
                <a:solidFill>
                  <a:srgbClr val="F8F8F2"/>
                </a:solidFill>
                <a:latin typeface="Consolas" panose="020B0609020204030204" pitchFamily="49" charset="0"/>
              </a:rPr>
            </a:br>
            <a:r>
              <a:rPr lang="en-US" dirty="0">
                <a:solidFill>
                  <a:srgbClr val="F8F8F2"/>
                </a:solidFill>
                <a:latin typeface="Consolas" panose="020B0609020204030204" pitchFamily="49" charset="0"/>
              </a:rPr>
              <a:t>    </a:t>
            </a:r>
            <a:r>
              <a:rPr lang="en-US" dirty="0" err="1">
                <a:solidFill>
                  <a:srgbClr val="A6E22E"/>
                </a:solidFill>
                <a:latin typeface="Consolas" panose="020B0609020204030204" pitchFamily="49" charset="0"/>
              </a:rPr>
              <a:t>printTax</a:t>
            </a:r>
            <a:r>
              <a:rPr lang="en-US" dirty="0">
                <a:solidFill>
                  <a:srgbClr val="F8F8F2"/>
                </a:solidFill>
                <a:latin typeface="Consolas" panose="020B0609020204030204" pitchFamily="49" charset="0"/>
              </a:rPr>
              <a:t>(a);</a:t>
            </a:r>
          </a:p>
          <a:p>
            <a:pPr marL="360000" indent="0">
              <a:buNone/>
            </a:pPr>
            <a:r>
              <a:rPr lang="en-US" dirty="0">
                <a:solidFill>
                  <a:srgbClr val="F8F8F2"/>
                </a:solidFill>
                <a:latin typeface="Consolas" panose="020B0609020204030204" pitchFamily="49" charset="0"/>
              </a:rPr>
              <a:t>    </a:t>
            </a:r>
            <a:r>
              <a:rPr lang="en-US" dirty="0" err="1">
                <a:solidFill>
                  <a:srgbClr val="A6E22E"/>
                </a:solidFill>
                <a:latin typeface="Consolas" panose="020B0609020204030204" pitchFamily="49" charset="0"/>
              </a:rPr>
              <a:t>printTax</a:t>
            </a:r>
            <a:r>
              <a:rPr lang="en-US" dirty="0">
                <a:solidFill>
                  <a:srgbClr val="F8F8F2"/>
                </a:solidFill>
                <a:latin typeface="Consolas" panose="020B0609020204030204" pitchFamily="49" charset="0"/>
              </a:rPr>
              <a:t>(c);</a:t>
            </a:r>
          </a:p>
          <a:p>
            <a:pPr marL="360000" indent="0">
              <a:buNone/>
            </a:pPr>
            <a:r>
              <a:rPr lang="en-US" dirty="0">
                <a:solidFill>
                  <a:srgbClr val="F8F8F2"/>
                </a:solidFill>
                <a:latin typeface="Consolas" panose="020B0609020204030204" pitchFamily="49" charset="0"/>
              </a:rPr>
              <a:t>    </a:t>
            </a:r>
            <a:r>
              <a:rPr lang="en-US" dirty="0" err="1">
                <a:solidFill>
                  <a:srgbClr val="A6E22E"/>
                </a:solidFill>
                <a:latin typeface="Consolas" panose="020B0609020204030204" pitchFamily="49" charset="0"/>
              </a:rPr>
              <a:t>printTax</a:t>
            </a:r>
            <a:r>
              <a:rPr lang="en-US" dirty="0">
                <a:solidFill>
                  <a:srgbClr val="F8F8F2"/>
                </a:solidFill>
                <a:latin typeface="Consolas" panose="020B0609020204030204" pitchFamily="49" charset="0"/>
              </a:rPr>
              <a:t>(</a:t>
            </a:r>
            <a:r>
              <a:rPr lang="en-US" dirty="0" err="1">
                <a:solidFill>
                  <a:srgbClr val="F8F8F2"/>
                </a:solidFill>
                <a:latin typeface="Consolas" panose="020B0609020204030204" pitchFamily="49" charset="0"/>
              </a:rPr>
              <a:t>ch</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    </a:t>
            </a:r>
            <a:r>
              <a:rPr lang="en-US" dirty="0">
                <a:solidFill>
                  <a:srgbClr val="F92672"/>
                </a:solidFill>
                <a:latin typeface="Consolas" panose="020B0609020204030204" pitchFamily="49" charset="0"/>
              </a:rPr>
              <a:t>return</a:t>
            </a:r>
            <a:r>
              <a:rPr lang="en-US" dirty="0">
                <a:solidFill>
                  <a:srgbClr val="F8F8F2"/>
                </a:solidFill>
                <a:latin typeface="Consolas" panose="020B0609020204030204" pitchFamily="49" charset="0"/>
              </a:rPr>
              <a:t> </a:t>
            </a:r>
            <a:r>
              <a:rPr lang="en-US" dirty="0">
                <a:solidFill>
                  <a:srgbClr val="AE81FF"/>
                </a:solidFill>
                <a:latin typeface="Consolas" panose="020B0609020204030204" pitchFamily="49" charset="0"/>
              </a:rPr>
              <a:t>0</a:t>
            </a:r>
            <a:r>
              <a:rPr lang="en-US" dirty="0">
                <a:solidFill>
                  <a:srgbClr val="F8F8F2"/>
                </a:solidFill>
                <a:latin typeface="Consolas" panose="020B0609020204030204" pitchFamily="49" charset="0"/>
              </a:rPr>
              <a:t>;</a:t>
            </a:r>
          </a:p>
          <a:p>
            <a:pPr marL="360000" indent="0">
              <a:buNone/>
            </a:pPr>
            <a:r>
              <a:rPr lang="en-US" dirty="0">
                <a:solidFill>
                  <a:srgbClr val="F8F8F2"/>
                </a:solidFill>
                <a:latin typeface="Consolas" panose="020B0609020204030204" pitchFamily="49" charset="0"/>
              </a:rPr>
              <a:t>}</a:t>
            </a:r>
          </a:p>
        </p:txBody>
      </p:sp>
      <p:cxnSp>
        <p:nvCxnSpPr>
          <p:cNvPr id="4" name="Прямая соединительная линия 3">
            <a:extLst>
              <a:ext uri="{FF2B5EF4-FFF2-40B4-BE49-F238E27FC236}">
                <a16:creationId xmlns:a16="http://schemas.microsoft.com/office/drawing/2014/main" id="{5084ACB0-E00E-4EB8-8FB0-2B865AF9D9D8}"/>
              </a:ext>
            </a:extLst>
          </p:cNvPr>
          <p:cNvCxnSpPr>
            <a:cxnSpLocks/>
            <a:stCxn id="3" idx="0"/>
          </p:cNvCxnSpPr>
          <p:nvPr/>
        </p:nvCxnSpPr>
        <p:spPr>
          <a:xfrm>
            <a:off x="6096000" y="0"/>
            <a:ext cx="0" cy="7327900"/>
          </a:xfrm>
          <a:prstGeom prst="line">
            <a:avLst/>
          </a:prstGeom>
          <a:ln w="38100">
            <a:solidFill>
              <a:srgbClr val="E6E6E6"/>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71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63E3FA-ED13-4CF4-9AA3-8C6EF277DE61}"/>
              </a:ext>
            </a:extLst>
          </p:cNvPr>
          <p:cNvSpPr>
            <a:spLocks noGrp="1"/>
          </p:cNvSpPr>
          <p:nvPr>
            <p:ph type="title"/>
          </p:nvPr>
        </p:nvSpPr>
        <p:spPr/>
        <p:txBody>
          <a:bodyPr/>
          <a:lstStyle/>
          <a:p>
            <a:r>
              <a:rPr lang="ru-RU" dirty="0">
                <a:latin typeface="Cambria" panose="02040503050406030204" pitchFamily="18" charset="0"/>
                <a:ea typeface="Cambria" panose="02040503050406030204" pitchFamily="18" charset="0"/>
              </a:rPr>
              <a:t>Объяснение кода </a:t>
            </a:r>
          </a:p>
        </p:txBody>
      </p:sp>
      <p:sp>
        <p:nvSpPr>
          <p:cNvPr id="3" name="Объект 2">
            <a:extLst>
              <a:ext uri="{FF2B5EF4-FFF2-40B4-BE49-F238E27FC236}">
                <a16:creationId xmlns:a16="http://schemas.microsoft.com/office/drawing/2014/main" id="{3DB2B7EA-A74E-46F4-86E8-4551C7344CEB}"/>
              </a:ext>
            </a:extLst>
          </p:cNvPr>
          <p:cNvSpPr>
            <a:spLocks noGrp="1"/>
          </p:cNvSpPr>
          <p:nvPr>
            <p:ph idx="1"/>
          </p:nvPr>
        </p:nvSpPr>
        <p:spPr>
          <a:xfrm>
            <a:off x="562535" y="1502895"/>
            <a:ext cx="10515600" cy="4351338"/>
          </a:xfrm>
          <a:solidFill>
            <a:schemeClr val="bg1">
              <a:alpha val="34000"/>
            </a:schemeClr>
          </a:solidFill>
        </p:spPr>
        <p:txBody>
          <a:bodyPr>
            <a:normAutofit fontScale="70000" lnSpcReduction="20000"/>
          </a:bodyPr>
          <a:lstStyle/>
          <a:p>
            <a:pPr marL="0" indent="0">
              <a:lnSpc>
                <a:spcPct val="160000"/>
              </a:lnSpc>
              <a:buNone/>
            </a:pPr>
            <a:r>
              <a:rPr lang="ru-RU" dirty="0">
                <a:latin typeface="Cambria" panose="02040503050406030204" pitchFamily="18" charset="0"/>
                <a:ea typeface="Cambria" panose="02040503050406030204" pitchFamily="18" charset="0"/>
              </a:rPr>
              <a:t>В предыдущем слайде записан код, демонстрирующий использование шаблонов (</a:t>
            </a:r>
            <a:r>
              <a:rPr lang="ru-RU" dirty="0" err="1">
                <a:latin typeface="Cambria" panose="02040503050406030204" pitchFamily="18" charset="0"/>
                <a:ea typeface="Cambria" panose="02040503050406030204" pitchFamily="18" charset="0"/>
              </a:rPr>
              <a:t>templates</a:t>
            </a:r>
            <a:r>
              <a:rPr lang="ru-RU" dirty="0">
                <a:latin typeface="Cambria" panose="02040503050406030204" pitchFamily="18" charset="0"/>
                <a:ea typeface="Cambria" panose="02040503050406030204" pitchFamily="18" charset="0"/>
              </a:rPr>
              <a:t>) в C++ для универсального вызова метода </a:t>
            </a:r>
            <a:r>
              <a:rPr lang="ru-RU" dirty="0" err="1">
                <a:highlight>
                  <a:srgbClr val="FFFF00"/>
                </a:highlight>
                <a:latin typeface="Cambria" panose="02040503050406030204" pitchFamily="18" charset="0"/>
                <a:ea typeface="Cambria" panose="02040503050406030204" pitchFamily="18" charset="0"/>
              </a:rPr>
              <a:t>getTax</a:t>
            </a:r>
            <a:r>
              <a:rPr lang="ru-RU" dirty="0">
                <a:highlight>
                  <a:srgbClr val="FFFF00"/>
                </a:highlight>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у объектов разных типов</a:t>
            </a:r>
            <a:r>
              <a:rPr lang="ru-RU" b="1"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Apartment</a:t>
            </a:r>
            <a:r>
              <a:rPr lang="ru-RU" b="1"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Car</a:t>
            </a:r>
            <a:r>
              <a:rPr lang="ru-RU" b="1" dirty="0">
                <a:latin typeface="Cambria" panose="02040503050406030204" pitchFamily="18" charset="0"/>
                <a:ea typeface="Cambria" panose="02040503050406030204" pitchFamily="18" charset="0"/>
              </a:rPr>
              <a:t> и </a:t>
            </a:r>
            <a:r>
              <a:rPr lang="ru-RU" b="1" dirty="0" err="1">
                <a:latin typeface="Cambria" panose="02040503050406030204" pitchFamily="18" charset="0"/>
                <a:ea typeface="Cambria" panose="02040503050406030204" pitchFamily="18" charset="0"/>
              </a:rPr>
              <a:t>CountryHouse</a:t>
            </a:r>
            <a:r>
              <a:rPr lang="ru-RU" b="1" dirty="0">
                <a:latin typeface="Cambria" panose="02040503050406030204" pitchFamily="18" charset="0"/>
                <a:ea typeface="Cambria" panose="02040503050406030204" pitchFamily="18" charset="0"/>
              </a:rPr>
              <a:t>.</a:t>
            </a:r>
          </a:p>
          <a:p>
            <a:pPr marL="0" indent="0">
              <a:lnSpc>
                <a:spcPct val="160000"/>
              </a:lnSpc>
              <a:buNone/>
            </a:pPr>
            <a:r>
              <a:rPr lang="ru-RU" dirty="0">
                <a:latin typeface="Cambria" panose="02040503050406030204" pitchFamily="18" charset="0"/>
                <a:ea typeface="Cambria" panose="02040503050406030204" pitchFamily="18" charset="0"/>
              </a:rPr>
              <a:t>У каждого класса (</a:t>
            </a:r>
            <a:r>
              <a:rPr lang="ru-RU" dirty="0" err="1">
                <a:latin typeface="Cambria" panose="02040503050406030204" pitchFamily="18" charset="0"/>
                <a:ea typeface="Cambria" panose="02040503050406030204" pitchFamily="18" charset="0"/>
              </a:rPr>
              <a:t>Apartment</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Car</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CountryHouse</a:t>
            </a:r>
            <a:r>
              <a:rPr lang="ru-RU" dirty="0">
                <a:latin typeface="Cambria" panose="02040503050406030204" pitchFamily="18" charset="0"/>
                <a:ea typeface="Cambria" panose="02040503050406030204" pitchFamily="18" charset="0"/>
              </a:rPr>
              <a:t>) есть: поле </a:t>
            </a:r>
            <a:r>
              <a:rPr lang="ru-RU" b="1" dirty="0" err="1">
                <a:latin typeface="Cambria" panose="02040503050406030204" pitchFamily="18" charset="0"/>
                <a:ea typeface="Cambria" panose="02040503050406030204" pitchFamily="18" charset="0"/>
              </a:rPr>
              <a:t>worth</a:t>
            </a:r>
            <a:r>
              <a:rPr lang="ru-RU" dirty="0">
                <a:latin typeface="Cambria" panose="02040503050406030204" pitchFamily="18" charset="0"/>
                <a:ea typeface="Cambria" panose="02040503050406030204" pitchFamily="18" charset="0"/>
              </a:rPr>
              <a:t>, метод </a:t>
            </a:r>
            <a:r>
              <a:rPr lang="ru-RU" dirty="0" err="1">
                <a:highlight>
                  <a:srgbClr val="FFFF00"/>
                </a:highlight>
                <a:latin typeface="Cambria" panose="02040503050406030204" pitchFamily="18" charset="0"/>
                <a:ea typeface="Cambria" panose="02040503050406030204" pitchFamily="18" charset="0"/>
              </a:rPr>
              <a:t>getTax</a:t>
            </a:r>
            <a:r>
              <a:rPr lang="ru-RU" dirty="0">
                <a:highlight>
                  <a:srgbClr val="FFFF00"/>
                </a:highlight>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возвращает налог, рассчитанный по разной формуле. Функция </a:t>
            </a:r>
            <a:r>
              <a:rPr lang="ru-RU" dirty="0" err="1">
                <a:highlight>
                  <a:srgbClr val="FFFF00"/>
                </a:highlight>
                <a:latin typeface="Cambria" panose="02040503050406030204" pitchFamily="18" charset="0"/>
                <a:ea typeface="Cambria" panose="02040503050406030204" pitchFamily="18" charset="0"/>
              </a:rPr>
              <a:t>printTax</a:t>
            </a:r>
            <a:r>
              <a:rPr lang="ru-RU" dirty="0">
                <a:highlight>
                  <a:srgbClr val="FFFF00"/>
                </a:highlight>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это шаблонная функция, которая работает с любым типом, у которого есть метод </a:t>
            </a:r>
            <a:r>
              <a:rPr lang="ru-RU" dirty="0" err="1">
                <a:highlight>
                  <a:srgbClr val="FFFF00"/>
                </a:highlight>
                <a:latin typeface="Cambria" panose="02040503050406030204" pitchFamily="18" charset="0"/>
                <a:ea typeface="Cambria" panose="02040503050406030204" pitchFamily="18" charset="0"/>
              </a:rPr>
              <a:t>getTax</a:t>
            </a:r>
            <a:r>
              <a:rPr lang="ru-RU" dirty="0">
                <a:highlight>
                  <a:srgbClr val="FFFF00"/>
                </a:highlight>
                <a:latin typeface="Cambria" panose="02040503050406030204" pitchFamily="18" charset="0"/>
                <a:ea typeface="Cambria" panose="02040503050406030204" pitchFamily="18" charset="0"/>
              </a:rPr>
              <a:t>(). </a:t>
            </a:r>
          </a:p>
          <a:p>
            <a:pPr marL="0" indent="0">
              <a:lnSpc>
                <a:spcPct val="160000"/>
              </a:lnSpc>
              <a:buNone/>
            </a:pPr>
            <a:r>
              <a:rPr lang="ru-RU" b="1" dirty="0">
                <a:latin typeface="Cambria" panose="02040503050406030204" pitchFamily="18" charset="0"/>
                <a:ea typeface="Cambria" panose="02040503050406030204" pitchFamily="18" charset="0"/>
              </a:rPr>
              <a:t>Важные моменты: </a:t>
            </a:r>
            <a:r>
              <a:rPr lang="ru-RU" dirty="0">
                <a:latin typeface="Cambria" panose="02040503050406030204" pitchFamily="18" charset="0"/>
                <a:ea typeface="Cambria" panose="02040503050406030204" pitchFamily="18" charset="0"/>
              </a:rPr>
              <a:t>Шаблоны не требуют общего базового класса или виртуальных функций. Компилятор подставляет нужный тип при каждом вызове </a:t>
            </a:r>
            <a:r>
              <a:rPr lang="ru-RU" dirty="0" err="1">
                <a:highlight>
                  <a:srgbClr val="FFFF00"/>
                </a:highlight>
                <a:latin typeface="Cambria" panose="02040503050406030204" pitchFamily="18" charset="0"/>
                <a:ea typeface="Cambria" panose="02040503050406030204" pitchFamily="18" charset="0"/>
              </a:rPr>
              <a:t>printTax</a:t>
            </a:r>
            <a:r>
              <a:rPr lang="ru-RU" dirty="0">
                <a:highlight>
                  <a:srgbClr val="FFFF00"/>
                </a:highlight>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создавая конкретную версию функции.</a:t>
            </a:r>
          </a:p>
        </p:txBody>
      </p:sp>
    </p:spTree>
    <p:extLst>
      <p:ext uri="{BB962C8B-B14F-4D97-AF65-F5344CB8AC3E}">
        <p14:creationId xmlns:p14="http://schemas.microsoft.com/office/powerpoint/2010/main" val="1396405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DC3D9C-45F2-493F-B79C-B444972248D6}"/>
              </a:ext>
            </a:extLst>
          </p:cNvPr>
          <p:cNvSpPr>
            <a:spLocks noGrp="1"/>
          </p:cNvSpPr>
          <p:nvPr>
            <p:ph type="title"/>
          </p:nvPr>
        </p:nvSpPr>
        <p:spPr/>
        <p:txBody>
          <a:bodyPr/>
          <a:lstStyle/>
          <a:p>
            <a:r>
              <a:rPr lang="ru-RU" dirty="0">
                <a:latin typeface="Cambria" panose="02040503050406030204" pitchFamily="18" charset="0"/>
                <a:ea typeface="Cambria" panose="02040503050406030204" pitchFamily="18" charset="0"/>
              </a:rPr>
              <a:t>Динамический полиморфизм</a:t>
            </a:r>
          </a:p>
        </p:txBody>
      </p:sp>
      <p:sp>
        <p:nvSpPr>
          <p:cNvPr id="3" name="Объект 2">
            <a:extLst>
              <a:ext uri="{FF2B5EF4-FFF2-40B4-BE49-F238E27FC236}">
                <a16:creationId xmlns:a16="http://schemas.microsoft.com/office/drawing/2014/main" id="{5D934424-FCE1-4766-AD29-DE10163F26A4}"/>
              </a:ext>
            </a:extLst>
          </p:cNvPr>
          <p:cNvSpPr>
            <a:spLocks noGrp="1"/>
          </p:cNvSpPr>
          <p:nvPr>
            <p:ph idx="1"/>
          </p:nvPr>
        </p:nvSpPr>
        <p:spPr>
          <a:xfrm>
            <a:off x="838200" y="1574800"/>
            <a:ext cx="10515600" cy="4602163"/>
          </a:xfrm>
          <a:solidFill>
            <a:schemeClr val="bg1">
              <a:alpha val="34000"/>
            </a:schemeClr>
          </a:solidFill>
        </p:spPr>
        <p:txBody>
          <a:bodyPr>
            <a:normAutofit fontScale="85000" lnSpcReduction="10000"/>
          </a:bodyPr>
          <a:lstStyle/>
          <a:p>
            <a:pPr marL="0" indent="0">
              <a:lnSpc>
                <a:spcPct val="150000"/>
              </a:lnSpc>
              <a:buNone/>
            </a:pPr>
            <a:r>
              <a:rPr lang="en-US" b="1"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Динамический полиморфизм</a:t>
            </a:r>
            <a:r>
              <a:rPr lang="ru-RU" dirty="0">
                <a:latin typeface="Cambria" panose="02040503050406030204" pitchFamily="18" charset="0"/>
                <a:ea typeface="Cambria" panose="02040503050406030204" pitchFamily="18" charset="0"/>
              </a:rPr>
              <a:t> – наиболее частое воплощение полиморфизма в целом. Динамический полиморфизм — это способность вызывать методы производных классов через указатель или ссылку на базовый класс. Он реализуется с помощью </a:t>
            </a:r>
            <a:r>
              <a:rPr lang="ru-RU" dirty="0">
                <a:highlight>
                  <a:srgbClr val="FFFF00"/>
                </a:highlight>
                <a:latin typeface="Cambria" panose="02040503050406030204" pitchFamily="18" charset="0"/>
                <a:ea typeface="Cambria" panose="02040503050406030204" pitchFamily="18" charset="0"/>
              </a:rPr>
              <a:t>виртуальных функций</a:t>
            </a:r>
            <a:r>
              <a:rPr lang="ru-RU" dirty="0">
                <a:latin typeface="Cambria" panose="02040503050406030204" pitchFamily="18" charset="0"/>
                <a:ea typeface="Cambria" panose="02040503050406030204" pitchFamily="18" charset="0"/>
              </a:rPr>
              <a:t>, которые позволяют </a:t>
            </a:r>
            <a:r>
              <a:rPr lang="ru-RU" u="sng" dirty="0">
                <a:latin typeface="Cambria" panose="02040503050406030204" pitchFamily="18" charset="0"/>
                <a:ea typeface="Cambria" panose="02040503050406030204" pitchFamily="18" charset="0"/>
              </a:rPr>
              <a:t>переопределять</a:t>
            </a:r>
            <a:r>
              <a:rPr lang="ru-RU" dirty="0">
                <a:latin typeface="Cambria" panose="02040503050406030204" pitchFamily="18" charset="0"/>
                <a:ea typeface="Cambria" panose="02040503050406030204" pitchFamily="18" charset="0"/>
              </a:rPr>
              <a:t> поведение в наследниках. При вызове </a:t>
            </a:r>
            <a:r>
              <a:rPr lang="ru-RU" dirty="0">
                <a:highlight>
                  <a:srgbClr val="FFFF00"/>
                </a:highlight>
                <a:latin typeface="Cambria" panose="02040503050406030204" pitchFamily="18" charset="0"/>
                <a:ea typeface="Cambria" panose="02040503050406030204" pitchFamily="18" charset="0"/>
              </a:rPr>
              <a:t>виртуальной функции </a:t>
            </a:r>
            <a:r>
              <a:rPr lang="ru-RU" dirty="0">
                <a:latin typeface="Cambria" panose="02040503050406030204" pitchFamily="18" charset="0"/>
                <a:ea typeface="Cambria" panose="02040503050406030204" pitchFamily="18" charset="0"/>
              </a:rPr>
              <a:t>определяется, </a:t>
            </a:r>
            <a:r>
              <a:rPr lang="ru-RU" i="1" dirty="0">
                <a:latin typeface="Cambria" panose="02040503050406030204" pitchFamily="18" charset="0"/>
                <a:ea typeface="Cambria" panose="02040503050406030204" pitchFamily="18" charset="0"/>
              </a:rPr>
              <a:t>какой метод вызвать, не во время компиляции</a:t>
            </a:r>
            <a:r>
              <a:rPr lang="ru-RU" dirty="0">
                <a:latin typeface="Cambria" panose="02040503050406030204" pitchFamily="18" charset="0"/>
                <a:ea typeface="Cambria" panose="02040503050406030204" pitchFamily="18" charset="0"/>
              </a:rPr>
              <a:t>, </a:t>
            </a:r>
            <a:r>
              <a:rPr lang="ru-RU" u="sng" dirty="0">
                <a:latin typeface="Cambria" panose="02040503050406030204" pitchFamily="18" charset="0"/>
                <a:ea typeface="Cambria" panose="02040503050406030204" pitchFamily="18" charset="0"/>
              </a:rPr>
              <a:t>а во время выполнения программы.</a:t>
            </a:r>
            <a:r>
              <a:rPr lang="ru-RU" dirty="0">
                <a:latin typeface="Cambria" panose="02040503050406030204" pitchFamily="18" charset="0"/>
                <a:ea typeface="Cambria" panose="02040503050406030204" pitchFamily="18" charset="0"/>
              </a:rPr>
              <a:t> Это обеспечивает гибкость и расширяемость кода, особенно в системах с наследованием.</a:t>
            </a:r>
          </a:p>
          <a:p>
            <a:pPr marL="0" indent="0">
              <a:lnSpc>
                <a:spcPct val="150000"/>
              </a:lnSpc>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8130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a:extLst>
              <a:ext uri="{FF2B5EF4-FFF2-40B4-BE49-F238E27FC236}">
                <a16:creationId xmlns:a16="http://schemas.microsoft.com/office/drawing/2014/main" id="{3CB5EBF5-862E-45C3-9B35-8CEE8A3A0EE2}"/>
              </a:ext>
            </a:extLst>
          </p:cNvPr>
          <p:cNvSpPr txBox="1">
            <a:spLocks/>
          </p:cNvSpPr>
          <p:nvPr/>
        </p:nvSpPr>
        <p:spPr>
          <a:xfrm>
            <a:off x="-1" y="0"/>
            <a:ext cx="6005015" cy="6858000"/>
          </a:xfrm>
          <a:prstGeom prst="rect">
            <a:avLst/>
          </a:prstGeom>
          <a:solidFill>
            <a:schemeClr val="tx1">
              <a:lumMod val="85000"/>
              <a:lumOff val="15000"/>
            </a:schemeClr>
          </a:solidFill>
          <a:ln w="31750">
            <a:solidFill>
              <a:schemeClr val="bg1">
                <a:lumMod val="65000"/>
              </a:schemeClr>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dirty="0">
                <a:solidFill>
                  <a:srgbClr val="F92672"/>
                </a:solidFill>
                <a:latin typeface="Consolas" panose="020B0609020204030204" pitchFamily="49" charset="0"/>
              </a:rPr>
              <a:t>#include</a:t>
            </a:r>
            <a:r>
              <a:rPr lang="en-US" sz="1600" dirty="0">
                <a:solidFill>
                  <a:srgbClr val="F8F8F2"/>
                </a:solidFill>
                <a:latin typeface="Consolas" panose="020B0609020204030204" pitchFamily="49" charset="0"/>
              </a:rPr>
              <a:t> </a:t>
            </a:r>
            <a:r>
              <a:rPr lang="en-US" sz="1600" dirty="0">
                <a:solidFill>
                  <a:srgbClr val="E6DB74"/>
                </a:solidFill>
                <a:latin typeface="Consolas" panose="020B0609020204030204" pitchFamily="49" charset="0"/>
              </a:rPr>
              <a:t>&lt;iostream&gt;</a:t>
            </a:r>
            <a:endParaRPr lang="en-US" sz="1600" dirty="0">
              <a:solidFill>
                <a:srgbClr val="F8F8F2"/>
              </a:solidFill>
              <a:latin typeface="Consolas" panose="020B0609020204030204" pitchFamily="49" charset="0"/>
            </a:endParaRPr>
          </a:p>
          <a:p>
            <a:pPr marL="0" indent="0">
              <a:spcBef>
                <a:spcPts val="0"/>
              </a:spcBef>
              <a:buNone/>
            </a:pPr>
            <a:r>
              <a:rPr lang="en-US" sz="1600" dirty="0">
                <a:solidFill>
                  <a:srgbClr val="F92672"/>
                </a:solidFill>
                <a:latin typeface="Consolas" panose="020B0609020204030204" pitchFamily="49" charset="0"/>
              </a:rPr>
              <a:t>using</a:t>
            </a:r>
            <a:r>
              <a:rPr lang="en-US" sz="1600" dirty="0">
                <a:solidFill>
                  <a:srgbClr val="F8F8F2"/>
                </a:solidFill>
                <a:latin typeface="Consolas" panose="020B0609020204030204" pitchFamily="49" charset="0"/>
              </a:rPr>
              <a:t> </a:t>
            </a:r>
            <a:r>
              <a:rPr lang="en-US" sz="1600" i="1" dirty="0">
                <a:solidFill>
                  <a:srgbClr val="66D9EF"/>
                </a:solidFill>
                <a:latin typeface="Consolas" panose="020B0609020204030204" pitchFamily="49" charset="0"/>
              </a:rPr>
              <a:t>namespace</a:t>
            </a: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std</a:t>
            </a:r>
            <a:r>
              <a:rPr lang="en-US" sz="1600" dirty="0">
                <a:solidFill>
                  <a:srgbClr val="F8F8F2"/>
                </a:solidFill>
                <a:latin typeface="Consolas" panose="020B0609020204030204" pitchFamily="49" charset="0"/>
              </a:rPr>
              <a:t>;</a:t>
            </a:r>
          </a:p>
          <a:p>
            <a:pPr marL="0" indent="0">
              <a:spcBef>
                <a:spcPts val="0"/>
              </a:spcBef>
              <a:buNone/>
            </a:pPr>
            <a:br>
              <a:rPr lang="en-US" sz="1600" dirty="0">
                <a:solidFill>
                  <a:srgbClr val="F8F8F2"/>
                </a:solidFill>
                <a:latin typeface="Consolas" panose="020B0609020204030204" pitchFamily="49" charset="0"/>
              </a:rPr>
            </a:br>
            <a:r>
              <a:rPr lang="en-US" sz="1600" i="1" dirty="0">
                <a:solidFill>
                  <a:srgbClr val="66D9EF"/>
                </a:solidFill>
                <a:latin typeface="Consolas" panose="020B0609020204030204" pitchFamily="49" charset="0"/>
              </a:rPr>
              <a:t>class</a:t>
            </a: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Animal</a:t>
            </a:r>
            <a:r>
              <a:rPr lang="en-US" sz="1600" dirty="0">
                <a:solidFill>
                  <a:srgbClr val="F8F8F2"/>
                </a:solidFill>
                <a:latin typeface="Consolas" panose="020B0609020204030204" pitchFamily="49" charset="0"/>
              </a:rPr>
              <a:t> {</a:t>
            </a:r>
          </a:p>
          <a:p>
            <a:pPr marL="0" indent="0">
              <a:spcBef>
                <a:spcPts val="0"/>
              </a:spcBef>
              <a:buNone/>
            </a:pPr>
            <a:r>
              <a:rPr lang="en-US" sz="1600" i="1" dirty="0">
                <a:solidFill>
                  <a:srgbClr val="66D9EF"/>
                </a:solidFill>
                <a:latin typeface="Consolas" panose="020B0609020204030204" pitchFamily="49" charset="0"/>
              </a:rPr>
              <a:t>public:</a:t>
            </a:r>
            <a:endParaRPr lang="en-US" sz="1600" dirty="0">
              <a:solidFill>
                <a:srgbClr val="F8F8F2"/>
              </a:solidFill>
              <a:latin typeface="Consolas" panose="020B0609020204030204" pitchFamily="49" charset="0"/>
            </a:endParaRPr>
          </a:p>
          <a:p>
            <a:pPr marL="0" indent="0">
              <a:spcBef>
                <a:spcPts val="0"/>
              </a:spcBef>
              <a:buNone/>
            </a:pPr>
            <a:r>
              <a:rPr lang="en-US" sz="1600" dirty="0">
                <a:solidFill>
                  <a:srgbClr val="F8F8F2"/>
                </a:solidFill>
                <a:latin typeface="Consolas" panose="020B0609020204030204" pitchFamily="49" charset="0"/>
              </a:rPr>
              <a:t>    </a:t>
            </a:r>
            <a:r>
              <a:rPr lang="en-US" sz="1600" i="1" dirty="0">
                <a:solidFill>
                  <a:srgbClr val="66D9EF"/>
                </a:solidFill>
                <a:latin typeface="Consolas" panose="020B0609020204030204" pitchFamily="49" charset="0"/>
              </a:rPr>
              <a:t>void</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speak</a:t>
            </a:r>
            <a:r>
              <a:rPr lang="en-US" sz="1600" dirty="0">
                <a:solidFill>
                  <a:srgbClr val="F8F8F2"/>
                </a:solidFill>
                <a:latin typeface="Consolas" panose="020B0609020204030204" pitchFamily="49" charset="0"/>
              </a:rPr>
              <a:t>() {</a:t>
            </a:r>
          </a:p>
          <a:p>
            <a:pPr marL="0" indent="0">
              <a:spcBef>
                <a:spcPts val="0"/>
              </a:spcBef>
              <a:buNone/>
            </a:pPr>
            <a:r>
              <a:rPr lang="en-US" sz="1600" dirty="0">
                <a:solidFill>
                  <a:srgbClr val="F8F8F2"/>
                </a:solidFill>
                <a:latin typeface="Consolas" panose="020B0609020204030204" pitchFamily="49" charset="0"/>
              </a:rPr>
              <a:t>        </a:t>
            </a:r>
            <a:r>
              <a:rPr lang="en-US" sz="1600" dirty="0" err="1">
                <a:solidFill>
                  <a:srgbClr val="F8F8F2"/>
                </a:solidFill>
                <a:latin typeface="Consolas" panose="020B0609020204030204" pitchFamily="49" charset="0"/>
              </a:rPr>
              <a:t>cout</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a:solidFill>
                  <a:srgbClr val="E6DB74"/>
                </a:solidFill>
                <a:latin typeface="Consolas" panose="020B0609020204030204" pitchFamily="49" charset="0"/>
              </a:rPr>
              <a:t>"Animal speaks"</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err="1">
                <a:solidFill>
                  <a:srgbClr val="A6E22E"/>
                </a:solidFill>
                <a:latin typeface="Consolas" panose="020B0609020204030204" pitchFamily="49" charset="0"/>
              </a:rPr>
              <a:t>endl</a:t>
            </a:r>
            <a:r>
              <a:rPr lang="en-US" sz="1600" dirty="0">
                <a:solidFill>
                  <a:srgbClr val="F8F8F2"/>
                </a:solidFill>
                <a:latin typeface="Consolas" panose="020B0609020204030204" pitchFamily="49" charset="0"/>
              </a:rPr>
              <a:t>;</a:t>
            </a:r>
          </a:p>
          <a:p>
            <a:pPr marL="0" indent="0">
              <a:spcBef>
                <a:spcPts val="0"/>
              </a:spcBef>
              <a:buNone/>
            </a:pPr>
            <a:r>
              <a:rPr lang="en-US" sz="1600" dirty="0">
                <a:solidFill>
                  <a:srgbClr val="F8F8F2"/>
                </a:solidFill>
                <a:latin typeface="Consolas" panose="020B0609020204030204" pitchFamily="49" charset="0"/>
              </a:rPr>
              <a:t>    }</a:t>
            </a:r>
          </a:p>
          <a:p>
            <a:pPr marL="0" indent="0">
              <a:spcBef>
                <a:spcPts val="0"/>
              </a:spcBef>
              <a:buNone/>
            </a:pPr>
            <a:r>
              <a:rPr lang="en-US" sz="1600" dirty="0">
                <a:solidFill>
                  <a:srgbClr val="F8F8F2"/>
                </a:solidFill>
                <a:latin typeface="Consolas" panose="020B0609020204030204" pitchFamily="49" charset="0"/>
              </a:rPr>
              <a:t>};</a:t>
            </a:r>
          </a:p>
          <a:p>
            <a:pPr marL="0" indent="0">
              <a:spcBef>
                <a:spcPts val="0"/>
              </a:spcBef>
              <a:buNone/>
            </a:pPr>
            <a:br>
              <a:rPr lang="en-US" sz="1600" dirty="0">
                <a:solidFill>
                  <a:srgbClr val="F8F8F2"/>
                </a:solidFill>
                <a:latin typeface="Consolas" panose="020B0609020204030204" pitchFamily="49" charset="0"/>
              </a:rPr>
            </a:br>
            <a:r>
              <a:rPr lang="en-US" sz="1600" i="1" dirty="0">
                <a:solidFill>
                  <a:srgbClr val="66D9EF"/>
                </a:solidFill>
                <a:latin typeface="Consolas" panose="020B0609020204030204" pitchFamily="49" charset="0"/>
              </a:rPr>
              <a:t>class</a:t>
            </a: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Dog</a:t>
            </a:r>
            <a:r>
              <a:rPr lang="en-US" sz="1600" dirty="0">
                <a:solidFill>
                  <a:srgbClr val="F8F8F2"/>
                </a:solidFill>
                <a:latin typeface="Consolas" panose="020B0609020204030204" pitchFamily="49" charset="0"/>
              </a:rPr>
              <a:t> : </a:t>
            </a:r>
            <a:r>
              <a:rPr lang="en-US" sz="1600" i="1" dirty="0">
                <a:solidFill>
                  <a:srgbClr val="66D9EF"/>
                </a:solidFill>
                <a:latin typeface="Consolas" panose="020B0609020204030204" pitchFamily="49" charset="0"/>
              </a:rPr>
              <a:t>public</a:t>
            </a: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Animal</a:t>
            </a:r>
            <a:r>
              <a:rPr lang="en-US" sz="1600" dirty="0">
                <a:solidFill>
                  <a:srgbClr val="F8F8F2"/>
                </a:solidFill>
                <a:latin typeface="Consolas" panose="020B0609020204030204" pitchFamily="49" charset="0"/>
              </a:rPr>
              <a:t> {</a:t>
            </a:r>
          </a:p>
          <a:p>
            <a:pPr marL="0" indent="0">
              <a:spcBef>
                <a:spcPts val="0"/>
              </a:spcBef>
              <a:buNone/>
            </a:pPr>
            <a:r>
              <a:rPr lang="en-US" sz="1600" i="1" dirty="0">
                <a:solidFill>
                  <a:srgbClr val="66D9EF"/>
                </a:solidFill>
                <a:latin typeface="Consolas" panose="020B0609020204030204" pitchFamily="49" charset="0"/>
              </a:rPr>
              <a:t>public:</a:t>
            </a:r>
            <a:endParaRPr lang="en-US" sz="1600" dirty="0">
              <a:solidFill>
                <a:srgbClr val="F8F8F2"/>
              </a:solidFill>
              <a:latin typeface="Consolas" panose="020B0609020204030204" pitchFamily="49" charset="0"/>
            </a:endParaRPr>
          </a:p>
          <a:p>
            <a:pPr marL="0" indent="0">
              <a:spcBef>
                <a:spcPts val="0"/>
              </a:spcBef>
              <a:buNone/>
            </a:pPr>
            <a:r>
              <a:rPr lang="en-US" sz="1600" dirty="0">
                <a:solidFill>
                  <a:srgbClr val="F8F8F2"/>
                </a:solidFill>
                <a:latin typeface="Consolas" panose="020B0609020204030204" pitchFamily="49" charset="0"/>
              </a:rPr>
              <a:t>    </a:t>
            </a:r>
            <a:r>
              <a:rPr lang="en-US" sz="1600" i="1" dirty="0">
                <a:solidFill>
                  <a:srgbClr val="66D9EF"/>
                </a:solidFill>
                <a:latin typeface="Consolas" panose="020B0609020204030204" pitchFamily="49" charset="0"/>
              </a:rPr>
              <a:t>void</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speak</a:t>
            </a:r>
            <a:r>
              <a:rPr lang="en-US" sz="1600" dirty="0">
                <a:solidFill>
                  <a:srgbClr val="F8F8F2"/>
                </a:solidFill>
                <a:latin typeface="Consolas" panose="020B0609020204030204" pitchFamily="49" charset="0"/>
              </a:rPr>
              <a:t>(){</a:t>
            </a:r>
          </a:p>
          <a:p>
            <a:pPr marL="0" indent="0">
              <a:spcBef>
                <a:spcPts val="0"/>
              </a:spcBef>
              <a:buNone/>
            </a:pPr>
            <a:r>
              <a:rPr lang="en-US" sz="1600" dirty="0">
                <a:solidFill>
                  <a:srgbClr val="F8F8F2"/>
                </a:solidFill>
                <a:latin typeface="Consolas" panose="020B0609020204030204" pitchFamily="49" charset="0"/>
              </a:rPr>
              <a:t>        </a:t>
            </a:r>
            <a:r>
              <a:rPr lang="en-US" sz="1600" dirty="0" err="1">
                <a:solidFill>
                  <a:srgbClr val="F8F8F2"/>
                </a:solidFill>
                <a:latin typeface="Consolas" panose="020B0609020204030204" pitchFamily="49" charset="0"/>
              </a:rPr>
              <a:t>cout</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a:solidFill>
                  <a:srgbClr val="E6DB74"/>
                </a:solidFill>
                <a:latin typeface="Consolas" panose="020B0609020204030204" pitchFamily="49" charset="0"/>
              </a:rPr>
              <a:t>"Dog barks"</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err="1">
                <a:solidFill>
                  <a:srgbClr val="A6E22E"/>
                </a:solidFill>
                <a:latin typeface="Consolas" panose="020B0609020204030204" pitchFamily="49" charset="0"/>
              </a:rPr>
              <a:t>endl</a:t>
            </a:r>
            <a:r>
              <a:rPr lang="en-US" sz="1600" dirty="0">
                <a:solidFill>
                  <a:srgbClr val="F8F8F2"/>
                </a:solidFill>
                <a:latin typeface="Consolas" panose="020B0609020204030204" pitchFamily="49" charset="0"/>
              </a:rPr>
              <a:t>;</a:t>
            </a:r>
          </a:p>
          <a:p>
            <a:pPr marL="0" indent="0">
              <a:spcBef>
                <a:spcPts val="0"/>
              </a:spcBef>
              <a:buNone/>
            </a:pPr>
            <a:r>
              <a:rPr lang="en-US" sz="1600" dirty="0">
                <a:solidFill>
                  <a:srgbClr val="F8F8F2"/>
                </a:solidFill>
                <a:latin typeface="Consolas" panose="020B0609020204030204" pitchFamily="49" charset="0"/>
              </a:rPr>
              <a:t>    }</a:t>
            </a:r>
          </a:p>
          <a:p>
            <a:pPr marL="0" indent="0">
              <a:spcBef>
                <a:spcPts val="0"/>
              </a:spcBef>
              <a:buNone/>
            </a:pPr>
            <a:r>
              <a:rPr lang="en-US" sz="1600" dirty="0">
                <a:solidFill>
                  <a:srgbClr val="F8F8F2"/>
                </a:solidFill>
                <a:latin typeface="Consolas" panose="020B0609020204030204" pitchFamily="49" charset="0"/>
              </a:rPr>
              <a:t>};</a:t>
            </a:r>
          </a:p>
          <a:p>
            <a:pPr marL="0" indent="0">
              <a:spcBef>
                <a:spcPts val="0"/>
              </a:spcBef>
              <a:buNone/>
            </a:pPr>
            <a:br>
              <a:rPr lang="en-US" sz="1600" dirty="0">
                <a:solidFill>
                  <a:srgbClr val="F8F8F2"/>
                </a:solidFill>
                <a:latin typeface="Consolas" panose="020B0609020204030204" pitchFamily="49" charset="0"/>
              </a:rPr>
            </a:br>
            <a:r>
              <a:rPr lang="en-US" sz="1600" i="1" dirty="0">
                <a:solidFill>
                  <a:srgbClr val="66D9EF"/>
                </a:solidFill>
                <a:latin typeface="Consolas" panose="020B0609020204030204" pitchFamily="49" charset="0"/>
              </a:rPr>
              <a:t>class</a:t>
            </a: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Cat</a:t>
            </a:r>
            <a:r>
              <a:rPr lang="en-US" sz="1600" dirty="0">
                <a:solidFill>
                  <a:srgbClr val="F8F8F2"/>
                </a:solidFill>
                <a:latin typeface="Consolas" panose="020B0609020204030204" pitchFamily="49" charset="0"/>
              </a:rPr>
              <a:t> : </a:t>
            </a:r>
            <a:r>
              <a:rPr lang="en-US" sz="1600" i="1" dirty="0">
                <a:solidFill>
                  <a:srgbClr val="66D9EF"/>
                </a:solidFill>
                <a:latin typeface="Consolas" panose="020B0609020204030204" pitchFamily="49" charset="0"/>
              </a:rPr>
              <a:t>public</a:t>
            </a: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Animal</a:t>
            </a:r>
            <a:r>
              <a:rPr lang="en-US" sz="1600" dirty="0">
                <a:solidFill>
                  <a:srgbClr val="F8F8F2"/>
                </a:solidFill>
                <a:latin typeface="Consolas" panose="020B0609020204030204" pitchFamily="49" charset="0"/>
              </a:rPr>
              <a:t> {</a:t>
            </a:r>
          </a:p>
          <a:p>
            <a:pPr marL="0" indent="0">
              <a:spcBef>
                <a:spcPts val="0"/>
              </a:spcBef>
              <a:buNone/>
            </a:pPr>
            <a:r>
              <a:rPr lang="en-US" sz="1600" i="1" dirty="0">
                <a:solidFill>
                  <a:srgbClr val="66D9EF"/>
                </a:solidFill>
                <a:latin typeface="Consolas" panose="020B0609020204030204" pitchFamily="49" charset="0"/>
              </a:rPr>
              <a:t>public:</a:t>
            </a:r>
            <a:endParaRPr lang="en-US" sz="1600" dirty="0">
              <a:solidFill>
                <a:srgbClr val="F8F8F2"/>
              </a:solidFill>
              <a:latin typeface="Consolas" panose="020B0609020204030204" pitchFamily="49" charset="0"/>
            </a:endParaRPr>
          </a:p>
          <a:p>
            <a:pPr marL="0" indent="0">
              <a:spcBef>
                <a:spcPts val="0"/>
              </a:spcBef>
              <a:buNone/>
            </a:pPr>
            <a:r>
              <a:rPr lang="en-US" sz="1600" dirty="0">
                <a:solidFill>
                  <a:srgbClr val="F8F8F2"/>
                </a:solidFill>
                <a:latin typeface="Consolas" panose="020B0609020204030204" pitchFamily="49" charset="0"/>
              </a:rPr>
              <a:t>    </a:t>
            </a:r>
            <a:r>
              <a:rPr lang="en-US" sz="1600" i="1" dirty="0">
                <a:solidFill>
                  <a:srgbClr val="66D9EF"/>
                </a:solidFill>
                <a:latin typeface="Consolas" panose="020B0609020204030204" pitchFamily="49" charset="0"/>
              </a:rPr>
              <a:t>void</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speak</a:t>
            </a:r>
            <a:r>
              <a:rPr lang="en-US" sz="1600" dirty="0">
                <a:solidFill>
                  <a:srgbClr val="F8F8F2"/>
                </a:solidFill>
                <a:latin typeface="Consolas" panose="020B0609020204030204" pitchFamily="49" charset="0"/>
              </a:rPr>
              <a:t>(){</a:t>
            </a:r>
          </a:p>
          <a:p>
            <a:pPr marL="0" indent="0">
              <a:spcBef>
                <a:spcPts val="0"/>
              </a:spcBef>
              <a:buNone/>
            </a:pPr>
            <a:r>
              <a:rPr lang="en-US" sz="1600" dirty="0">
                <a:solidFill>
                  <a:srgbClr val="F8F8F2"/>
                </a:solidFill>
                <a:latin typeface="Consolas" panose="020B0609020204030204" pitchFamily="49" charset="0"/>
              </a:rPr>
              <a:t>        </a:t>
            </a:r>
            <a:r>
              <a:rPr lang="en-US" sz="1600" dirty="0" err="1">
                <a:solidFill>
                  <a:srgbClr val="F8F8F2"/>
                </a:solidFill>
                <a:latin typeface="Consolas" panose="020B0609020204030204" pitchFamily="49" charset="0"/>
              </a:rPr>
              <a:t>cout</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a:solidFill>
                  <a:srgbClr val="E6DB74"/>
                </a:solidFill>
                <a:latin typeface="Consolas" panose="020B0609020204030204" pitchFamily="49" charset="0"/>
              </a:rPr>
              <a:t>"Cat meows"</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err="1">
                <a:solidFill>
                  <a:srgbClr val="A6E22E"/>
                </a:solidFill>
                <a:latin typeface="Consolas" panose="020B0609020204030204" pitchFamily="49" charset="0"/>
              </a:rPr>
              <a:t>endl</a:t>
            </a:r>
            <a:r>
              <a:rPr lang="en-US" sz="1600" dirty="0">
                <a:solidFill>
                  <a:srgbClr val="F8F8F2"/>
                </a:solidFill>
                <a:latin typeface="Consolas" panose="020B0609020204030204" pitchFamily="49" charset="0"/>
              </a:rPr>
              <a:t>;</a:t>
            </a:r>
          </a:p>
          <a:p>
            <a:pPr marL="0" indent="0">
              <a:spcBef>
                <a:spcPts val="0"/>
              </a:spcBef>
              <a:buNone/>
            </a:pPr>
            <a:r>
              <a:rPr lang="en-US" sz="1600" dirty="0">
                <a:solidFill>
                  <a:srgbClr val="F8F8F2"/>
                </a:solidFill>
                <a:latin typeface="Consolas" panose="020B0609020204030204" pitchFamily="49" charset="0"/>
              </a:rPr>
              <a:t>    }</a:t>
            </a:r>
          </a:p>
          <a:p>
            <a:pPr marL="0" indent="0">
              <a:spcBef>
                <a:spcPts val="0"/>
              </a:spcBef>
              <a:buNone/>
            </a:pPr>
            <a:r>
              <a:rPr lang="en-US" sz="1600" dirty="0">
                <a:solidFill>
                  <a:srgbClr val="F8F8F2"/>
                </a:solidFill>
                <a:latin typeface="Consolas" panose="020B0609020204030204" pitchFamily="49" charset="0"/>
              </a:rPr>
              <a:t>};</a:t>
            </a:r>
          </a:p>
          <a:p>
            <a:pPr marL="0" indent="0">
              <a:spcBef>
                <a:spcPts val="0"/>
              </a:spcBef>
              <a:buNone/>
            </a:pPr>
            <a:r>
              <a:rPr lang="en-US" sz="1600" i="1" dirty="0">
                <a:solidFill>
                  <a:srgbClr val="66D9EF"/>
                </a:solidFill>
                <a:latin typeface="Consolas" panose="020B0609020204030204" pitchFamily="49" charset="0"/>
              </a:rPr>
              <a:t>int</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main</a:t>
            </a:r>
            <a:r>
              <a:rPr lang="en-US" sz="1600" dirty="0">
                <a:solidFill>
                  <a:srgbClr val="F8F8F2"/>
                </a:solidFill>
                <a:latin typeface="Consolas" panose="020B0609020204030204" pitchFamily="49" charset="0"/>
              </a:rPr>
              <a:t>() {</a:t>
            </a:r>
          </a:p>
          <a:p>
            <a:pPr marL="0" indent="0">
              <a:spcBef>
                <a:spcPts val="0"/>
              </a:spcBef>
              <a:buNone/>
            </a:pP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Dog</a:t>
            </a:r>
            <a:r>
              <a:rPr lang="en-US" sz="1600" dirty="0">
                <a:solidFill>
                  <a:srgbClr val="F8F8F2"/>
                </a:solidFill>
                <a:latin typeface="Consolas" panose="020B0609020204030204" pitchFamily="49" charset="0"/>
              </a:rPr>
              <a:t> </a:t>
            </a:r>
            <a:r>
              <a:rPr lang="en-US" sz="1600" dirty="0" err="1">
                <a:solidFill>
                  <a:srgbClr val="F8F8F2"/>
                </a:solidFill>
                <a:latin typeface="Consolas" panose="020B0609020204030204" pitchFamily="49" charset="0"/>
              </a:rPr>
              <a:t>dog</a:t>
            </a:r>
            <a:r>
              <a:rPr lang="en-US" sz="1600" dirty="0">
                <a:solidFill>
                  <a:srgbClr val="F8F8F2"/>
                </a:solidFill>
                <a:latin typeface="Consolas" panose="020B0609020204030204" pitchFamily="49" charset="0"/>
              </a:rPr>
              <a:t>; </a:t>
            </a:r>
            <a:r>
              <a:rPr lang="en-US" sz="1600" dirty="0" err="1">
                <a:solidFill>
                  <a:srgbClr val="F8F8F2"/>
                </a:solidFill>
                <a:latin typeface="Consolas" panose="020B0609020204030204" pitchFamily="49" charset="0"/>
              </a:rPr>
              <a:t>dog.</a:t>
            </a:r>
            <a:r>
              <a:rPr lang="en-US" sz="1600" dirty="0" err="1">
                <a:solidFill>
                  <a:srgbClr val="A6E22E"/>
                </a:solidFill>
                <a:latin typeface="Consolas" panose="020B0609020204030204" pitchFamily="49" charset="0"/>
              </a:rPr>
              <a:t>speak</a:t>
            </a:r>
            <a:r>
              <a:rPr lang="en-US" sz="1600" dirty="0">
                <a:solidFill>
                  <a:srgbClr val="F8F8F2"/>
                </a:solidFill>
                <a:latin typeface="Consolas" panose="020B0609020204030204" pitchFamily="49" charset="0"/>
              </a:rPr>
              <a:t>();</a:t>
            </a:r>
          </a:p>
          <a:p>
            <a:pPr marL="0" indent="0">
              <a:spcBef>
                <a:spcPts val="0"/>
              </a:spcBef>
              <a:buNone/>
            </a:pP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Cat</a:t>
            </a:r>
            <a:r>
              <a:rPr lang="en-US" sz="1600" dirty="0">
                <a:solidFill>
                  <a:srgbClr val="F8F8F2"/>
                </a:solidFill>
                <a:latin typeface="Consolas" panose="020B0609020204030204" pitchFamily="49" charset="0"/>
              </a:rPr>
              <a:t> </a:t>
            </a:r>
            <a:r>
              <a:rPr lang="en-US" sz="1600" dirty="0" err="1">
                <a:solidFill>
                  <a:srgbClr val="F8F8F2"/>
                </a:solidFill>
                <a:latin typeface="Consolas" panose="020B0609020204030204" pitchFamily="49" charset="0"/>
              </a:rPr>
              <a:t>cat</a:t>
            </a:r>
            <a:r>
              <a:rPr lang="en-US" sz="1600" dirty="0">
                <a:solidFill>
                  <a:srgbClr val="F8F8F2"/>
                </a:solidFill>
                <a:latin typeface="Consolas" panose="020B0609020204030204" pitchFamily="49" charset="0"/>
              </a:rPr>
              <a:t>; </a:t>
            </a:r>
            <a:r>
              <a:rPr lang="en-US" sz="1600" dirty="0" err="1">
                <a:solidFill>
                  <a:srgbClr val="F8F8F2"/>
                </a:solidFill>
                <a:latin typeface="Consolas" panose="020B0609020204030204" pitchFamily="49" charset="0"/>
              </a:rPr>
              <a:t>cat.</a:t>
            </a:r>
            <a:r>
              <a:rPr lang="en-US" sz="1600" dirty="0" err="1">
                <a:solidFill>
                  <a:srgbClr val="A6E22E"/>
                </a:solidFill>
                <a:latin typeface="Consolas" panose="020B0609020204030204" pitchFamily="49" charset="0"/>
              </a:rPr>
              <a:t>speak</a:t>
            </a:r>
            <a:r>
              <a:rPr lang="en-US" sz="1600" dirty="0">
                <a:solidFill>
                  <a:srgbClr val="F8F8F2"/>
                </a:solidFill>
                <a:latin typeface="Consolas" panose="020B0609020204030204" pitchFamily="49" charset="0"/>
              </a:rPr>
              <a:t>();</a:t>
            </a:r>
          </a:p>
          <a:p>
            <a:pPr marL="0" indent="0">
              <a:spcBef>
                <a:spcPts val="0"/>
              </a:spcBef>
              <a:buNone/>
            </a:pP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Animal</a:t>
            </a:r>
            <a:r>
              <a:rPr lang="en-US" sz="1600" dirty="0">
                <a:solidFill>
                  <a:srgbClr val="F8F8F2"/>
                </a:solidFill>
                <a:latin typeface="Consolas" panose="020B0609020204030204" pitchFamily="49" charset="0"/>
              </a:rPr>
              <a:t> </a:t>
            </a:r>
            <a:r>
              <a:rPr lang="en-US" sz="1600" dirty="0" err="1">
                <a:solidFill>
                  <a:srgbClr val="F8F8F2"/>
                </a:solidFill>
                <a:latin typeface="Consolas" panose="020B0609020204030204" pitchFamily="49" charset="0"/>
              </a:rPr>
              <a:t>animal</a:t>
            </a:r>
            <a:r>
              <a:rPr lang="en-US" sz="1600" dirty="0">
                <a:solidFill>
                  <a:srgbClr val="F8F8F2"/>
                </a:solidFill>
                <a:latin typeface="Consolas" panose="020B0609020204030204" pitchFamily="49" charset="0"/>
              </a:rPr>
              <a:t>; </a:t>
            </a:r>
            <a:r>
              <a:rPr lang="en-US" sz="1600" dirty="0" err="1">
                <a:solidFill>
                  <a:srgbClr val="F8F8F2"/>
                </a:solidFill>
                <a:latin typeface="Consolas" panose="020B0609020204030204" pitchFamily="49" charset="0"/>
              </a:rPr>
              <a:t>animal.</a:t>
            </a:r>
            <a:r>
              <a:rPr lang="en-US" sz="1600" dirty="0" err="1">
                <a:solidFill>
                  <a:srgbClr val="A6E22E"/>
                </a:solidFill>
                <a:latin typeface="Consolas" panose="020B0609020204030204" pitchFamily="49" charset="0"/>
              </a:rPr>
              <a:t>speak</a:t>
            </a:r>
            <a:r>
              <a:rPr lang="en-US" sz="1600" dirty="0">
                <a:solidFill>
                  <a:srgbClr val="F8F8F2"/>
                </a:solidFill>
                <a:latin typeface="Consolas" panose="020B0609020204030204" pitchFamily="49" charset="0"/>
              </a:rPr>
              <a:t>();</a:t>
            </a:r>
          </a:p>
          <a:p>
            <a:pPr marL="0" indent="0">
              <a:spcBef>
                <a:spcPts val="0"/>
              </a:spcBef>
              <a:buNone/>
            </a:pPr>
            <a:r>
              <a:rPr lang="en-US" sz="1600" dirty="0">
                <a:solidFill>
                  <a:srgbClr val="F8F8F2"/>
                </a:solidFill>
                <a:latin typeface="Consolas" panose="020B0609020204030204" pitchFamily="49" charset="0"/>
              </a:rPr>
              <a:t>    </a:t>
            </a:r>
            <a:r>
              <a:rPr lang="en-US" sz="1600" dirty="0">
                <a:solidFill>
                  <a:srgbClr val="F92672"/>
                </a:solidFill>
                <a:latin typeface="Consolas" panose="020B0609020204030204" pitchFamily="49" charset="0"/>
              </a:rPr>
              <a:t>return</a:t>
            </a:r>
            <a:r>
              <a:rPr lang="en-US" sz="1600" dirty="0">
                <a:solidFill>
                  <a:srgbClr val="F8F8F2"/>
                </a:solidFill>
                <a:latin typeface="Consolas" panose="020B0609020204030204" pitchFamily="49" charset="0"/>
              </a:rPr>
              <a:t> </a:t>
            </a:r>
            <a:r>
              <a:rPr lang="en-US" sz="1600" dirty="0">
                <a:solidFill>
                  <a:srgbClr val="AE81FF"/>
                </a:solidFill>
                <a:latin typeface="Consolas" panose="020B0609020204030204" pitchFamily="49" charset="0"/>
              </a:rPr>
              <a:t>0</a:t>
            </a:r>
            <a:r>
              <a:rPr lang="en-US" sz="1600" dirty="0">
                <a:solidFill>
                  <a:srgbClr val="F8F8F2"/>
                </a:solidFill>
                <a:latin typeface="Consolas" panose="020B0609020204030204" pitchFamily="49" charset="0"/>
              </a:rPr>
              <a:t>;</a:t>
            </a:r>
          </a:p>
          <a:p>
            <a:pPr marL="0" indent="0">
              <a:spcBef>
                <a:spcPts val="0"/>
              </a:spcBef>
              <a:buNone/>
            </a:pPr>
            <a:r>
              <a:rPr lang="en-US" sz="1600" dirty="0">
                <a:solidFill>
                  <a:srgbClr val="F8F8F2"/>
                </a:solidFill>
                <a:latin typeface="Consolas" panose="020B0609020204030204" pitchFamily="49" charset="0"/>
              </a:rPr>
              <a:t>}</a:t>
            </a:r>
          </a:p>
          <a:p>
            <a:pPr marL="0" indent="0">
              <a:spcBef>
                <a:spcPts val="0"/>
              </a:spcBef>
              <a:buNone/>
            </a:pPr>
            <a:br>
              <a:rPr lang="en-US" sz="1600" dirty="0">
                <a:solidFill>
                  <a:srgbClr val="F8F8F2"/>
                </a:solidFill>
                <a:latin typeface="Consolas" panose="020B0609020204030204" pitchFamily="49" charset="0"/>
              </a:rPr>
            </a:br>
            <a:endParaRPr lang="en-US" sz="1600" dirty="0">
              <a:solidFill>
                <a:srgbClr val="F8F8F2"/>
              </a:solidFill>
              <a:latin typeface="Consolas" panose="020B0609020204030204" pitchFamily="49" charset="0"/>
            </a:endParaRPr>
          </a:p>
        </p:txBody>
      </p:sp>
      <p:sp>
        <p:nvSpPr>
          <p:cNvPr id="6" name="Объект 2">
            <a:extLst>
              <a:ext uri="{FF2B5EF4-FFF2-40B4-BE49-F238E27FC236}">
                <a16:creationId xmlns:a16="http://schemas.microsoft.com/office/drawing/2014/main" id="{7CBDEFEC-F3A3-403B-9C44-B196AEFFE97C}"/>
              </a:ext>
            </a:extLst>
          </p:cNvPr>
          <p:cNvSpPr txBox="1">
            <a:spLocks/>
          </p:cNvSpPr>
          <p:nvPr/>
        </p:nvSpPr>
        <p:spPr>
          <a:xfrm>
            <a:off x="7021772" y="633104"/>
            <a:ext cx="4332027" cy="5474269"/>
          </a:xfrm>
          <a:prstGeom prst="rect">
            <a:avLst/>
          </a:prstGeom>
          <a:solidFill>
            <a:schemeClr val="bg1">
              <a:alpha val="34000"/>
            </a:schemeClr>
          </a:solidFill>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ru-RU" dirty="0">
                <a:latin typeface="Cambria" panose="02040503050406030204" pitchFamily="18" charset="0"/>
                <a:ea typeface="Cambria" panose="02040503050406030204" pitchFamily="18" charset="0"/>
              </a:rPr>
              <a:t>Такой способ переопределения методов мы использовали когда проходили </a:t>
            </a:r>
            <a:r>
              <a:rPr lang="ru-RU" dirty="0">
                <a:highlight>
                  <a:srgbClr val="FFFF00"/>
                </a:highlight>
                <a:latin typeface="Cambria" panose="02040503050406030204" pitchFamily="18" charset="0"/>
                <a:ea typeface="Cambria" panose="02040503050406030204" pitchFamily="18" charset="0"/>
              </a:rPr>
              <a:t>наследование</a:t>
            </a:r>
            <a:r>
              <a:rPr lang="ru-RU" dirty="0">
                <a:latin typeface="Cambria" panose="02040503050406030204" pitchFamily="18" charset="0"/>
                <a:ea typeface="Cambria" panose="02040503050406030204" pitchFamily="18" charset="0"/>
              </a:rPr>
              <a:t>. Да, этот способ вполне рабочий и быстрый. Однако его можно еще прокачать использовав виртуальные функции.</a:t>
            </a:r>
          </a:p>
        </p:txBody>
      </p:sp>
    </p:spTree>
    <p:extLst>
      <p:ext uri="{BB962C8B-B14F-4D97-AF65-F5344CB8AC3E}">
        <p14:creationId xmlns:p14="http://schemas.microsoft.com/office/powerpoint/2010/main" val="112199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a:extLst>
              <a:ext uri="{FF2B5EF4-FFF2-40B4-BE49-F238E27FC236}">
                <a16:creationId xmlns:a16="http://schemas.microsoft.com/office/drawing/2014/main" id="{3CB5EBF5-862E-45C3-9B35-8CEE8A3A0EE2}"/>
              </a:ext>
            </a:extLst>
          </p:cNvPr>
          <p:cNvSpPr txBox="1">
            <a:spLocks/>
          </p:cNvSpPr>
          <p:nvPr/>
        </p:nvSpPr>
        <p:spPr>
          <a:xfrm>
            <a:off x="0" y="0"/>
            <a:ext cx="12192000" cy="6858000"/>
          </a:xfrm>
          <a:prstGeom prst="rect">
            <a:avLst/>
          </a:prstGeom>
          <a:solidFill>
            <a:schemeClr val="tx1">
              <a:lumMod val="85000"/>
              <a:lumOff val="15000"/>
            </a:schemeClr>
          </a:solidFill>
          <a:ln w="31750">
            <a:solidFill>
              <a:schemeClr val="bg1">
                <a:lumMod val="65000"/>
              </a:schemeClr>
            </a:solidFill>
          </a:ln>
        </p:spPr>
        <p:txBody>
          <a:bodyPr numCol="2">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000" dirty="0">
                <a:solidFill>
                  <a:srgbClr val="F92672"/>
                </a:solidFill>
                <a:latin typeface="Consolas" panose="020B0609020204030204" pitchFamily="49" charset="0"/>
              </a:rPr>
              <a:t>#include</a:t>
            </a:r>
            <a:r>
              <a:rPr lang="en-US" sz="2000" dirty="0">
                <a:solidFill>
                  <a:srgbClr val="F8F8F2"/>
                </a:solidFill>
                <a:latin typeface="Consolas" panose="020B0609020204030204" pitchFamily="49" charset="0"/>
              </a:rPr>
              <a:t> </a:t>
            </a:r>
            <a:r>
              <a:rPr lang="en-US" sz="2000" dirty="0">
                <a:solidFill>
                  <a:srgbClr val="E6DB74"/>
                </a:solidFill>
                <a:latin typeface="Consolas" panose="020B0609020204030204" pitchFamily="49" charset="0"/>
              </a:rPr>
              <a:t>&lt;iostream&gt;</a:t>
            </a:r>
            <a:endParaRPr lang="en-US" sz="2000" dirty="0">
              <a:solidFill>
                <a:srgbClr val="F8F8F2"/>
              </a:solidFill>
              <a:latin typeface="Consolas" panose="020B0609020204030204" pitchFamily="49" charset="0"/>
            </a:endParaRPr>
          </a:p>
          <a:p>
            <a:pPr marL="0" indent="0">
              <a:spcBef>
                <a:spcPts val="0"/>
              </a:spcBef>
              <a:buNone/>
            </a:pPr>
            <a:r>
              <a:rPr lang="en-US" sz="2000" dirty="0">
                <a:solidFill>
                  <a:srgbClr val="F92672"/>
                </a:solidFill>
                <a:latin typeface="Consolas" panose="020B0609020204030204" pitchFamily="49" charset="0"/>
              </a:rPr>
              <a:t>using</a:t>
            </a:r>
            <a:r>
              <a:rPr lang="en-US" sz="2000" dirty="0">
                <a:solidFill>
                  <a:srgbClr val="F8F8F2"/>
                </a:solidFill>
                <a:latin typeface="Consolas" panose="020B0609020204030204" pitchFamily="49" charset="0"/>
              </a:rPr>
              <a:t> </a:t>
            </a:r>
            <a:r>
              <a:rPr lang="en-US" sz="2000" i="1" dirty="0">
                <a:solidFill>
                  <a:srgbClr val="66D9EF"/>
                </a:solidFill>
                <a:latin typeface="Consolas" panose="020B0609020204030204" pitchFamily="49" charset="0"/>
              </a:rPr>
              <a:t>namespace</a:t>
            </a:r>
            <a:r>
              <a:rPr lang="en-US" sz="2000" dirty="0">
                <a:solidFill>
                  <a:srgbClr val="F8F8F2"/>
                </a:solidFill>
                <a:latin typeface="Consolas" panose="020B0609020204030204" pitchFamily="49" charset="0"/>
              </a:rPr>
              <a:t> </a:t>
            </a:r>
            <a:r>
              <a:rPr lang="en-US" sz="2000" u="sng" dirty="0">
                <a:solidFill>
                  <a:srgbClr val="A6E22E"/>
                </a:solidFill>
                <a:latin typeface="Consolas" panose="020B0609020204030204" pitchFamily="49" charset="0"/>
              </a:rPr>
              <a:t>std</a:t>
            </a:r>
            <a:r>
              <a:rPr lang="en-US" sz="2000" dirty="0">
                <a:solidFill>
                  <a:srgbClr val="F8F8F2"/>
                </a:solidFill>
                <a:latin typeface="Consolas" panose="020B0609020204030204" pitchFamily="49" charset="0"/>
              </a:rPr>
              <a:t>;</a:t>
            </a:r>
          </a:p>
          <a:p>
            <a:pPr marL="0" indent="0">
              <a:spcBef>
                <a:spcPts val="0"/>
              </a:spcBef>
              <a:buNone/>
            </a:pPr>
            <a:br>
              <a:rPr lang="en-US" sz="2000" dirty="0">
                <a:solidFill>
                  <a:srgbClr val="F8F8F2"/>
                </a:solidFill>
                <a:latin typeface="Consolas" panose="020B0609020204030204" pitchFamily="49" charset="0"/>
              </a:rPr>
            </a:br>
            <a:r>
              <a:rPr lang="en-US" sz="2000" dirty="0">
                <a:solidFill>
                  <a:srgbClr val="F92672"/>
                </a:solidFill>
                <a:latin typeface="Consolas" panose="020B0609020204030204" pitchFamily="49" charset="0"/>
              </a:rPr>
              <a:t>static</a:t>
            </a:r>
            <a:r>
              <a:rPr lang="en-US" sz="2000" dirty="0">
                <a:solidFill>
                  <a:srgbClr val="F8F8F2"/>
                </a:solidFill>
                <a:latin typeface="Consolas" panose="020B0609020204030204" pitchFamily="49" charset="0"/>
              </a:rPr>
              <a:t> </a:t>
            </a:r>
            <a:r>
              <a:rPr lang="en-US" sz="2000" i="1" dirty="0">
                <a:solidFill>
                  <a:srgbClr val="66D9EF"/>
                </a:solidFill>
                <a:latin typeface="Consolas" panose="020B0609020204030204" pitchFamily="49" charset="0"/>
              </a:rPr>
              <a:t>int</a:t>
            </a:r>
            <a:r>
              <a:rPr lang="en-US" sz="2000" dirty="0">
                <a:solidFill>
                  <a:srgbClr val="F8F8F2"/>
                </a:solidFill>
                <a:latin typeface="Consolas" panose="020B0609020204030204" pitchFamily="49" charset="0"/>
              </a:rPr>
              <a:t> calls </a:t>
            </a:r>
            <a:r>
              <a:rPr lang="en-US" sz="2000" dirty="0">
                <a:solidFill>
                  <a:srgbClr val="F92672"/>
                </a:solidFill>
                <a:latin typeface="Consolas" panose="020B0609020204030204" pitchFamily="49" charset="0"/>
              </a:rPr>
              <a:t>=</a:t>
            </a:r>
            <a:r>
              <a:rPr lang="en-US" sz="2000" dirty="0">
                <a:solidFill>
                  <a:srgbClr val="F8F8F2"/>
                </a:solidFill>
                <a:latin typeface="Consolas" panose="020B0609020204030204" pitchFamily="49" charset="0"/>
              </a:rPr>
              <a:t> </a:t>
            </a:r>
            <a:r>
              <a:rPr lang="en-US" sz="2000" dirty="0">
                <a:solidFill>
                  <a:srgbClr val="AE81FF"/>
                </a:solidFill>
                <a:latin typeface="Consolas" panose="020B0609020204030204" pitchFamily="49" charset="0"/>
              </a:rPr>
              <a:t>0</a:t>
            </a:r>
            <a:r>
              <a:rPr lang="en-US" sz="2000" dirty="0">
                <a:solidFill>
                  <a:srgbClr val="F8F8F2"/>
                </a:solidFill>
                <a:latin typeface="Consolas" panose="020B0609020204030204" pitchFamily="49" charset="0"/>
              </a:rPr>
              <a:t>;</a:t>
            </a:r>
          </a:p>
          <a:p>
            <a:pPr marL="0" indent="0">
              <a:spcBef>
                <a:spcPts val="0"/>
              </a:spcBef>
              <a:buNone/>
            </a:pPr>
            <a:br>
              <a:rPr lang="en-US" sz="2000" dirty="0">
                <a:solidFill>
                  <a:srgbClr val="F8F8F2"/>
                </a:solidFill>
                <a:latin typeface="Consolas" panose="020B0609020204030204" pitchFamily="49" charset="0"/>
              </a:rPr>
            </a:br>
            <a:r>
              <a:rPr lang="en-US" sz="2000" i="1" dirty="0">
                <a:solidFill>
                  <a:srgbClr val="66D9EF"/>
                </a:solidFill>
                <a:latin typeface="Consolas" panose="020B0609020204030204" pitchFamily="49" charset="0"/>
              </a:rPr>
              <a:t>class</a:t>
            </a:r>
            <a:r>
              <a:rPr lang="en-US" sz="2000" dirty="0">
                <a:solidFill>
                  <a:srgbClr val="F8F8F2"/>
                </a:solidFill>
                <a:latin typeface="Consolas" panose="020B0609020204030204" pitchFamily="49" charset="0"/>
              </a:rPr>
              <a:t> </a:t>
            </a:r>
            <a:r>
              <a:rPr lang="en-US" sz="2000" u="sng" dirty="0">
                <a:solidFill>
                  <a:srgbClr val="A6E22E"/>
                </a:solidFill>
                <a:latin typeface="Consolas" panose="020B0609020204030204" pitchFamily="49" charset="0"/>
              </a:rPr>
              <a:t>Animal</a:t>
            </a:r>
            <a:r>
              <a:rPr lang="en-US" sz="2000" dirty="0">
                <a:solidFill>
                  <a:srgbClr val="F8F8F2"/>
                </a:solidFill>
                <a:latin typeface="Consolas" panose="020B0609020204030204" pitchFamily="49" charset="0"/>
              </a:rPr>
              <a:t> {</a:t>
            </a:r>
          </a:p>
          <a:p>
            <a:pPr marL="0" indent="0">
              <a:spcBef>
                <a:spcPts val="0"/>
              </a:spcBef>
              <a:buNone/>
            </a:pPr>
            <a:r>
              <a:rPr lang="en-US" sz="2000" i="1" dirty="0">
                <a:solidFill>
                  <a:srgbClr val="66D9EF"/>
                </a:solidFill>
                <a:latin typeface="Consolas" panose="020B0609020204030204" pitchFamily="49" charset="0"/>
              </a:rPr>
              <a:t>public:</a:t>
            </a:r>
            <a:endParaRPr lang="en-US" sz="2000" dirty="0">
              <a:solidFill>
                <a:srgbClr val="F8F8F2"/>
              </a:solidFill>
              <a:latin typeface="Consolas" panose="020B0609020204030204" pitchFamily="49" charset="0"/>
            </a:endParaRPr>
          </a:p>
          <a:p>
            <a:pPr marL="0" indent="0">
              <a:spcBef>
                <a:spcPts val="0"/>
              </a:spcBef>
              <a:buNone/>
            </a:pPr>
            <a:r>
              <a:rPr lang="en-US" sz="2000" dirty="0">
                <a:solidFill>
                  <a:srgbClr val="F8F8F2"/>
                </a:solidFill>
                <a:latin typeface="Consolas" panose="020B0609020204030204" pitchFamily="49" charset="0"/>
              </a:rPr>
              <a:t>    </a:t>
            </a:r>
            <a:r>
              <a:rPr lang="en-US" sz="2000" dirty="0">
                <a:solidFill>
                  <a:srgbClr val="F92672"/>
                </a:solidFill>
                <a:latin typeface="Consolas" panose="020B0609020204030204" pitchFamily="49" charset="0"/>
              </a:rPr>
              <a:t>virtual</a:t>
            </a:r>
            <a:r>
              <a:rPr lang="en-US" sz="2000" dirty="0">
                <a:solidFill>
                  <a:srgbClr val="F8F8F2"/>
                </a:solidFill>
                <a:latin typeface="Consolas" panose="020B0609020204030204" pitchFamily="49" charset="0"/>
              </a:rPr>
              <a:t> </a:t>
            </a:r>
            <a:r>
              <a:rPr lang="en-US" sz="2000" i="1" dirty="0">
                <a:solidFill>
                  <a:srgbClr val="66D9EF"/>
                </a:solidFill>
                <a:latin typeface="Consolas" panose="020B0609020204030204" pitchFamily="49" charset="0"/>
              </a:rPr>
              <a:t>void</a:t>
            </a:r>
            <a:r>
              <a:rPr lang="en-US" sz="2000" dirty="0">
                <a:solidFill>
                  <a:srgbClr val="F8F8F2"/>
                </a:solidFill>
                <a:latin typeface="Consolas" panose="020B0609020204030204" pitchFamily="49" charset="0"/>
              </a:rPr>
              <a:t> </a:t>
            </a:r>
            <a:r>
              <a:rPr lang="en-US" sz="2000" dirty="0">
                <a:solidFill>
                  <a:srgbClr val="A6E22E"/>
                </a:solidFill>
                <a:latin typeface="Consolas" panose="020B0609020204030204" pitchFamily="49" charset="0"/>
              </a:rPr>
              <a:t>speak</a:t>
            </a:r>
            <a:r>
              <a:rPr lang="en-US" sz="2000" dirty="0">
                <a:solidFill>
                  <a:srgbClr val="F8F8F2"/>
                </a:solidFill>
                <a:latin typeface="Consolas" panose="020B0609020204030204" pitchFamily="49" charset="0"/>
              </a:rPr>
              <a:t>() {</a:t>
            </a:r>
          </a:p>
          <a:p>
            <a:pPr marL="0" indent="0">
              <a:spcBef>
                <a:spcPts val="0"/>
              </a:spcBef>
              <a:buNone/>
            </a:pPr>
            <a:r>
              <a:rPr lang="en-US" sz="2000" dirty="0">
                <a:solidFill>
                  <a:srgbClr val="F8F8F2"/>
                </a:solidFill>
                <a:latin typeface="Consolas" panose="020B0609020204030204" pitchFamily="49" charset="0"/>
              </a:rPr>
              <a:t>        </a:t>
            </a:r>
            <a:r>
              <a:rPr lang="en-US" sz="2000" dirty="0" err="1">
                <a:solidFill>
                  <a:srgbClr val="F8F8F2"/>
                </a:solidFill>
                <a:latin typeface="Consolas" panose="020B0609020204030204" pitchFamily="49" charset="0"/>
              </a:rPr>
              <a:t>cout</a:t>
            </a:r>
            <a:r>
              <a:rPr lang="en-US" sz="2000" dirty="0">
                <a:solidFill>
                  <a:srgbClr val="F8F8F2"/>
                </a:solidFill>
                <a:latin typeface="Consolas" panose="020B0609020204030204" pitchFamily="49" charset="0"/>
              </a:rPr>
              <a:t> </a:t>
            </a:r>
            <a:r>
              <a:rPr lang="en-US" sz="2000" dirty="0">
                <a:solidFill>
                  <a:srgbClr val="A6E22E"/>
                </a:solidFill>
                <a:latin typeface="Consolas" panose="020B0609020204030204" pitchFamily="49" charset="0"/>
              </a:rPr>
              <a:t>&lt;&lt;</a:t>
            </a:r>
            <a:r>
              <a:rPr lang="en-US" sz="2000" dirty="0">
                <a:solidFill>
                  <a:srgbClr val="F8F8F2"/>
                </a:solidFill>
                <a:latin typeface="Consolas" panose="020B0609020204030204" pitchFamily="49" charset="0"/>
              </a:rPr>
              <a:t> </a:t>
            </a:r>
            <a:r>
              <a:rPr lang="en-US" sz="2000" dirty="0">
                <a:solidFill>
                  <a:srgbClr val="E6DB74"/>
                </a:solidFill>
                <a:latin typeface="Consolas" panose="020B0609020204030204" pitchFamily="49" charset="0"/>
              </a:rPr>
              <a:t>"Animal speaks"</a:t>
            </a:r>
            <a:r>
              <a:rPr lang="en-US" sz="2000" dirty="0">
                <a:solidFill>
                  <a:srgbClr val="F8F8F2"/>
                </a:solidFill>
                <a:latin typeface="Consolas" panose="020B0609020204030204" pitchFamily="49" charset="0"/>
              </a:rPr>
              <a:t> </a:t>
            </a:r>
            <a:r>
              <a:rPr lang="en-US" sz="2000" dirty="0">
                <a:solidFill>
                  <a:srgbClr val="A6E22E"/>
                </a:solidFill>
                <a:latin typeface="Consolas" panose="020B0609020204030204" pitchFamily="49" charset="0"/>
              </a:rPr>
              <a:t>&lt;&lt;</a:t>
            </a:r>
            <a:r>
              <a:rPr lang="en-US" sz="2000" dirty="0">
                <a:solidFill>
                  <a:srgbClr val="F8F8F2"/>
                </a:solidFill>
                <a:latin typeface="Consolas" panose="020B0609020204030204" pitchFamily="49" charset="0"/>
              </a:rPr>
              <a:t> </a:t>
            </a:r>
            <a:r>
              <a:rPr lang="en-US" sz="2000" dirty="0" err="1">
                <a:solidFill>
                  <a:srgbClr val="A6E22E"/>
                </a:solidFill>
                <a:latin typeface="Consolas" panose="020B0609020204030204" pitchFamily="49" charset="0"/>
              </a:rPr>
              <a:t>endl</a:t>
            </a:r>
            <a:r>
              <a:rPr lang="en-US" sz="2000" dirty="0">
                <a:solidFill>
                  <a:srgbClr val="F8F8F2"/>
                </a:solidFill>
                <a:latin typeface="Consolas" panose="020B0609020204030204" pitchFamily="49" charset="0"/>
              </a:rPr>
              <a:t>;</a:t>
            </a:r>
          </a:p>
          <a:p>
            <a:pPr marL="0" indent="0">
              <a:spcBef>
                <a:spcPts val="0"/>
              </a:spcBef>
              <a:buNone/>
            </a:pPr>
            <a:r>
              <a:rPr lang="en-US" sz="2000" dirty="0">
                <a:solidFill>
                  <a:srgbClr val="F8F8F2"/>
                </a:solidFill>
                <a:latin typeface="Consolas" panose="020B0609020204030204" pitchFamily="49" charset="0"/>
              </a:rPr>
              <a:t>    }</a:t>
            </a:r>
          </a:p>
          <a:p>
            <a:pPr marL="0" indent="0">
              <a:spcBef>
                <a:spcPts val="0"/>
              </a:spcBef>
              <a:buNone/>
            </a:pPr>
            <a:r>
              <a:rPr lang="en-US" sz="2000" dirty="0">
                <a:solidFill>
                  <a:srgbClr val="F8F8F2"/>
                </a:solidFill>
                <a:latin typeface="Consolas" panose="020B0609020204030204" pitchFamily="49" charset="0"/>
              </a:rPr>
              <a:t>};</a:t>
            </a:r>
          </a:p>
          <a:p>
            <a:pPr marL="0" indent="0">
              <a:spcBef>
                <a:spcPts val="0"/>
              </a:spcBef>
              <a:buNone/>
            </a:pPr>
            <a:br>
              <a:rPr lang="en-US" sz="2000" dirty="0">
                <a:solidFill>
                  <a:srgbClr val="F8F8F2"/>
                </a:solidFill>
                <a:latin typeface="Consolas" panose="020B0609020204030204" pitchFamily="49" charset="0"/>
              </a:rPr>
            </a:br>
            <a:r>
              <a:rPr lang="en-US" sz="2000" i="1" dirty="0">
                <a:solidFill>
                  <a:srgbClr val="66D9EF"/>
                </a:solidFill>
                <a:latin typeface="Consolas" panose="020B0609020204030204" pitchFamily="49" charset="0"/>
              </a:rPr>
              <a:t>class</a:t>
            </a:r>
            <a:r>
              <a:rPr lang="en-US" sz="2000" dirty="0">
                <a:solidFill>
                  <a:srgbClr val="F8F8F2"/>
                </a:solidFill>
                <a:latin typeface="Consolas" panose="020B0609020204030204" pitchFamily="49" charset="0"/>
              </a:rPr>
              <a:t> </a:t>
            </a:r>
            <a:r>
              <a:rPr lang="en-US" sz="2000" u="sng" dirty="0">
                <a:solidFill>
                  <a:srgbClr val="A6E22E"/>
                </a:solidFill>
                <a:latin typeface="Consolas" panose="020B0609020204030204" pitchFamily="49" charset="0"/>
              </a:rPr>
              <a:t>Dog</a:t>
            </a:r>
            <a:r>
              <a:rPr lang="en-US" sz="2000" dirty="0">
                <a:solidFill>
                  <a:srgbClr val="F8F8F2"/>
                </a:solidFill>
                <a:latin typeface="Consolas" panose="020B0609020204030204" pitchFamily="49" charset="0"/>
              </a:rPr>
              <a:t> : </a:t>
            </a:r>
            <a:r>
              <a:rPr lang="en-US" sz="2000" i="1" dirty="0">
                <a:solidFill>
                  <a:srgbClr val="66D9EF"/>
                </a:solidFill>
                <a:latin typeface="Consolas" panose="020B0609020204030204" pitchFamily="49" charset="0"/>
              </a:rPr>
              <a:t>public</a:t>
            </a:r>
            <a:r>
              <a:rPr lang="en-US" sz="2000" dirty="0">
                <a:solidFill>
                  <a:srgbClr val="F8F8F2"/>
                </a:solidFill>
                <a:latin typeface="Consolas" panose="020B0609020204030204" pitchFamily="49" charset="0"/>
              </a:rPr>
              <a:t> </a:t>
            </a:r>
            <a:r>
              <a:rPr lang="en-US" sz="2000" u="sng" dirty="0">
                <a:solidFill>
                  <a:srgbClr val="A6E22E"/>
                </a:solidFill>
                <a:latin typeface="Consolas" panose="020B0609020204030204" pitchFamily="49" charset="0"/>
              </a:rPr>
              <a:t>Animal</a:t>
            </a:r>
            <a:r>
              <a:rPr lang="en-US" sz="2000" dirty="0">
                <a:solidFill>
                  <a:srgbClr val="F8F8F2"/>
                </a:solidFill>
                <a:latin typeface="Consolas" panose="020B0609020204030204" pitchFamily="49" charset="0"/>
              </a:rPr>
              <a:t> {</a:t>
            </a:r>
          </a:p>
          <a:p>
            <a:pPr marL="0" indent="0">
              <a:spcBef>
                <a:spcPts val="0"/>
              </a:spcBef>
              <a:buNone/>
            </a:pPr>
            <a:r>
              <a:rPr lang="en-US" sz="2000" i="1" dirty="0">
                <a:solidFill>
                  <a:srgbClr val="66D9EF"/>
                </a:solidFill>
                <a:latin typeface="Consolas" panose="020B0609020204030204" pitchFamily="49" charset="0"/>
              </a:rPr>
              <a:t>public:</a:t>
            </a:r>
            <a:endParaRPr lang="en-US" sz="2000" dirty="0">
              <a:solidFill>
                <a:srgbClr val="F8F8F2"/>
              </a:solidFill>
              <a:latin typeface="Consolas" panose="020B0609020204030204" pitchFamily="49" charset="0"/>
            </a:endParaRPr>
          </a:p>
          <a:p>
            <a:pPr marL="0" indent="0">
              <a:spcBef>
                <a:spcPts val="0"/>
              </a:spcBef>
              <a:buNone/>
            </a:pPr>
            <a:r>
              <a:rPr lang="en-US" sz="2000" dirty="0">
                <a:solidFill>
                  <a:srgbClr val="F8F8F2"/>
                </a:solidFill>
                <a:latin typeface="Consolas" panose="020B0609020204030204" pitchFamily="49" charset="0"/>
              </a:rPr>
              <a:t>    </a:t>
            </a:r>
            <a:r>
              <a:rPr lang="en-US" sz="2000" i="1" dirty="0">
                <a:solidFill>
                  <a:srgbClr val="66D9EF"/>
                </a:solidFill>
                <a:latin typeface="Consolas" panose="020B0609020204030204" pitchFamily="49" charset="0"/>
              </a:rPr>
              <a:t>void</a:t>
            </a:r>
            <a:r>
              <a:rPr lang="en-US" sz="2000" dirty="0">
                <a:solidFill>
                  <a:srgbClr val="F8F8F2"/>
                </a:solidFill>
                <a:latin typeface="Consolas" panose="020B0609020204030204" pitchFamily="49" charset="0"/>
              </a:rPr>
              <a:t> </a:t>
            </a:r>
            <a:r>
              <a:rPr lang="en-US" sz="2000" dirty="0">
                <a:solidFill>
                  <a:srgbClr val="A6E22E"/>
                </a:solidFill>
                <a:latin typeface="Consolas" panose="020B0609020204030204" pitchFamily="49" charset="0"/>
              </a:rPr>
              <a:t>speak</a:t>
            </a:r>
            <a:r>
              <a:rPr lang="en-US" sz="2000" dirty="0">
                <a:solidFill>
                  <a:srgbClr val="F8F8F2"/>
                </a:solidFill>
                <a:latin typeface="Consolas" panose="020B0609020204030204" pitchFamily="49" charset="0"/>
              </a:rPr>
              <a:t>() </a:t>
            </a:r>
            <a:r>
              <a:rPr lang="en-US" sz="2000" dirty="0">
                <a:solidFill>
                  <a:srgbClr val="F92672"/>
                </a:solidFill>
                <a:latin typeface="Consolas" panose="020B0609020204030204" pitchFamily="49" charset="0"/>
              </a:rPr>
              <a:t>override</a:t>
            </a:r>
            <a:r>
              <a:rPr lang="en-US" sz="2000" dirty="0">
                <a:solidFill>
                  <a:srgbClr val="F8F8F2"/>
                </a:solidFill>
                <a:latin typeface="Consolas" panose="020B0609020204030204" pitchFamily="49" charset="0"/>
              </a:rPr>
              <a:t> {</a:t>
            </a:r>
          </a:p>
          <a:p>
            <a:pPr marL="0" indent="0">
              <a:spcBef>
                <a:spcPts val="0"/>
              </a:spcBef>
              <a:buNone/>
            </a:pPr>
            <a:r>
              <a:rPr lang="en-US" sz="2000" dirty="0">
                <a:solidFill>
                  <a:srgbClr val="F8F8F2"/>
                </a:solidFill>
                <a:latin typeface="Consolas" panose="020B0609020204030204" pitchFamily="49" charset="0"/>
              </a:rPr>
              <a:t>        </a:t>
            </a:r>
            <a:r>
              <a:rPr lang="en-US" sz="2000" dirty="0" err="1">
                <a:solidFill>
                  <a:srgbClr val="F8F8F2"/>
                </a:solidFill>
                <a:latin typeface="Consolas" panose="020B0609020204030204" pitchFamily="49" charset="0"/>
              </a:rPr>
              <a:t>cout</a:t>
            </a:r>
            <a:r>
              <a:rPr lang="en-US" sz="2000" dirty="0">
                <a:solidFill>
                  <a:srgbClr val="F8F8F2"/>
                </a:solidFill>
                <a:latin typeface="Consolas" panose="020B0609020204030204" pitchFamily="49" charset="0"/>
              </a:rPr>
              <a:t> </a:t>
            </a:r>
            <a:r>
              <a:rPr lang="en-US" sz="2000" dirty="0">
                <a:solidFill>
                  <a:srgbClr val="A6E22E"/>
                </a:solidFill>
                <a:latin typeface="Consolas" panose="020B0609020204030204" pitchFamily="49" charset="0"/>
              </a:rPr>
              <a:t>&lt;&lt;</a:t>
            </a:r>
            <a:r>
              <a:rPr lang="en-US" sz="2000" dirty="0">
                <a:solidFill>
                  <a:srgbClr val="F8F8F2"/>
                </a:solidFill>
                <a:latin typeface="Consolas" panose="020B0609020204030204" pitchFamily="49" charset="0"/>
              </a:rPr>
              <a:t> </a:t>
            </a:r>
            <a:r>
              <a:rPr lang="en-US" sz="2000" dirty="0">
                <a:solidFill>
                  <a:srgbClr val="E6DB74"/>
                </a:solidFill>
                <a:latin typeface="Consolas" panose="020B0609020204030204" pitchFamily="49" charset="0"/>
              </a:rPr>
              <a:t>"Dog barks"</a:t>
            </a:r>
            <a:r>
              <a:rPr lang="en-US" sz="2000" dirty="0">
                <a:solidFill>
                  <a:srgbClr val="F8F8F2"/>
                </a:solidFill>
                <a:latin typeface="Consolas" panose="020B0609020204030204" pitchFamily="49" charset="0"/>
              </a:rPr>
              <a:t> </a:t>
            </a:r>
            <a:r>
              <a:rPr lang="en-US" sz="2000" dirty="0">
                <a:solidFill>
                  <a:srgbClr val="A6E22E"/>
                </a:solidFill>
                <a:latin typeface="Consolas" panose="020B0609020204030204" pitchFamily="49" charset="0"/>
              </a:rPr>
              <a:t>&lt;&lt;</a:t>
            </a:r>
            <a:r>
              <a:rPr lang="en-US" sz="2000" dirty="0">
                <a:solidFill>
                  <a:srgbClr val="F8F8F2"/>
                </a:solidFill>
                <a:latin typeface="Consolas" panose="020B0609020204030204" pitchFamily="49" charset="0"/>
              </a:rPr>
              <a:t> </a:t>
            </a:r>
            <a:r>
              <a:rPr lang="en-US" sz="2000" dirty="0" err="1">
                <a:solidFill>
                  <a:srgbClr val="A6E22E"/>
                </a:solidFill>
                <a:latin typeface="Consolas" panose="020B0609020204030204" pitchFamily="49" charset="0"/>
              </a:rPr>
              <a:t>endl</a:t>
            </a:r>
            <a:r>
              <a:rPr lang="en-US" sz="2000" dirty="0">
                <a:solidFill>
                  <a:srgbClr val="F8F8F2"/>
                </a:solidFill>
                <a:latin typeface="Consolas" panose="020B0609020204030204" pitchFamily="49" charset="0"/>
              </a:rPr>
              <a:t>;</a:t>
            </a:r>
          </a:p>
          <a:p>
            <a:pPr marL="0" indent="0">
              <a:spcBef>
                <a:spcPts val="0"/>
              </a:spcBef>
              <a:buNone/>
            </a:pPr>
            <a:r>
              <a:rPr lang="en-US" sz="2000" dirty="0">
                <a:solidFill>
                  <a:srgbClr val="F8F8F2"/>
                </a:solidFill>
                <a:latin typeface="Consolas" panose="020B0609020204030204" pitchFamily="49" charset="0"/>
              </a:rPr>
              <a:t>    }</a:t>
            </a:r>
          </a:p>
          <a:p>
            <a:pPr marL="0" indent="0">
              <a:spcBef>
                <a:spcPts val="0"/>
              </a:spcBef>
              <a:buNone/>
            </a:pPr>
            <a:r>
              <a:rPr lang="en-US" sz="2000" dirty="0">
                <a:solidFill>
                  <a:srgbClr val="F8F8F2"/>
                </a:solidFill>
                <a:latin typeface="Consolas" panose="020B0609020204030204" pitchFamily="49" charset="0"/>
              </a:rPr>
              <a:t>};</a:t>
            </a:r>
          </a:p>
          <a:p>
            <a:pPr marL="0" indent="0">
              <a:spcBef>
                <a:spcPts val="0"/>
              </a:spcBef>
              <a:buNone/>
            </a:pPr>
            <a:br>
              <a:rPr lang="en-US" sz="2000" dirty="0">
                <a:solidFill>
                  <a:srgbClr val="F8F8F2"/>
                </a:solidFill>
                <a:latin typeface="Consolas" panose="020B0609020204030204" pitchFamily="49" charset="0"/>
              </a:rPr>
            </a:br>
            <a:r>
              <a:rPr lang="en-US" sz="2000" i="1" dirty="0">
                <a:solidFill>
                  <a:srgbClr val="66D9EF"/>
                </a:solidFill>
                <a:latin typeface="Consolas" panose="020B0609020204030204" pitchFamily="49" charset="0"/>
              </a:rPr>
              <a:t>class</a:t>
            </a:r>
            <a:r>
              <a:rPr lang="en-US" sz="2000" dirty="0">
                <a:solidFill>
                  <a:srgbClr val="F8F8F2"/>
                </a:solidFill>
                <a:latin typeface="Consolas" panose="020B0609020204030204" pitchFamily="49" charset="0"/>
              </a:rPr>
              <a:t> </a:t>
            </a:r>
            <a:r>
              <a:rPr lang="en-US" sz="2000" u="sng" dirty="0">
                <a:solidFill>
                  <a:srgbClr val="A6E22E"/>
                </a:solidFill>
                <a:latin typeface="Consolas" panose="020B0609020204030204" pitchFamily="49" charset="0"/>
              </a:rPr>
              <a:t>Cat</a:t>
            </a:r>
            <a:r>
              <a:rPr lang="en-US" sz="2000" dirty="0">
                <a:solidFill>
                  <a:srgbClr val="F8F8F2"/>
                </a:solidFill>
                <a:latin typeface="Consolas" panose="020B0609020204030204" pitchFamily="49" charset="0"/>
              </a:rPr>
              <a:t> : </a:t>
            </a:r>
            <a:r>
              <a:rPr lang="en-US" sz="2000" i="1" dirty="0">
                <a:solidFill>
                  <a:srgbClr val="66D9EF"/>
                </a:solidFill>
                <a:latin typeface="Consolas" panose="020B0609020204030204" pitchFamily="49" charset="0"/>
              </a:rPr>
              <a:t>public</a:t>
            </a:r>
            <a:r>
              <a:rPr lang="en-US" sz="2000" dirty="0">
                <a:solidFill>
                  <a:srgbClr val="F8F8F2"/>
                </a:solidFill>
                <a:latin typeface="Consolas" panose="020B0609020204030204" pitchFamily="49" charset="0"/>
              </a:rPr>
              <a:t> </a:t>
            </a:r>
            <a:r>
              <a:rPr lang="en-US" sz="2000" u="sng" dirty="0">
                <a:solidFill>
                  <a:srgbClr val="A6E22E"/>
                </a:solidFill>
                <a:latin typeface="Consolas" panose="020B0609020204030204" pitchFamily="49" charset="0"/>
              </a:rPr>
              <a:t>Animal</a:t>
            </a:r>
            <a:r>
              <a:rPr lang="en-US" sz="2000" dirty="0">
                <a:solidFill>
                  <a:srgbClr val="F8F8F2"/>
                </a:solidFill>
                <a:latin typeface="Consolas" panose="020B0609020204030204" pitchFamily="49" charset="0"/>
              </a:rPr>
              <a:t> {</a:t>
            </a:r>
          </a:p>
          <a:p>
            <a:pPr marL="0" indent="0">
              <a:spcBef>
                <a:spcPts val="0"/>
              </a:spcBef>
              <a:buNone/>
            </a:pPr>
            <a:r>
              <a:rPr lang="en-US" sz="2000" i="1" dirty="0">
                <a:solidFill>
                  <a:srgbClr val="66D9EF"/>
                </a:solidFill>
                <a:latin typeface="Consolas" panose="020B0609020204030204" pitchFamily="49" charset="0"/>
              </a:rPr>
              <a:t>public:</a:t>
            </a:r>
            <a:endParaRPr lang="en-US" sz="2000" dirty="0">
              <a:solidFill>
                <a:srgbClr val="F8F8F2"/>
              </a:solidFill>
              <a:latin typeface="Consolas" panose="020B0609020204030204" pitchFamily="49" charset="0"/>
            </a:endParaRPr>
          </a:p>
          <a:p>
            <a:pPr marL="0" indent="0">
              <a:spcBef>
                <a:spcPts val="0"/>
              </a:spcBef>
              <a:buNone/>
            </a:pPr>
            <a:r>
              <a:rPr lang="en-US" sz="2000" dirty="0">
                <a:solidFill>
                  <a:srgbClr val="F8F8F2"/>
                </a:solidFill>
                <a:latin typeface="Consolas" panose="020B0609020204030204" pitchFamily="49" charset="0"/>
              </a:rPr>
              <a:t>    </a:t>
            </a:r>
            <a:r>
              <a:rPr lang="en-US" sz="2000" i="1" dirty="0">
                <a:solidFill>
                  <a:srgbClr val="66D9EF"/>
                </a:solidFill>
                <a:latin typeface="Consolas" panose="020B0609020204030204" pitchFamily="49" charset="0"/>
              </a:rPr>
              <a:t>void</a:t>
            </a:r>
            <a:r>
              <a:rPr lang="en-US" sz="2000" dirty="0">
                <a:solidFill>
                  <a:srgbClr val="F8F8F2"/>
                </a:solidFill>
                <a:latin typeface="Consolas" panose="020B0609020204030204" pitchFamily="49" charset="0"/>
              </a:rPr>
              <a:t> </a:t>
            </a:r>
            <a:r>
              <a:rPr lang="en-US" sz="2000" dirty="0">
                <a:solidFill>
                  <a:srgbClr val="A6E22E"/>
                </a:solidFill>
                <a:latin typeface="Consolas" panose="020B0609020204030204" pitchFamily="49" charset="0"/>
              </a:rPr>
              <a:t>speak</a:t>
            </a:r>
            <a:r>
              <a:rPr lang="en-US" sz="2000" dirty="0">
                <a:solidFill>
                  <a:srgbClr val="F8F8F2"/>
                </a:solidFill>
                <a:latin typeface="Consolas" panose="020B0609020204030204" pitchFamily="49" charset="0"/>
              </a:rPr>
              <a:t>() </a:t>
            </a:r>
            <a:r>
              <a:rPr lang="en-US" sz="2000" dirty="0">
                <a:solidFill>
                  <a:srgbClr val="F92672"/>
                </a:solidFill>
                <a:latin typeface="Consolas" panose="020B0609020204030204" pitchFamily="49" charset="0"/>
              </a:rPr>
              <a:t>override</a:t>
            </a:r>
            <a:r>
              <a:rPr lang="en-US" sz="2000" dirty="0">
                <a:solidFill>
                  <a:srgbClr val="F8F8F2"/>
                </a:solidFill>
                <a:latin typeface="Consolas" panose="020B0609020204030204" pitchFamily="49" charset="0"/>
              </a:rPr>
              <a:t> {</a:t>
            </a:r>
          </a:p>
          <a:p>
            <a:pPr marL="0" indent="0">
              <a:spcBef>
                <a:spcPts val="0"/>
              </a:spcBef>
              <a:buNone/>
            </a:pPr>
            <a:r>
              <a:rPr lang="en-US" sz="2000" dirty="0">
                <a:solidFill>
                  <a:srgbClr val="F8F8F2"/>
                </a:solidFill>
                <a:latin typeface="Consolas" panose="020B0609020204030204" pitchFamily="49" charset="0"/>
              </a:rPr>
              <a:t>        </a:t>
            </a:r>
            <a:r>
              <a:rPr lang="en-US" sz="2000" dirty="0" err="1">
                <a:solidFill>
                  <a:srgbClr val="F8F8F2"/>
                </a:solidFill>
                <a:latin typeface="Consolas" panose="020B0609020204030204" pitchFamily="49" charset="0"/>
              </a:rPr>
              <a:t>cout</a:t>
            </a:r>
            <a:r>
              <a:rPr lang="en-US" sz="2000" dirty="0">
                <a:solidFill>
                  <a:srgbClr val="F8F8F2"/>
                </a:solidFill>
                <a:latin typeface="Consolas" panose="020B0609020204030204" pitchFamily="49" charset="0"/>
              </a:rPr>
              <a:t> </a:t>
            </a:r>
            <a:r>
              <a:rPr lang="en-US" sz="2000" dirty="0">
                <a:solidFill>
                  <a:srgbClr val="A6E22E"/>
                </a:solidFill>
                <a:latin typeface="Consolas" panose="020B0609020204030204" pitchFamily="49" charset="0"/>
              </a:rPr>
              <a:t>&lt;&lt;</a:t>
            </a:r>
            <a:r>
              <a:rPr lang="en-US" sz="2000" dirty="0">
                <a:solidFill>
                  <a:srgbClr val="F8F8F2"/>
                </a:solidFill>
                <a:latin typeface="Consolas" panose="020B0609020204030204" pitchFamily="49" charset="0"/>
              </a:rPr>
              <a:t> </a:t>
            </a:r>
            <a:r>
              <a:rPr lang="en-US" sz="2000" dirty="0">
                <a:solidFill>
                  <a:srgbClr val="E6DB74"/>
                </a:solidFill>
                <a:latin typeface="Consolas" panose="020B0609020204030204" pitchFamily="49" charset="0"/>
              </a:rPr>
              <a:t>"Cat meows"</a:t>
            </a:r>
            <a:r>
              <a:rPr lang="en-US" sz="2000" dirty="0">
                <a:solidFill>
                  <a:srgbClr val="F8F8F2"/>
                </a:solidFill>
                <a:latin typeface="Consolas" panose="020B0609020204030204" pitchFamily="49" charset="0"/>
              </a:rPr>
              <a:t> </a:t>
            </a:r>
            <a:r>
              <a:rPr lang="en-US" sz="2000" dirty="0">
                <a:solidFill>
                  <a:srgbClr val="A6E22E"/>
                </a:solidFill>
                <a:latin typeface="Consolas" panose="020B0609020204030204" pitchFamily="49" charset="0"/>
              </a:rPr>
              <a:t>&lt;&lt;</a:t>
            </a:r>
            <a:r>
              <a:rPr lang="en-US" sz="2000" dirty="0">
                <a:solidFill>
                  <a:srgbClr val="F8F8F2"/>
                </a:solidFill>
                <a:latin typeface="Consolas" panose="020B0609020204030204" pitchFamily="49" charset="0"/>
              </a:rPr>
              <a:t> </a:t>
            </a:r>
            <a:r>
              <a:rPr lang="en-US" sz="2000" dirty="0" err="1">
                <a:solidFill>
                  <a:srgbClr val="A6E22E"/>
                </a:solidFill>
                <a:latin typeface="Consolas" panose="020B0609020204030204" pitchFamily="49" charset="0"/>
              </a:rPr>
              <a:t>endl</a:t>
            </a:r>
            <a:r>
              <a:rPr lang="en-US" sz="2000" dirty="0">
                <a:solidFill>
                  <a:srgbClr val="F8F8F2"/>
                </a:solidFill>
                <a:latin typeface="Consolas" panose="020B0609020204030204" pitchFamily="49" charset="0"/>
              </a:rPr>
              <a:t>;</a:t>
            </a:r>
          </a:p>
          <a:p>
            <a:pPr marL="0" indent="0">
              <a:spcBef>
                <a:spcPts val="0"/>
              </a:spcBef>
              <a:buNone/>
            </a:pPr>
            <a:r>
              <a:rPr lang="en-US" sz="2000" dirty="0">
                <a:solidFill>
                  <a:srgbClr val="F8F8F2"/>
                </a:solidFill>
                <a:latin typeface="Consolas" panose="020B0609020204030204" pitchFamily="49" charset="0"/>
              </a:rPr>
              <a:t>    }</a:t>
            </a:r>
          </a:p>
          <a:p>
            <a:pPr marL="0" indent="0">
              <a:spcBef>
                <a:spcPts val="0"/>
              </a:spcBef>
              <a:buNone/>
            </a:pPr>
            <a:r>
              <a:rPr lang="en-US" sz="2000" dirty="0">
                <a:solidFill>
                  <a:srgbClr val="F8F8F2"/>
                </a:solidFill>
                <a:latin typeface="Consolas" panose="020B0609020204030204" pitchFamily="49" charset="0"/>
              </a:rPr>
              <a:t>};</a:t>
            </a:r>
          </a:p>
          <a:p>
            <a:pPr marL="0" indent="0">
              <a:spcBef>
                <a:spcPts val="0"/>
              </a:spcBef>
              <a:buNone/>
            </a:pPr>
            <a:br>
              <a:rPr lang="en-US" sz="2000" dirty="0">
                <a:solidFill>
                  <a:srgbClr val="F8F8F2"/>
                </a:solidFill>
                <a:latin typeface="Consolas" panose="020B0609020204030204" pitchFamily="49" charset="0"/>
              </a:rPr>
            </a:br>
            <a:r>
              <a:rPr lang="en-US" sz="2000" i="1" dirty="0">
                <a:solidFill>
                  <a:srgbClr val="66D9EF"/>
                </a:solidFill>
                <a:latin typeface="Consolas" panose="020B0609020204030204" pitchFamily="49" charset="0"/>
              </a:rPr>
              <a:t>void</a:t>
            </a:r>
            <a:r>
              <a:rPr lang="en-US" sz="2000" dirty="0">
                <a:solidFill>
                  <a:srgbClr val="F8F8F2"/>
                </a:solidFill>
                <a:latin typeface="Consolas" panose="020B0609020204030204" pitchFamily="49" charset="0"/>
              </a:rPr>
              <a:t> </a:t>
            </a:r>
            <a:r>
              <a:rPr lang="en-US" sz="2000" dirty="0" err="1">
                <a:solidFill>
                  <a:srgbClr val="A6E22E"/>
                </a:solidFill>
                <a:latin typeface="Consolas" panose="020B0609020204030204" pitchFamily="49" charset="0"/>
              </a:rPr>
              <a:t>makeSound</a:t>
            </a:r>
            <a:r>
              <a:rPr lang="en-US" sz="2000" dirty="0">
                <a:solidFill>
                  <a:srgbClr val="F8F8F2"/>
                </a:solidFill>
                <a:latin typeface="Consolas" panose="020B0609020204030204" pitchFamily="49" charset="0"/>
              </a:rPr>
              <a:t>(</a:t>
            </a:r>
            <a:r>
              <a:rPr lang="en-US" sz="2000" u="sng" dirty="0">
                <a:solidFill>
                  <a:srgbClr val="A6E22E"/>
                </a:solidFill>
                <a:latin typeface="Consolas" panose="020B0609020204030204" pitchFamily="49" charset="0"/>
              </a:rPr>
              <a:t>Animal</a:t>
            </a:r>
            <a:r>
              <a:rPr lang="en-US" sz="2000" dirty="0">
                <a:solidFill>
                  <a:srgbClr val="F92672"/>
                </a:solidFill>
                <a:latin typeface="Consolas" panose="020B0609020204030204" pitchFamily="49" charset="0"/>
              </a:rPr>
              <a:t>*</a:t>
            </a:r>
            <a:r>
              <a:rPr lang="en-US" sz="2000" dirty="0">
                <a:solidFill>
                  <a:srgbClr val="F8F8F2"/>
                </a:solidFill>
                <a:latin typeface="Consolas" panose="020B0609020204030204" pitchFamily="49" charset="0"/>
              </a:rPr>
              <a:t> </a:t>
            </a:r>
            <a:r>
              <a:rPr lang="en-US" sz="2000" i="1" dirty="0">
                <a:solidFill>
                  <a:srgbClr val="FD971F"/>
                </a:solidFill>
                <a:latin typeface="Consolas" panose="020B0609020204030204" pitchFamily="49" charset="0"/>
              </a:rPr>
              <a:t>animal</a:t>
            </a:r>
            <a:r>
              <a:rPr lang="en-US" sz="2000" dirty="0">
                <a:solidFill>
                  <a:srgbClr val="F8F8F2"/>
                </a:solidFill>
                <a:latin typeface="Consolas" panose="020B0609020204030204" pitchFamily="49" charset="0"/>
              </a:rPr>
              <a:t>) {</a:t>
            </a:r>
          </a:p>
          <a:p>
            <a:pPr marL="0" indent="0">
              <a:spcBef>
                <a:spcPts val="0"/>
              </a:spcBef>
              <a:buNone/>
            </a:pPr>
            <a:r>
              <a:rPr lang="en-US" sz="2000" dirty="0">
                <a:solidFill>
                  <a:srgbClr val="F8F8F2"/>
                </a:solidFill>
                <a:latin typeface="Consolas" panose="020B0609020204030204" pitchFamily="49" charset="0"/>
              </a:rPr>
              <a:t>    </a:t>
            </a:r>
            <a:r>
              <a:rPr lang="en-US" sz="2000" i="1" dirty="0">
                <a:solidFill>
                  <a:srgbClr val="FD971F"/>
                </a:solidFill>
                <a:latin typeface="Consolas" panose="020B0609020204030204" pitchFamily="49" charset="0"/>
              </a:rPr>
              <a:t>animal</a:t>
            </a:r>
            <a:r>
              <a:rPr lang="en-US" sz="2000" dirty="0">
                <a:solidFill>
                  <a:srgbClr val="F8F8F2"/>
                </a:solidFill>
                <a:latin typeface="Consolas" panose="020B0609020204030204" pitchFamily="49" charset="0"/>
              </a:rPr>
              <a:t>-&gt;</a:t>
            </a:r>
            <a:r>
              <a:rPr lang="en-US" sz="2000" dirty="0">
                <a:solidFill>
                  <a:srgbClr val="A6E22E"/>
                </a:solidFill>
                <a:latin typeface="Consolas" panose="020B0609020204030204" pitchFamily="49" charset="0"/>
              </a:rPr>
              <a:t>speak</a:t>
            </a:r>
            <a:r>
              <a:rPr lang="en-US" sz="2000" dirty="0">
                <a:solidFill>
                  <a:srgbClr val="F8F8F2"/>
                </a:solidFill>
                <a:latin typeface="Consolas" panose="020B0609020204030204" pitchFamily="49" charset="0"/>
              </a:rPr>
              <a:t>();</a:t>
            </a:r>
            <a:r>
              <a:rPr lang="en-US" sz="2000" dirty="0">
                <a:solidFill>
                  <a:srgbClr val="88846F"/>
                </a:solidFill>
                <a:latin typeface="Consolas" panose="020B0609020204030204" pitchFamily="49" charset="0"/>
              </a:rPr>
              <a:t>  // </a:t>
            </a:r>
            <a:r>
              <a:rPr lang="ru-RU" sz="2000" dirty="0">
                <a:solidFill>
                  <a:srgbClr val="88846F"/>
                </a:solidFill>
                <a:latin typeface="Consolas" panose="020B0609020204030204" pitchFamily="49" charset="0"/>
              </a:rPr>
              <a:t>Вызывается метод, соответствующий реальному типу объекта</a:t>
            </a:r>
            <a:endParaRPr lang="ru-RU" sz="2000" dirty="0">
              <a:solidFill>
                <a:srgbClr val="F8F8F2"/>
              </a:solidFill>
              <a:latin typeface="Consolas" panose="020B0609020204030204" pitchFamily="49" charset="0"/>
            </a:endParaRPr>
          </a:p>
          <a:p>
            <a:pPr marL="0" indent="0">
              <a:spcBef>
                <a:spcPts val="0"/>
              </a:spcBef>
              <a:buNone/>
            </a:pPr>
            <a:r>
              <a:rPr lang="ru-RU" sz="2000" dirty="0">
                <a:solidFill>
                  <a:srgbClr val="F8F8F2"/>
                </a:solidFill>
                <a:latin typeface="Consolas" panose="020B0609020204030204" pitchFamily="49" charset="0"/>
              </a:rPr>
              <a:t>    </a:t>
            </a:r>
            <a:r>
              <a:rPr lang="en-US" sz="2000" dirty="0">
                <a:solidFill>
                  <a:srgbClr val="F8F8F2"/>
                </a:solidFill>
                <a:latin typeface="Consolas" panose="020B0609020204030204" pitchFamily="49" charset="0"/>
              </a:rPr>
              <a:t>calls</a:t>
            </a:r>
            <a:r>
              <a:rPr lang="en-US" sz="2000" dirty="0">
                <a:solidFill>
                  <a:srgbClr val="F92672"/>
                </a:solidFill>
                <a:latin typeface="Consolas" panose="020B0609020204030204" pitchFamily="49" charset="0"/>
              </a:rPr>
              <a:t>++</a:t>
            </a:r>
            <a:r>
              <a:rPr lang="en-US" sz="2000" dirty="0">
                <a:solidFill>
                  <a:srgbClr val="F8F8F2"/>
                </a:solidFill>
                <a:latin typeface="Consolas" panose="020B0609020204030204" pitchFamily="49" charset="0"/>
              </a:rPr>
              <a:t>;</a:t>
            </a:r>
            <a:r>
              <a:rPr lang="en-US" sz="2000" dirty="0">
                <a:solidFill>
                  <a:srgbClr val="88846F"/>
                </a:solidFill>
                <a:latin typeface="Consolas" panose="020B0609020204030204" pitchFamily="49" charset="0"/>
              </a:rPr>
              <a:t> // </a:t>
            </a:r>
            <a:r>
              <a:rPr lang="ru-RU" sz="2000" dirty="0">
                <a:solidFill>
                  <a:srgbClr val="88846F"/>
                </a:solidFill>
                <a:latin typeface="Consolas" panose="020B0609020204030204" pitchFamily="49" charset="0"/>
              </a:rPr>
              <a:t>подсчитаем количество вызовов этого метода</a:t>
            </a:r>
            <a:endParaRPr lang="ru-RU" sz="2000" dirty="0">
              <a:solidFill>
                <a:srgbClr val="F8F8F2"/>
              </a:solidFill>
              <a:latin typeface="Consolas" panose="020B0609020204030204" pitchFamily="49" charset="0"/>
            </a:endParaRPr>
          </a:p>
          <a:p>
            <a:pPr marL="0" indent="0">
              <a:spcBef>
                <a:spcPts val="0"/>
              </a:spcBef>
              <a:buNone/>
            </a:pPr>
            <a:r>
              <a:rPr lang="ru-RU" sz="2000" dirty="0">
                <a:solidFill>
                  <a:srgbClr val="F8F8F2"/>
                </a:solidFill>
                <a:latin typeface="Consolas" panose="020B0609020204030204" pitchFamily="49" charset="0"/>
              </a:rPr>
              <a:t>}</a:t>
            </a:r>
          </a:p>
          <a:p>
            <a:pPr marL="0" indent="0">
              <a:spcBef>
                <a:spcPts val="0"/>
              </a:spcBef>
              <a:buNone/>
            </a:pPr>
            <a:br>
              <a:rPr lang="ru-RU" sz="2000" dirty="0">
                <a:solidFill>
                  <a:srgbClr val="F8F8F2"/>
                </a:solidFill>
                <a:latin typeface="Consolas" panose="020B0609020204030204" pitchFamily="49" charset="0"/>
              </a:rPr>
            </a:br>
            <a:r>
              <a:rPr lang="en-US" sz="2000" i="1" dirty="0">
                <a:solidFill>
                  <a:srgbClr val="66D9EF"/>
                </a:solidFill>
                <a:latin typeface="Consolas" panose="020B0609020204030204" pitchFamily="49" charset="0"/>
              </a:rPr>
              <a:t>int</a:t>
            </a:r>
            <a:r>
              <a:rPr lang="en-US" sz="2000" dirty="0">
                <a:solidFill>
                  <a:srgbClr val="F8F8F2"/>
                </a:solidFill>
                <a:latin typeface="Consolas" panose="020B0609020204030204" pitchFamily="49" charset="0"/>
              </a:rPr>
              <a:t> </a:t>
            </a:r>
            <a:r>
              <a:rPr lang="en-US" sz="2000" dirty="0">
                <a:solidFill>
                  <a:srgbClr val="A6E22E"/>
                </a:solidFill>
                <a:latin typeface="Consolas" panose="020B0609020204030204" pitchFamily="49" charset="0"/>
              </a:rPr>
              <a:t>main</a:t>
            </a:r>
            <a:r>
              <a:rPr lang="en-US" sz="2000" dirty="0">
                <a:solidFill>
                  <a:srgbClr val="F8F8F2"/>
                </a:solidFill>
                <a:latin typeface="Consolas" panose="020B0609020204030204" pitchFamily="49" charset="0"/>
              </a:rPr>
              <a:t>(){</a:t>
            </a:r>
          </a:p>
          <a:p>
            <a:pPr marL="0" indent="0">
              <a:spcBef>
                <a:spcPts val="0"/>
              </a:spcBef>
              <a:buNone/>
            </a:pPr>
            <a:br>
              <a:rPr lang="en-US" sz="2000" dirty="0">
                <a:solidFill>
                  <a:srgbClr val="F8F8F2"/>
                </a:solidFill>
                <a:latin typeface="Consolas" panose="020B0609020204030204" pitchFamily="49" charset="0"/>
              </a:rPr>
            </a:br>
            <a:r>
              <a:rPr lang="en-US" sz="2000" dirty="0">
                <a:solidFill>
                  <a:srgbClr val="F8F8F2"/>
                </a:solidFill>
                <a:latin typeface="Consolas" panose="020B0609020204030204" pitchFamily="49" charset="0"/>
              </a:rPr>
              <a:t>    </a:t>
            </a:r>
            <a:r>
              <a:rPr lang="en-US" sz="2000" u="sng" dirty="0">
                <a:solidFill>
                  <a:srgbClr val="A6E22E"/>
                </a:solidFill>
                <a:latin typeface="Consolas" panose="020B0609020204030204" pitchFamily="49" charset="0"/>
              </a:rPr>
              <a:t>Dog</a:t>
            </a:r>
            <a:r>
              <a:rPr lang="en-US" sz="2000" dirty="0">
                <a:solidFill>
                  <a:srgbClr val="F8F8F2"/>
                </a:solidFill>
                <a:latin typeface="Consolas" panose="020B0609020204030204" pitchFamily="49" charset="0"/>
              </a:rPr>
              <a:t> </a:t>
            </a:r>
            <a:r>
              <a:rPr lang="en-US" sz="2000" dirty="0" err="1">
                <a:solidFill>
                  <a:srgbClr val="F8F8F2"/>
                </a:solidFill>
                <a:latin typeface="Consolas" panose="020B0609020204030204" pitchFamily="49" charset="0"/>
              </a:rPr>
              <a:t>dog</a:t>
            </a:r>
            <a:r>
              <a:rPr lang="en-US" sz="2000" dirty="0">
                <a:solidFill>
                  <a:srgbClr val="F8F8F2"/>
                </a:solidFill>
                <a:latin typeface="Consolas" panose="020B0609020204030204" pitchFamily="49" charset="0"/>
              </a:rPr>
              <a:t>;</a:t>
            </a:r>
          </a:p>
          <a:p>
            <a:pPr marL="0" indent="0">
              <a:spcBef>
                <a:spcPts val="0"/>
              </a:spcBef>
              <a:buNone/>
            </a:pPr>
            <a:r>
              <a:rPr lang="en-US" sz="2000" dirty="0">
                <a:solidFill>
                  <a:srgbClr val="F8F8F2"/>
                </a:solidFill>
                <a:latin typeface="Consolas" panose="020B0609020204030204" pitchFamily="49" charset="0"/>
              </a:rPr>
              <a:t>    </a:t>
            </a:r>
            <a:r>
              <a:rPr lang="en-US" sz="2000" u="sng" dirty="0">
                <a:solidFill>
                  <a:srgbClr val="A6E22E"/>
                </a:solidFill>
                <a:latin typeface="Consolas" panose="020B0609020204030204" pitchFamily="49" charset="0"/>
              </a:rPr>
              <a:t>Cat</a:t>
            </a:r>
            <a:r>
              <a:rPr lang="en-US" sz="2000" dirty="0">
                <a:solidFill>
                  <a:srgbClr val="F8F8F2"/>
                </a:solidFill>
                <a:latin typeface="Consolas" panose="020B0609020204030204" pitchFamily="49" charset="0"/>
              </a:rPr>
              <a:t> </a:t>
            </a:r>
            <a:r>
              <a:rPr lang="en-US" sz="2000" dirty="0" err="1">
                <a:solidFill>
                  <a:srgbClr val="F8F8F2"/>
                </a:solidFill>
                <a:latin typeface="Consolas" panose="020B0609020204030204" pitchFamily="49" charset="0"/>
              </a:rPr>
              <a:t>cat</a:t>
            </a:r>
            <a:r>
              <a:rPr lang="en-US" sz="2000" dirty="0">
                <a:solidFill>
                  <a:srgbClr val="F8F8F2"/>
                </a:solidFill>
                <a:latin typeface="Consolas" panose="020B0609020204030204" pitchFamily="49" charset="0"/>
              </a:rPr>
              <a:t>;</a:t>
            </a:r>
          </a:p>
          <a:p>
            <a:pPr marL="0" indent="0">
              <a:spcBef>
                <a:spcPts val="0"/>
              </a:spcBef>
              <a:buNone/>
            </a:pPr>
            <a:r>
              <a:rPr lang="en-US" sz="2000" dirty="0">
                <a:solidFill>
                  <a:srgbClr val="F8F8F2"/>
                </a:solidFill>
                <a:latin typeface="Consolas" panose="020B0609020204030204" pitchFamily="49" charset="0"/>
              </a:rPr>
              <a:t>    </a:t>
            </a:r>
            <a:r>
              <a:rPr lang="en-US" sz="2000" dirty="0" err="1">
                <a:solidFill>
                  <a:srgbClr val="A6E22E"/>
                </a:solidFill>
                <a:latin typeface="Consolas" panose="020B0609020204030204" pitchFamily="49" charset="0"/>
              </a:rPr>
              <a:t>makeSound</a:t>
            </a:r>
            <a:r>
              <a:rPr lang="en-US" sz="2000" dirty="0">
                <a:solidFill>
                  <a:srgbClr val="F8F8F2"/>
                </a:solidFill>
                <a:latin typeface="Consolas" panose="020B0609020204030204" pitchFamily="49" charset="0"/>
              </a:rPr>
              <a:t>(</a:t>
            </a:r>
            <a:r>
              <a:rPr lang="en-US" sz="2000" dirty="0">
                <a:solidFill>
                  <a:srgbClr val="F92672"/>
                </a:solidFill>
                <a:latin typeface="Consolas" panose="020B0609020204030204" pitchFamily="49" charset="0"/>
              </a:rPr>
              <a:t>&amp;</a:t>
            </a:r>
            <a:r>
              <a:rPr lang="en-US" sz="2000" dirty="0">
                <a:solidFill>
                  <a:srgbClr val="F8F8F2"/>
                </a:solidFill>
                <a:latin typeface="Consolas" panose="020B0609020204030204" pitchFamily="49" charset="0"/>
              </a:rPr>
              <a:t>dog);</a:t>
            </a:r>
          </a:p>
          <a:p>
            <a:pPr marL="0" indent="0">
              <a:spcBef>
                <a:spcPts val="0"/>
              </a:spcBef>
              <a:buNone/>
            </a:pPr>
            <a:r>
              <a:rPr lang="en-US" sz="2000" dirty="0">
                <a:solidFill>
                  <a:srgbClr val="F8F8F2"/>
                </a:solidFill>
                <a:latin typeface="Consolas" panose="020B0609020204030204" pitchFamily="49" charset="0"/>
              </a:rPr>
              <a:t>    </a:t>
            </a:r>
            <a:r>
              <a:rPr lang="en-US" sz="2000" dirty="0" err="1">
                <a:solidFill>
                  <a:srgbClr val="A6E22E"/>
                </a:solidFill>
                <a:latin typeface="Consolas" panose="020B0609020204030204" pitchFamily="49" charset="0"/>
              </a:rPr>
              <a:t>makeSound</a:t>
            </a:r>
            <a:r>
              <a:rPr lang="en-US" sz="2000" dirty="0">
                <a:solidFill>
                  <a:srgbClr val="F8F8F2"/>
                </a:solidFill>
                <a:latin typeface="Consolas" panose="020B0609020204030204" pitchFamily="49" charset="0"/>
              </a:rPr>
              <a:t>(</a:t>
            </a:r>
            <a:r>
              <a:rPr lang="en-US" sz="2000" dirty="0">
                <a:solidFill>
                  <a:srgbClr val="F92672"/>
                </a:solidFill>
                <a:latin typeface="Consolas" panose="020B0609020204030204" pitchFamily="49" charset="0"/>
              </a:rPr>
              <a:t>&amp;</a:t>
            </a:r>
            <a:r>
              <a:rPr lang="en-US" sz="2000" dirty="0">
                <a:solidFill>
                  <a:srgbClr val="F8F8F2"/>
                </a:solidFill>
                <a:latin typeface="Consolas" panose="020B0609020204030204" pitchFamily="49" charset="0"/>
              </a:rPr>
              <a:t>cat);</a:t>
            </a:r>
          </a:p>
          <a:p>
            <a:pPr marL="0" indent="0">
              <a:spcBef>
                <a:spcPts val="0"/>
              </a:spcBef>
              <a:buNone/>
            </a:pPr>
            <a:br>
              <a:rPr lang="en-US" sz="2000" dirty="0">
                <a:solidFill>
                  <a:srgbClr val="F8F8F2"/>
                </a:solidFill>
                <a:latin typeface="Consolas" panose="020B0609020204030204" pitchFamily="49" charset="0"/>
              </a:rPr>
            </a:br>
            <a:r>
              <a:rPr lang="en-US" sz="2000" dirty="0">
                <a:solidFill>
                  <a:srgbClr val="F8F8F2"/>
                </a:solidFill>
                <a:latin typeface="Consolas" panose="020B0609020204030204" pitchFamily="49" charset="0"/>
              </a:rPr>
              <a:t>    </a:t>
            </a:r>
            <a:r>
              <a:rPr lang="en-US" sz="2000" dirty="0" err="1">
                <a:solidFill>
                  <a:srgbClr val="F8F8F2"/>
                </a:solidFill>
                <a:latin typeface="Consolas" panose="020B0609020204030204" pitchFamily="49" charset="0"/>
              </a:rPr>
              <a:t>cout</a:t>
            </a:r>
            <a:r>
              <a:rPr lang="en-US" sz="2000" dirty="0">
                <a:solidFill>
                  <a:srgbClr val="F8F8F2"/>
                </a:solidFill>
                <a:latin typeface="Consolas" panose="020B0609020204030204" pitchFamily="49" charset="0"/>
              </a:rPr>
              <a:t> </a:t>
            </a:r>
            <a:r>
              <a:rPr lang="en-US" sz="2000" dirty="0">
                <a:solidFill>
                  <a:srgbClr val="A6E22E"/>
                </a:solidFill>
                <a:latin typeface="Consolas" panose="020B0609020204030204" pitchFamily="49" charset="0"/>
              </a:rPr>
              <a:t>&lt;&lt;</a:t>
            </a:r>
            <a:r>
              <a:rPr lang="en-US" sz="2000" dirty="0">
                <a:solidFill>
                  <a:srgbClr val="F8F8F2"/>
                </a:solidFill>
                <a:latin typeface="Consolas" panose="020B0609020204030204" pitchFamily="49" charset="0"/>
              </a:rPr>
              <a:t> </a:t>
            </a:r>
            <a:r>
              <a:rPr lang="en-US" sz="2000" dirty="0">
                <a:solidFill>
                  <a:srgbClr val="E6DB74"/>
                </a:solidFill>
                <a:latin typeface="Consolas" panose="020B0609020204030204" pitchFamily="49" charset="0"/>
              </a:rPr>
              <a:t>"</a:t>
            </a:r>
            <a:r>
              <a:rPr lang="en-US" sz="2000" dirty="0" err="1">
                <a:solidFill>
                  <a:srgbClr val="E6DB74"/>
                </a:solidFill>
                <a:latin typeface="Consolas" panose="020B0609020204030204" pitchFamily="49" charset="0"/>
              </a:rPr>
              <a:t>makesound</a:t>
            </a:r>
            <a:r>
              <a:rPr lang="en-US" sz="2000" dirty="0">
                <a:solidFill>
                  <a:srgbClr val="E6DB74"/>
                </a:solidFill>
                <a:latin typeface="Consolas" panose="020B0609020204030204" pitchFamily="49" charset="0"/>
              </a:rPr>
              <a:t>() was called "</a:t>
            </a:r>
            <a:r>
              <a:rPr lang="en-US" sz="2000" dirty="0">
                <a:solidFill>
                  <a:srgbClr val="F8F8F2"/>
                </a:solidFill>
                <a:latin typeface="Consolas" panose="020B0609020204030204" pitchFamily="49" charset="0"/>
              </a:rPr>
              <a:t> </a:t>
            </a:r>
            <a:r>
              <a:rPr lang="en-US" sz="2000" dirty="0">
                <a:solidFill>
                  <a:srgbClr val="A6E22E"/>
                </a:solidFill>
                <a:latin typeface="Consolas" panose="020B0609020204030204" pitchFamily="49" charset="0"/>
              </a:rPr>
              <a:t>&lt;&lt;</a:t>
            </a:r>
            <a:r>
              <a:rPr lang="en-US" sz="2000" dirty="0">
                <a:solidFill>
                  <a:srgbClr val="F8F8F2"/>
                </a:solidFill>
                <a:latin typeface="Consolas" panose="020B0609020204030204" pitchFamily="49" charset="0"/>
              </a:rPr>
              <a:t> calls </a:t>
            </a:r>
            <a:r>
              <a:rPr lang="en-US" sz="2000" dirty="0">
                <a:solidFill>
                  <a:srgbClr val="A6E22E"/>
                </a:solidFill>
                <a:latin typeface="Consolas" panose="020B0609020204030204" pitchFamily="49" charset="0"/>
              </a:rPr>
              <a:t>&lt;&lt;</a:t>
            </a:r>
            <a:r>
              <a:rPr lang="en-US" sz="2000" dirty="0">
                <a:solidFill>
                  <a:srgbClr val="F8F8F2"/>
                </a:solidFill>
                <a:latin typeface="Consolas" panose="020B0609020204030204" pitchFamily="49" charset="0"/>
              </a:rPr>
              <a:t> </a:t>
            </a:r>
            <a:r>
              <a:rPr lang="en-US" sz="2000" dirty="0">
                <a:solidFill>
                  <a:srgbClr val="E6DB74"/>
                </a:solidFill>
                <a:latin typeface="Consolas" panose="020B0609020204030204" pitchFamily="49" charset="0"/>
              </a:rPr>
              <a:t>" times."</a:t>
            </a:r>
            <a:r>
              <a:rPr lang="en-US" sz="2000" dirty="0">
                <a:solidFill>
                  <a:srgbClr val="F8F8F2"/>
                </a:solidFill>
                <a:latin typeface="Consolas" panose="020B0609020204030204" pitchFamily="49" charset="0"/>
              </a:rPr>
              <a:t> </a:t>
            </a:r>
            <a:r>
              <a:rPr lang="en-US" sz="2000" dirty="0">
                <a:solidFill>
                  <a:srgbClr val="A6E22E"/>
                </a:solidFill>
                <a:latin typeface="Consolas" panose="020B0609020204030204" pitchFamily="49" charset="0"/>
              </a:rPr>
              <a:t>&lt;&lt;</a:t>
            </a:r>
            <a:r>
              <a:rPr lang="en-US" sz="2000" dirty="0">
                <a:solidFill>
                  <a:srgbClr val="F8F8F2"/>
                </a:solidFill>
                <a:latin typeface="Consolas" panose="020B0609020204030204" pitchFamily="49" charset="0"/>
              </a:rPr>
              <a:t> </a:t>
            </a:r>
            <a:r>
              <a:rPr lang="en-US" sz="2000" dirty="0" err="1">
                <a:solidFill>
                  <a:srgbClr val="A6E22E"/>
                </a:solidFill>
                <a:latin typeface="Consolas" panose="020B0609020204030204" pitchFamily="49" charset="0"/>
              </a:rPr>
              <a:t>endl</a:t>
            </a:r>
            <a:r>
              <a:rPr lang="en-US" sz="2000" dirty="0">
                <a:solidFill>
                  <a:srgbClr val="F8F8F2"/>
                </a:solidFill>
                <a:latin typeface="Consolas" panose="020B0609020204030204" pitchFamily="49" charset="0"/>
              </a:rPr>
              <a:t>;</a:t>
            </a:r>
          </a:p>
          <a:p>
            <a:pPr marL="0" indent="0">
              <a:spcBef>
                <a:spcPts val="0"/>
              </a:spcBef>
              <a:buNone/>
            </a:pPr>
            <a:r>
              <a:rPr lang="en-US" sz="2000" dirty="0">
                <a:solidFill>
                  <a:srgbClr val="F8F8F2"/>
                </a:solidFill>
                <a:latin typeface="Consolas" panose="020B0609020204030204" pitchFamily="49" charset="0"/>
              </a:rPr>
              <a:t>    </a:t>
            </a:r>
            <a:r>
              <a:rPr lang="en-US" sz="2000" dirty="0">
                <a:solidFill>
                  <a:srgbClr val="F92672"/>
                </a:solidFill>
                <a:latin typeface="Consolas" panose="020B0609020204030204" pitchFamily="49" charset="0"/>
              </a:rPr>
              <a:t>return</a:t>
            </a:r>
            <a:r>
              <a:rPr lang="en-US" sz="2000" dirty="0">
                <a:solidFill>
                  <a:srgbClr val="F8F8F2"/>
                </a:solidFill>
                <a:latin typeface="Consolas" panose="020B0609020204030204" pitchFamily="49" charset="0"/>
              </a:rPr>
              <a:t> </a:t>
            </a:r>
            <a:r>
              <a:rPr lang="en-US" sz="2000" dirty="0">
                <a:solidFill>
                  <a:srgbClr val="AE81FF"/>
                </a:solidFill>
                <a:latin typeface="Consolas" panose="020B0609020204030204" pitchFamily="49" charset="0"/>
              </a:rPr>
              <a:t>0</a:t>
            </a:r>
            <a:r>
              <a:rPr lang="en-US" sz="2000" dirty="0">
                <a:solidFill>
                  <a:srgbClr val="F8F8F2"/>
                </a:solidFill>
                <a:latin typeface="Consolas" panose="020B0609020204030204" pitchFamily="49" charset="0"/>
              </a:rPr>
              <a:t>;</a:t>
            </a:r>
          </a:p>
          <a:p>
            <a:pPr marL="0" indent="0">
              <a:spcBef>
                <a:spcPts val="0"/>
              </a:spcBef>
              <a:buNone/>
            </a:pPr>
            <a:r>
              <a:rPr lang="en-US" sz="2000"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1952291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63E3FA-ED13-4CF4-9AA3-8C6EF277DE61}"/>
              </a:ext>
            </a:extLst>
          </p:cNvPr>
          <p:cNvSpPr>
            <a:spLocks noGrp="1"/>
          </p:cNvSpPr>
          <p:nvPr>
            <p:ph type="title"/>
          </p:nvPr>
        </p:nvSpPr>
        <p:spPr>
          <a:xfrm>
            <a:off x="708547" y="0"/>
            <a:ext cx="10515600" cy="1325563"/>
          </a:xfrm>
        </p:spPr>
        <p:txBody>
          <a:bodyPr/>
          <a:lstStyle/>
          <a:p>
            <a:r>
              <a:rPr lang="ru-RU" dirty="0">
                <a:latin typeface="Cambria" panose="02040503050406030204" pitchFamily="18" charset="0"/>
                <a:ea typeface="Cambria" panose="02040503050406030204" pitchFamily="18" charset="0"/>
              </a:rPr>
              <a:t>Объяснение кода </a:t>
            </a:r>
          </a:p>
        </p:txBody>
      </p:sp>
      <p:sp>
        <p:nvSpPr>
          <p:cNvPr id="3" name="Объект 2">
            <a:extLst>
              <a:ext uri="{FF2B5EF4-FFF2-40B4-BE49-F238E27FC236}">
                <a16:creationId xmlns:a16="http://schemas.microsoft.com/office/drawing/2014/main" id="{3DB2B7EA-A74E-46F4-86E8-4551C7344CEB}"/>
              </a:ext>
            </a:extLst>
          </p:cNvPr>
          <p:cNvSpPr>
            <a:spLocks noGrp="1"/>
          </p:cNvSpPr>
          <p:nvPr>
            <p:ph idx="1"/>
          </p:nvPr>
        </p:nvSpPr>
        <p:spPr>
          <a:xfrm>
            <a:off x="562535" y="955342"/>
            <a:ext cx="10515600" cy="5670646"/>
          </a:xfrm>
          <a:solidFill>
            <a:schemeClr val="bg1">
              <a:alpha val="34000"/>
            </a:schemeClr>
          </a:solidFill>
        </p:spPr>
        <p:txBody>
          <a:bodyPr>
            <a:normAutofit fontScale="62500" lnSpcReduction="20000"/>
          </a:bodyPr>
          <a:lstStyle/>
          <a:p>
            <a:pPr marL="514350" indent="-514350">
              <a:lnSpc>
                <a:spcPct val="170000"/>
              </a:lnSpc>
              <a:buFont typeface="+mj-lt"/>
              <a:buAutoNum type="arabicPeriod"/>
            </a:pPr>
            <a:r>
              <a:rPr lang="ru-RU" dirty="0">
                <a:latin typeface="Cambria" panose="02040503050406030204" pitchFamily="18" charset="0"/>
                <a:ea typeface="Cambria" panose="02040503050406030204" pitchFamily="18" charset="0"/>
              </a:rPr>
              <a:t>В этом коде мы поменяли немного метод </a:t>
            </a:r>
            <a:r>
              <a:rPr lang="en-US" dirty="0">
                <a:highlight>
                  <a:srgbClr val="FFFF00"/>
                </a:highlight>
                <a:latin typeface="Cambria" panose="02040503050406030204" pitchFamily="18" charset="0"/>
                <a:ea typeface="Cambria" panose="02040503050406030204" pitchFamily="18" charset="0"/>
              </a:rPr>
              <a:t>speak() </a:t>
            </a:r>
            <a:r>
              <a:rPr lang="ru-RU" dirty="0">
                <a:latin typeface="Cambria" panose="02040503050406030204" pitchFamily="18" charset="0"/>
                <a:ea typeface="Cambria" panose="02040503050406030204" pitchFamily="18" charset="0"/>
              </a:rPr>
              <a:t>класса </a:t>
            </a:r>
            <a:r>
              <a:rPr lang="en-US" dirty="0">
                <a:latin typeface="Cambria" panose="02040503050406030204" pitchFamily="18" charset="0"/>
                <a:ea typeface="Cambria" panose="02040503050406030204" pitchFamily="18" charset="0"/>
              </a:rPr>
              <a:t>Animal </a:t>
            </a:r>
            <a:r>
              <a:rPr lang="ru-RU" dirty="0">
                <a:latin typeface="Cambria" panose="02040503050406030204" pitchFamily="18" charset="0"/>
                <a:ea typeface="Cambria" panose="02040503050406030204" pitchFamily="18" charset="0"/>
              </a:rPr>
              <a:t>сделав его </a:t>
            </a:r>
            <a:r>
              <a:rPr lang="ru-RU" u="sng" dirty="0">
                <a:latin typeface="Cambria" panose="02040503050406030204" pitchFamily="18" charset="0"/>
                <a:ea typeface="Cambria" panose="02040503050406030204" pitchFamily="18" charset="0"/>
              </a:rPr>
              <a:t>виртуальным. </a:t>
            </a:r>
            <a:r>
              <a:rPr lang="ru-RU" dirty="0">
                <a:latin typeface="Cambria" panose="02040503050406030204" pitchFamily="18" charset="0"/>
                <a:ea typeface="Cambria" panose="02040503050406030204" pitchFamily="18" charset="0"/>
              </a:rPr>
              <a:t>Данное ключевое слово как бы говорит, </a:t>
            </a:r>
            <a:r>
              <a:rPr lang="ru-RU" b="1" dirty="0">
                <a:latin typeface="Cambria" panose="02040503050406030204" pitchFamily="18" charset="0"/>
                <a:ea typeface="Cambria" panose="02040503050406030204" pitchFamily="18" charset="0"/>
              </a:rPr>
              <a:t>что его не надо вызывать</a:t>
            </a:r>
            <a:r>
              <a:rPr lang="ru-RU" dirty="0">
                <a:latin typeface="Cambria" panose="02040503050406030204" pitchFamily="18" charset="0"/>
                <a:ea typeface="Cambria" panose="02040503050406030204" pitchFamily="18" charset="0"/>
              </a:rPr>
              <a:t>. Он как шаблон, чтобы программист знал, что надо реализовать этот метод в подклассах класса </a:t>
            </a:r>
            <a:r>
              <a:rPr lang="en-US" dirty="0">
                <a:latin typeface="Cambria" panose="02040503050406030204" pitchFamily="18" charset="0"/>
                <a:ea typeface="Cambria" panose="02040503050406030204" pitchFamily="18" charset="0"/>
              </a:rPr>
              <a:t>Animal. </a:t>
            </a:r>
            <a:endParaRPr lang="az-Latn-AZ" dirty="0">
              <a:latin typeface="Cambria" panose="02040503050406030204" pitchFamily="18" charset="0"/>
              <a:ea typeface="Cambria" panose="02040503050406030204" pitchFamily="18" charset="0"/>
            </a:endParaRPr>
          </a:p>
          <a:p>
            <a:pPr marL="514350" indent="-514350">
              <a:lnSpc>
                <a:spcPct val="170000"/>
              </a:lnSpc>
              <a:buFont typeface="+mj-lt"/>
              <a:buAutoNum type="arabicPeriod"/>
            </a:pPr>
            <a:r>
              <a:rPr lang="ru-RU" dirty="0">
                <a:latin typeface="Cambria" panose="02040503050406030204" pitchFamily="18" charset="0"/>
                <a:ea typeface="Cambria" panose="02040503050406030204" pitchFamily="18" charset="0"/>
              </a:rPr>
              <a:t>В методах классов </a:t>
            </a:r>
            <a:r>
              <a:rPr lang="en-US" dirty="0">
                <a:latin typeface="Cambria" panose="02040503050406030204" pitchFamily="18" charset="0"/>
                <a:ea typeface="Cambria" panose="02040503050406030204" pitchFamily="18" charset="0"/>
              </a:rPr>
              <a:t>Dog </a:t>
            </a:r>
            <a:r>
              <a:rPr lang="ru-RU" dirty="0">
                <a:latin typeface="Cambria" panose="02040503050406030204" pitchFamily="18" charset="0"/>
                <a:ea typeface="Cambria" panose="02040503050406030204" pitchFamily="18" charset="0"/>
              </a:rPr>
              <a:t>и</a:t>
            </a:r>
            <a:r>
              <a:rPr lang="en-US" dirty="0">
                <a:latin typeface="Cambria" panose="02040503050406030204" pitchFamily="18" charset="0"/>
                <a:ea typeface="Cambria" panose="02040503050406030204" pitchFamily="18" charset="0"/>
              </a:rPr>
              <a:t> Cat </a:t>
            </a:r>
            <a:r>
              <a:rPr lang="ru-RU" dirty="0">
                <a:latin typeface="Cambria" panose="02040503050406030204" pitchFamily="18" charset="0"/>
                <a:ea typeface="Cambria" panose="02040503050406030204" pitchFamily="18" charset="0"/>
              </a:rPr>
              <a:t>появилось слово </a:t>
            </a:r>
            <a:r>
              <a:rPr lang="en-US" u="sng" dirty="0">
                <a:latin typeface="Cambria" panose="02040503050406030204" pitchFamily="18" charset="0"/>
                <a:ea typeface="Cambria" panose="02040503050406030204" pitchFamily="18" charset="0"/>
              </a:rPr>
              <a:t>override</a:t>
            </a:r>
            <a:r>
              <a:rPr lang="ru-RU" dirty="0">
                <a:latin typeface="Cambria" panose="02040503050406030204" pitchFamily="18" charset="0"/>
                <a:ea typeface="Cambria" panose="02040503050406030204" pitchFamily="18" charset="0"/>
              </a:rPr>
              <a:t>, которое говорит, что это </a:t>
            </a:r>
            <a:r>
              <a:rPr lang="ru-RU" b="1" dirty="0">
                <a:latin typeface="Cambria" panose="02040503050406030204" pitchFamily="18" charset="0"/>
                <a:ea typeface="Cambria" panose="02040503050406030204" pitchFamily="18" charset="0"/>
              </a:rPr>
              <a:t>переопределение</a:t>
            </a:r>
            <a:r>
              <a:rPr lang="ru-RU" dirty="0">
                <a:latin typeface="Cambria" panose="02040503050406030204" pitchFamily="18" charset="0"/>
                <a:ea typeface="Cambria" panose="02040503050406030204" pitchFamily="18" charset="0"/>
              </a:rPr>
              <a:t> метода </a:t>
            </a:r>
            <a:r>
              <a:rPr lang="en-US" dirty="0">
                <a:highlight>
                  <a:srgbClr val="FFFF00"/>
                </a:highlight>
                <a:latin typeface="Cambria" panose="02040503050406030204" pitchFamily="18" charset="0"/>
                <a:ea typeface="Cambria" panose="02040503050406030204" pitchFamily="18" charset="0"/>
              </a:rPr>
              <a:t>speak().</a:t>
            </a:r>
            <a:r>
              <a:rPr lang="az-Latn-AZ" dirty="0">
                <a:highlight>
                  <a:srgbClr val="FFFF00"/>
                </a:highlight>
                <a:latin typeface="Cambria" panose="02040503050406030204" pitchFamily="18" charset="0"/>
                <a:ea typeface="Cambria" panose="02040503050406030204" pitchFamily="18" charset="0"/>
              </a:rPr>
              <a:t> </a:t>
            </a:r>
          </a:p>
          <a:p>
            <a:pPr marL="514350" indent="-514350">
              <a:lnSpc>
                <a:spcPct val="170000"/>
              </a:lnSpc>
              <a:buFont typeface="+mj-lt"/>
              <a:buAutoNum type="arabicPeriod"/>
            </a:pPr>
            <a:r>
              <a:rPr lang="ru-RU" dirty="0">
                <a:latin typeface="Cambria" panose="02040503050406030204" pitchFamily="18" charset="0"/>
                <a:ea typeface="Cambria" panose="02040503050406030204" pitchFamily="18" charset="0"/>
              </a:rPr>
              <a:t>Также мы создали функцию </a:t>
            </a:r>
            <a:r>
              <a:rPr lang="az-Latn-AZ" dirty="0">
                <a:highlight>
                  <a:srgbClr val="FFFF00"/>
                </a:highlight>
                <a:latin typeface="Cambria" panose="02040503050406030204" pitchFamily="18" charset="0"/>
                <a:ea typeface="Cambria" panose="02040503050406030204" pitchFamily="18" charset="0"/>
              </a:rPr>
              <a:t>makeSound()</a:t>
            </a:r>
            <a:r>
              <a:rPr lang="ru-RU" dirty="0">
                <a:latin typeface="Cambria" panose="02040503050406030204" pitchFamily="18" charset="0"/>
                <a:ea typeface="Cambria" panose="02040503050406030204" pitchFamily="18" charset="0"/>
              </a:rPr>
              <a:t>, которая принимает ссылки на объекты класса </a:t>
            </a:r>
            <a:r>
              <a:rPr lang="en-US" dirty="0">
                <a:latin typeface="Cambria" panose="02040503050406030204" pitchFamily="18" charset="0"/>
                <a:ea typeface="Cambria" panose="02040503050406030204" pitchFamily="18" charset="0"/>
              </a:rPr>
              <a:t>Animal (</a:t>
            </a:r>
            <a:r>
              <a:rPr lang="ru-RU" dirty="0">
                <a:latin typeface="Cambria" panose="02040503050406030204" pitchFamily="18" charset="0"/>
                <a:ea typeface="Cambria" panose="02040503050406030204" pitchFamily="18" charset="0"/>
              </a:rPr>
              <a:t>и объекты классов наследников в том числе</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и использует </a:t>
            </a:r>
            <a:r>
              <a:rPr lang="ru-RU" b="1" dirty="0">
                <a:latin typeface="Cambria" panose="02040503050406030204" pitchFamily="18" charset="0"/>
                <a:ea typeface="Cambria" panose="02040503050406030204" pitchFamily="18" charset="0"/>
              </a:rPr>
              <a:t>соответствующий</a:t>
            </a:r>
            <a:r>
              <a:rPr lang="ru-RU" dirty="0">
                <a:latin typeface="Cambria" panose="02040503050406030204" pitchFamily="18" charset="0"/>
                <a:ea typeface="Cambria" panose="02040503050406030204" pitchFamily="18" charset="0"/>
              </a:rPr>
              <a:t> метод переданного объекта. </a:t>
            </a:r>
          </a:p>
          <a:p>
            <a:pPr marL="0" indent="0">
              <a:lnSpc>
                <a:spcPct val="170000"/>
              </a:lnSpc>
              <a:buNone/>
            </a:pPr>
            <a:r>
              <a:rPr lang="ru-RU" sz="3200" b="1" dirty="0">
                <a:latin typeface="Cambria" panose="02040503050406030204" pitchFamily="18" charset="0"/>
                <a:ea typeface="Cambria" panose="02040503050406030204" pitchFamily="18" charset="0"/>
              </a:rPr>
              <a:t>Где может быть полезно? </a:t>
            </a:r>
            <a:r>
              <a:rPr lang="ru-RU" dirty="0">
                <a:latin typeface="Cambria" panose="02040503050406030204" pitchFamily="18" charset="0"/>
                <a:ea typeface="Cambria" panose="02040503050406030204" pitchFamily="18" charset="0"/>
              </a:rPr>
              <a:t>Например, такой подход переопределения методов позволяет выполнять один какой-то общий код для всех этих объектов (в примере подсчитывается вызовы метода, но вы можете придумать что-то оригинальное). Иначе вам пришлось бы повторять один и тот же код во всех  классах (что, конечно же, нежелательно)</a:t>
            </a:r>
            <a:endParaRPr lang="en-US" dirty="0">
              <a:latin typeface="Cambria" panose="02040503050406030204" pitchFamily="18" charset="0"/>
              <a:ea typeface="Cambria" panose="02040503050406030204" pitchFamily="18" charset="0"/>
            </a:endParaRPr>
          </a:p>
          <a:p>
            <a:pPr marL="0" indent="0">
              <a:lnSpc>
                <a:spcPct val="170000"/>
              </a:lnSpc>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9720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419DC3-418C-4AE2-8F47-2CEF40083D08}"/>
              </a:ext>
            </a:extLst>
          </p:cNvPr>
          <p:cNvSpPr>
            <a:spLocks noGrp="1"/>
          </p:cNvSpPr>
          <p:nvPr>
            <p:ph type="title"/>
          </p:nvPr>
        </p:nvSpPr>
        <p:spPr>
          <a:xfrm>
            <a:off x="838200" y="2766219"/>
            <a:ext cx="10515600" cy="1325563"/>
          </a:xfrm>
        </p:spPr>
        <p:txBody>
          <a:bodyPr>
            <a:normAutofit/>
          </a:bodyPr>
          <a:lstStyle/>
          <a:p>
            <a:pPr algn="ctr"/>
            <a:r>
              <a:rPr lang="ru-RU" sz="4800" dirty="0">
                <a:latin typeface="Cambria" panose="02040503050406030204" pitchFamily="18" charset="0"/>
                <a:ea typeface="Cambria" panose="02040503050406030204" pitchFamily="18" charset="0"/>
              </a:rPr>
              <a:t>Задания для закрепления темы</a:t>
            </a:r>
          </a:p>
        </p:txBody>
      </p:sp>
    </p:spTree>
    <p:extLst>
      <p:ext uri="{BB962C8B-B14F-4D97-AF65-F5344CB8AC3E}">
        <p14:creationId xmlns:p14="http://schemas.microsoft.com/office/powerpoint/2010/main" val="3864626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a:hlinkClick r:id="" action="ppaction://hlinkshowjump?jump=nextslide">
              <a:snd r:embed="rId3" name="chimes.wav"/>
            </a:hlinkClick>
          </p:cNvPr>
          <p:cNvSpPr/>
          <p:nvPr/>
        </p:nvSpPr>
        <p:spPr>
          <a:xfrm>
            <a:off x="7087545" y="2481324"/>
            <a:ext cx="4355153" cy="1676399"/>
          </a:xfrm>
          <a:prstGeom prst="rect">
            <a:avLst/>
          </a:prstGeom>
          <a:solidFill>
            <a:schemeClr val="bg1"/>
          </a:solidFill>
          <a:ln w="28575">
            <a:solidFill>
              <a:srgbClr val="CBB1FF"/>
            </a:solidFill>
          </a:ln>
          <a:effectLst>
            <a:outerShdw blurRad="50800" dist="38100" dir="2700000" algn="tl" rotWithShape="0">
              <a:srgbClr val="996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ru-RU" sz="2000" dirty="0">
                <a:solidFill>
                  <a:schemeClr val="tx1"/>
                </a:solidFill>
                <a:latin typeface="Cambria" panose="02040503050406030204" pitchFamily="18" charset="0"/>
                <a:ea typeface="Cambria" panose="02040503050406030204" pitchFamily="18" charset="0"/>
                <a:cs typeface="Segoe UI Light" panose="020B0502040204020203" pitchFamily="34" charset="0"/>
              </a:rPr>
              <a:t>Использование одного имени функции или оператора для различных реализаций, различающихся по числу или типу параметров.</a:t>
            </a:r>
          </a:p>
        </p:txBody>
      </p:sp>
      <p:sp>
        <p:nvSpPr>
          <p:cNvPr id="13" name="Прямоугольник 12"/>
          <p:cNvSpPr/>
          <p:nvPr/>
        </p:nvSpPr>
        <p:spPr>
          <a:xfrm>
            <a:off x="7087545" y="487096"/>
            <a:ext cx="4355153" cy="1676399"/>
          </a:xfrm>
          <a:prstGeom prst="rect">
            <a:avLst/>
          </a:prstGeom>
          <a:solidFill>
            <a:schemeClr val="bg1"/>
          </a:solidFill>
          <a:ln w="28575">
            <a:solidFill>
              <a:srgbClr val="CBB1FF"/>
            </a:solidFill>
          </a:ln>
          <a:effectLst>
            <a:outerShdw blurRad="50800" dist="38100" dir="2700000" algn="tl" rotWithShape="0">
              <a:srgbClr val="996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ru-RU" sz="2000" dirty="0">
                <a:solidFill>
                  <a:schemeClr val="tx1"/>
                </a:solidFill>
                <a:latin typeface="Cambria" panose="02040503050406030204" pitchFamily="18" charset="0"/>
                <a:ea typeface="Cambria" panose="02040503050406030204" pitchFamily="18" charset="0"/>
                <a:cs typeface="Segoe UI Light" panose="020B0502040204020203" pitchFamily="34" charset="0"/>
              </a:rPr>
              <a:t>Возможность определения нескольких реализаций одной и той же функции, отличающихся только возвращаемым типом.</a:t>
            </a:r>
          </a:p>
        </p:txBody>
      </p:sp>
      <p:sp>
        <p:nvSpPr>
          <p:cNvPr id="14" name="Прямоугольник 13"/>
          <p:cNvSpPr/>
          <p:nvPr/>
        </p:nvSpPr>
        <p:spPr>
          <a:xfrm>
            <a:off x="7087546" y="4475552"/>
            <a:ext cx="4355153" cy="1676399"/>
          </a:xfrm>
          <a:prstGeom prst="rect">
            <a:avLst/>
          </a:prstGeom>
          <a:solidFill>
            <a:schemeClr val="bg1"/>
          </a:solidFill>
          <a:ln w="28575">
            <a:solidFill>
              <a:srgbClr val="CBB1FF"/>
            </a:solidFill>
          </a:ln>
          <a:effectLst>
            <a:outerShdw blurRad="50800" dist="38100" dir="2700000" algn="tl" rotWithShape="0">
              <a:srgbClr val="996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ru-RU" sz="2000" dirty="0">
                <a:solidFill>
                  <a:schemeClr val="tx1"/>
                </a:solidFill>
                <a:latin typeface="Cambria" panose="02040503050406030204" pitchFamily="18" charset="0"/>
                <a:ea typeface="Cambria" panose="02040503050406030204" pitchFamily="18" charset="0"/>
                <a:cs typeface="Segoe UI Light" panose="020B0502040204020203" pitchFamily="34" charset="0"/>
              </a:rPr>
              <a:t>Механизм, при котором подклассы могут изменить поведение функции, унаследованной от базового класса.</a:t>
            </a:r>
          </a:p>
        </p:txBody>
      </p:sp>
      <p:sp>
        <p:nvSpPr>
          <p:cNvPr id="15" name="Заголовок 1"/>
          <p:cNvSpPr txBox="1">
            <a:spLocks/>
          </p:cNvSpPr>
          <p:nvPr/>
        </p:nvSpPr>
        <p:spPr>
          <a:xfrm>
            <a:off x="368300" y="706048"/>
            <a:ext cx="6134596" cy="5445903"/>
          </a:xfrm>
          <a:prstGeom prst="rect">
            <a:avLst/>
          </a:prstGeom>
          <a:solidFill>
            <a:schemeClr val="bg1"/>
          </a:solidFill>
          <a:ln w="38100">
            <a:solidFill>
              <a:srgbClr val="9966FF">
                <a:alpha val="47000"/>
              </a:srgbClr>
            </a:solidFill>
            <a:prstDash val="solid"/>
          </a:ln>
          <a:effectLst>
            <a:outerShdw blurRad="254000" dist="38100" dir="2700000" algn="tl" rotWithShape="0">
              <a:srgbClr val="9966FF">
                <a:alpha val="34000"/>
              </a:srgbClr>
            </a:outerShdw>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4000" kern="1200">
                <a:solidFill>
                  <a:srgbClr val="9966FF"/>
                </a:solidFill>
                <a:latin typeface="Segoe UI Light" panose="020B0502040204020203" pitchFamily="34" charset="0"/>
                <a:ea typeface="+mj-ea"/>
                <a:cs typeface="Segoe UI Light" panose="020B0502040204020203" pitchFamily="34" charset="0"/>
              </a:defRPr>
            </a:lvl1pPr>
          </a:lstStyle>
          <a:p>
            <a:r>
              <a:rPr lang="ru-RU" dirty="0">
                <a:solidFill>
                  <a:schemeClr val="tx1"/>
                </a:solidFill>
                <a:latin typeface="Cambria" panose="02040503050406030204" pitchFamily="18" charset="0"/>
                <a:ea typeface="Cambria" panose="02040503050406030204" pitchFamily="18" charset="0"/>
              </a:rPr>
              <a:t>Что такое </a:t>
            </a:r>
            <a:r>
              <a:rPr lang="en-US" dirty="0">
                <a:solidFill>
                  <a:schemeClr val="tx1"/>
                </a:solidFill>
                <a:latin typeface="Cambria" panose="02040503050406030204" pitchFamily="18" charset="0"/>
                <a:ea typeface="Cambria" panose="02040503050406030204" pitchFamily="18" charset="0"/>
              </a:rPr>
              <a:t>Overloading?</a:t>
            </a:r>
            <a:endParaRPr lang="ru-RU"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51530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12"/>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12"/>
                                        </p:tgtEl>
                                        <p:attrNameLst>
                                          <p:attrName>fillcolor</p:attrName>
                                        </p:attrNameLst>
                                      </p:cBhvr>
                                      <p:to>
                                        <p:clrVal>
                                          <a:srgbClr val="38E672"/>
                                        </p:clrVal>
                                      </p:to>
                                    </p:set>
                                    <p:set>
                                      <p:cBhvr>
                                        <p:cTn id="9" dur="indefinite"/>
                                        <p:tgtEl>
                                          <p:spTgt spid="12"/>
                                        </p:tgtEl>
                                        <p:attrNameLst>
                                          <p:attrName>fill.type</p:attrName>
                                        </p:attrNameLst>
                                      </p:cBhvr>
                                      <p:to>
                                        <p:strVal val="solid"/>
                                      </p:to>
                                    </p:set>
                                    <p:set>
                                      <p:cBhvr>
                                        <p:cTn id="10" dur="indefinite"/>
                                        <p:tgtEl>
                                          <p:spTgt spid="12"/>
                                        </p:tgtEl>
                                        <p:attrNameLst>
                                          <p:attrName>fill.on</p:attrName>
                                        </p:attrNameLst>
                                      </p:cBhvr>
                                      <p:to>
                                        <p:strVal val="true"/>
                                      </p:to>
                                    </p:set>
                                  </p:childTnLst>
                                </p:cTn>
                              </p:par>
                            </p:childTnLst>
                          </p:cTn>
                        </p:par>
                      </p:childTnLst>
                    </p:cTn>
                  </p:par>
                </p:childTnLst>
              </p:cTn>
              <p:nextCondLst>
                <p:cond evt="onClick" delay="0">
                  <p:tgtEl>
                    <p:spTgt spid="12"/>
                  </p:tgtEl>
                </p:cond>
              </p:nextCondLst>
            </p:seq>
            <p:seq concurrent="1" nextAc="seek">
              <p:cTn id="11" restart="whenNotActive" fill="hold" evtFilter="cancelBubble" nodeType="interactiveSeq">
                <p:stCondLst>
                  <p:cond evt="onClick" delay="0">
                    <p:tgtEl>
                      <p:spTgt spid="13"/>
                    </p:tgtEl>
                  </p:cond>
                </p:stCondLst>
                <p:endSync evt="end" delay="0">
                  <p:rtn val="all"/>
                </p:endSync>
                <p:childTnLst>
                  <p:par>
                    <p:cTn id="12" fill="hold">
                      <p:stCondLst>
                        <p:cond delay="0"/>
                      </p:stCondLst>
                      <p:childTnLst>
                        <p:par>
                          <p:cTn id="13" fill="hold">
                            <p:stCondLst>
                              <p:cond delay="0"/>
                            </p:stCondLst>
                            <p:childTnLst>
                              <p:par>
                                <p:cTn id="14" presetID="3" presetClass="emph" presetSubtype="1" grpId="0" nodeType="clickEffect">
                                  <p:stCondLst>
                                    <p:cond delay="0"/>
                                  </p:stCondLst>
                                  <p:childTnLst>
                                    <p:set>
                                      <p:cBhvr override="childStyle">
                                        <p:cTn id="15" dur="indefinite"/>
                                        <p:tgtEl>
                                          <p:spTgt spid="13"/>
                                        </p:tgtEl>
                                        <p:attrNameLst>
                                          <p:attrName>style.color</p:attrName>
                                        </p:attrNameLst>
                                      </p:cBhvr>
                                      <p:to>
                                        <p:clrVal>
                                          <a:schemeClr val="bg1"/>
                                        </p:clrVal>
                                      </p:to>
                                    </p:set>
                                  </p:childTnLst>
                                  <p:subTnLst>
                                    <p:audio>
                                      <p:cMediaNode>
                                        <p:cTn display="0" masterRel="sameClick">
                                          <p:stCondLst>
                                            <p:cond evt="begin" delay="0">
                                              <p:tn val="14"/>
                                            </p:cond>
                                          </p:stCondLst>
                                          <p:endCondLst>
                                            <p:cond evt="onStopAudio" delay="0">
                                              <p:tgtEl>
                                                <p:sldTgt/>
                                              </p:tgtEl>
                                            </p:cond>
                                          </p:endCondLst>
                                        </p:cTn>
                                        <p:tgtEl>
                                          <p:sndTgt r:embed="rId2" name="voltage.wav"/>
                                        </p:tgtEl>
                                      </p:cMediaNode>
                                    </p:audio>
                                  </p:subTnLst>
                                </p:cTn>
                              </p:par>
                              <p:par>
                                <p:cTn id="16" presetID="1" presetClass="emph" presetSubtype="1" nodeType="withEffect">
                                  <p:stCondLst>
                                    <p:cond delay="0"/>
                                  </p:stCondLst>
                                  <p:childTnLst>
                                    <p:set>
                                      <p:cBhvr>
                                        <p:cTn id="17" dur="indefinite"/>
                                        <p:tgtEl>
                                          <p:spTgt spid="13"/>
                                        </p:tgtEl>
                                        <p:attrNameLst>
                                          <p:attrName>fillcolor</p:attrName>
                                        </p:attrNameLst>
                                      </p:cBhvr>
                                      <p:to>
                                        <p:clrVal>
                                          <a:srgbClr val="F22C2C"/>
                                        </p:clrVal>
                                      </p:to>
                                    </p:set>
                                    <p:set>
                                      <p:cBhvr>
                                        <p:cTn id="18" dur="indefinite"/>
                                        <p:tgtEl>
                                          <p:spTgt spid="13"/>
                                        </p:tgtEl>
                                        <p:attrNameLst>
                                          <p:attrName>fill.type</p:attrName>
                                        </p:attrNameLst>
                                      </p:cBhvr>
                                      <p:to>
                                        <p:strVal val="solid"/>
                                      </p:to>
                                    </p:set>
                                    <p:set>
                                      <p:cBhvr>
                                        <p:cTn id="19" dur="indefinite"/>
                                        <p:tgtEl>
                                          <p:spTgt spid="13"/>
                                        </p:tgtEl>
                                        <p:attrNameLst>
                                          <p:attrName>fill.on</p:attrName>
                                        </p:attrNameLst>
                                      </p:cBhvr>
                                      <p:to>
                                        <p:strVal val="true"/>
                                      </p:to>
                                    </p:set>
                                  </p:childTnLst>
                                </p:cTn>
                              </p:par>
                            </p:childTnLst>
                          </p:cTn>
                        </p:par>
                      </p:childTnLst>
                    </p:cTn>
                  </p:par>
                </p:childTnLst>
              </p:cTn>
              <p:nextCondLst>
                <p:cond evt="onClick" delay="0">
                  <p:tgtEl>
                    <p:spTgt spid="13"/>
                  </p:tgtEl>
                </p:cond>
              </p:nextCondLst>
            </p:seq>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3" presetClass="emph" presetSubtype="1" grpId="0" nodeType="clickEffect">
                                  <p:stCondLst>
                                    <p:cond delay="0"/>
                                  </p:stCondLst>
                                  <p:childTnLst>
                                    <p:set>
                                      <p:cBhvr override="childStyle">
                                        <p:cTn id="24" dur="indefinite"/>
                                        <p:tgtEl>
                                          <p:spTgt spid="14"/>
                                        </p:tgtEl>
                                        <p:attrNameLst>
                                          <p:attrName>style.color</p:attrName>
                                        </p:attrNameLst>
                                      </p:cBhvr>
                                      <p:to>
                                        <p:clrVal>
                                          <a:schemeClr val="bg1"/>
                                        </p:clrVal>
                                      </p:to>
                                    </p:set>
                                  </p:childTnLst>
                                  <p:subTnLst>
                                    <p:audio>
                                      <p:cMediaNode>
                                        <p:cTn display="0" masterRel="sameClick">
                                          <p:stCondLst>
                                            <p:cond evt="begin" delay="0">
                                              <p:tn val="23"/>
                                            </p:cond>
                                          </p:stCondLst>
                                          <p:endCondLst>
                                            <p:cond evt="onStopAudio" delay="0">
                                              <p:tgtEl>
                                                <p:sldTgt/>
                                              </p:tgtEl>
                                            </p:cond>
                                          </p:endCondLst>
                                        </p:cTn>
                                        <p:tgtEl>
                                          <p:sndTgt r:embed="rId2" name="voltage.wav"/>
                                        </p:tgtEl>
                                      </p:cMediaNode>
                                    </p:audio>
                                  </p:subTnLst>
                                </p:cTn>
                              </p:par>
                              <p:par>
                                <p:cTn id="25" presetID="1" presetClass="emph" presetSubtype="1" nodeType="withEffect">
                                  <p:stCondLst>
                                    <p:cond delay="0"/>
                                  </p:stCondLst>
                                  <p:childTnLst>
                                    <p:set>
                                      <p:cBhvr>
                                        <p:cTn id="26" dur="indefinite"/>
                                        <p:tgtEl>
                                          <p:spTgt spid="14"/>
                                        </p:tgtEl>
                                        <p:attrNameLst>
                                          <p:attrName>fillcolor</p:attrName>
                                        </p:attrNameLst>
                                      </p:cBhvr>
                                      <p:to>
                                        <p:clrVal>
                                          <a:srgbClr val="F22C2C"/>
                                        </p:clrVal>
                                      </p:to>
                                    </p:set>
                                    <p:set>
                                      <p:cBhvr>
                                        <p:cTn id="27" dur="indefinite"/>
                                        <p:tgtEl>
                                          <p:spTgt spid="14"/>
                                        </p:tgtEl>
                                        <p:attrNameLst>
                                          <p:attrName>fill.type</p:attrName>
                                        </p:attrNameLst>
                                      </p:cBhvr>
                                      <p:to>
                                        <p:strVal val="solid"/>
                                      </p:to>
                                    </p:set>
                                    <p:set>
                                      <p:cBhvr>
                                        <p:cTn id="28" dur="indefinite"/>
                                        <p:tgtEl>
                                          <p:spTgt spid="14"/>
                                        </p:tgtEl>
                                        <p:attrNameLst>
                                          <p:attrName>fill.on</p:attrName>
                                        </p:attrNameLst>
                                      </p:cBhvr>
                                      <p:to>
                                        <p:strVal val="true"/>
                                      </p:to>
                                    </p:set>
                                  </p:childTnLst>
                                </p:cTn>
                              </p:par>
                            </p:childTnLst>
                          </p:cTn>
                        </p:par>
                      </p:childTnLst>
                    </p:cTn>
                  </p:par>
                </p:childTnLst>
              </p:cTn>
              <p:nextCondLst>
                <p:cond evt="onClick" delay="0">
                  <p:tgtEl>
                    <p:spTgt spid="14"/>
                  </p:tgtEl>
                </p:cond>
              </p:nextCondLst>
            </p:seq>
          </p:childTnLst>
        </p:cTn>
      </p:par>
    </p:tnLst>
    <p:bldLst>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a:hlinkClick r:id="" action="ppaction://hlinkshowjump?jump=nextslide">
              <a:snd r:embed="rId3" name="chimes.wav"/>
            </a:hlinkClick>
          </p:cNvPr>
          <p:cNvSpPr/>
          <p:nvPr/>
        </p:nvSpPr>
        <p:spPr>
          <a:xfrm>
            <a:off x="7310557" y="493693"/>
            <a:ext cx="4355153" cy="2153973"/>
          </a:xfrm>
          <a:prstGeom prst="rect">
            <a:avLst/>
          </a:prstGeom>
          <a:solidFill>
            <a:schemeClr val="bg1"/>
          </a:solidFill>
          <a:ln w="28575">
            <a:solidFill>
              <a:srgbClr val="CBB1FF"/>
            </a:solidFill>
          </a:ln>
          <a:effectLst>
            <a:outerShdw blurRad="50800" dist="38100" dir="2700000" algn="tl" rotWithShape="0">
              <a:srgbClr val="996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ru-RU" sz="2000" dirty="0">
                <a:solidFill>
                  <a:schemeClr val="tx1"/>
                </a:solidFill>
                <a:latin typeface="Cambria" panose="02040503050406030204" pitchFamily="18" charset="0"/>
                <a:ea typeface="Cambria" panose="02040503050406030204" pitchFamily="18" charset="0"/>
                <a:cs typeface="Segoe UI Light" panose="020B0502040204020203" pitchFamily="34" charset="0"/>
              </a:rPr>
              <a:t>Переопределение метода базового класса в производном классе с сохранением его сигнатуры, чтобы изменить поведение при использовании через указатель или ссылку на базовый класс.</a:t>
            </a:r>
          </a:p>
        </p:txBody>
      </p:sp>
      <p:sp>
        <p:nvSpPr>
          <p:cNvPr id="13" name="Прямоугольник 12"/>
          <p:cNvSpPr/>
          <p:nvPr/>
        </p:nvSpPr>
        <p:spPr>
          <a:xfrm>
            <a:off x="7310557" y="2927445"/>
            <a:ext cx="4355153" cy="1473958"/>
          </a:xfrm>
          <a:prstGeom prst="rect">
            <a:avLst/>
          </a:prstGeom>
          <a:solidFill>
            <a:schemeClr val="bg1"/>
          </a:solidFill>
          <a:ln w="28575">
            <a:solidFill>
              <a:srgbClr val="CBB1FF"/>
            </a:solidFill>
          </a:ln>
          <a:effectLst>
            <a:outerShdw blurRad="50800" dist="38100" dir="2700000" algn="tl" rotWithShape="0">
              <a:srgbClr val="996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ru-RU" sz="2000" dirty="0">
                <a:solidFill>
                  <a:schemeClr val="tx1"/>
                </a:solidFill>
                <a:latin typeface="Cambria" panose="02040503050406030204" pitchFamily="18" charset="0"/>
                <a:ea typeface="Cambria" panose="02040503050406030204" pitchFamily="18" charset="0"/>
                <a:cs typeface="Segoe UI Light" panose="020B0502040204020203" pitchFamily="34" charset="0"/>
              </a:rPr>
              <a:t> Определение нескольких функций с одинаковым именем, но разными списками параметров, в пределах одного класса.</a:t>
            </a:r>
          </a:p>
        </p:txBody>
      </p:sp>
      <p:sp>
        <p:nvSpPr>
          <p:cNvPr id="14" name="Прямоугольник 13"/>
          <p:cNvSpPr/>
          <p:nvPr/>
        </p:nvSpPr>
        <p:spPr>
          <a:xfrm>
            <a:off x="7310556" y="4681182"/>
            <a:ext cx="4355153" cy="1398894"/>
          </a:xfrm>
          <a:prstGeom prst="rect">
            <a:avLst/>
          </a:prstGeom>
          <a:solidFill>
            <a:schemeClr val="bg1"/>
          </a:solidFill>
          <a:ln w="28575">
            <a:solidFill>
              <a:srgbClr val="CBB1FF"/>
            </a:solidFill>
          </a:ln>
          <a:effectLst>
            <a:outerShdw blurRad="50800" dist="38100" dir="2700000" algn="tl" rotWithShape="0">
              <a:srgbClr val="996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ru-RU" sz="2000" dirty="0">
                <a:solidFill>
                  <a:schemeClr val="tx1"/>
                </a:solidFill>
                <a:latin typeface="Cambria" panose="02040503050406030204" pitchFamily="18" charset="0"/>
                <a:ea typeface="Cambria" panose="02040503050406030204" pitchFamily="18" charset="0"/>
                <a:cs typeface="Segoe UI Light" panose="020B0502040204020203" pitchFamily="34" charset="0"/>
              </a:rPr>
              <a:t>Создание виртуальной функции в базовом классе, которая может быть вызвана напрямую через имя класса без создания объекта.</a:t>
            </a:r>
          </a:p>
        </p:txBody>
      </p:sp>
      <p:sp>
        <p:nvSpPr>
          <p:cNvPr id="15" name="Заголовок 1"/>
          <p:cNvSpPr txBox="1">
            <a:spLocks/>
          </p:cNvSpPr>
          <p:nvPr/>
        </p:nvSpPr>
        <p:spPr>
          <a:xfrm>
            <a:off x="368300" y="706048"/>
            <a:ext cx="6215380" cy="4807246"/>
          </a:xfrm>
          <a:prstGeom prst="rect">
            <a:avLst/>
          </a:prstGeom>
          <a:solidFill>
            <a:schemeClr val="bg1"/>
          </a:solidFill>
          <a:ln w="38100">
            <a:solidFill>
              <a:srgbClr val="9966FF">
                <a:alpha val="47000"/>
              </a:srgbClr>
            </a:solidFill>
            <a:prstDash val="solid"/>
          </a:ln>
          <a:effectLst>
            <a:outerShdw blurRad="254000" dist="38100" dir="2700000" algn="tl" rotWithShape="0">
              <a:srgbClr val="9966FF">
                <a:alpha val="34000"/>
              </a:srgbClr>
            </a:outerShdw>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4000" kern="1200">
                <a:solidFill>
                  <a:srgbClr val="9966FF"/>
                </a:solidFill>
                <a:latin typeface="Segoe UI Light" panose="020B0502040204020203" pitchFamily="34" charset="0"/>
                <a:ea typeface="+mj-ea"/>
                <a:cs typeface="Segoe UI Light" panose="020B0502040204020203" pitchFamily="34" charset="0"/>
              </a:defRPr>
            </a:lvl1pPr>
          </a:lstStyle>
          <a:p>
            <a:r>
              <a:rPr lang="ru-RU" dirty="0">
                <a:solidFill>
                  <a:schemeClr val="tx1"/>
                </a:solidFill>
                <a:latin typeface="Cambria" panose="02040503050406030204" pitchFamily="18" charset="0"/>
                <a:ea typeface="Cambria" panose="02040503050406030204" pitchFamily="18" charset="0"/>
              </a:rPr>
              <a:t>Что такое </a:t>
            </a:r>
            <a:r>
              <a:rPr lang="en-US" dirty="0">
                <a:solidFill>
                  <a:schemeClr val="tx1"/>
                </a:solidFill>
                <a:latin typeface="Cambria" panose="02040503050406030204" pitchFamily="18" charset="0"/>
                <a:ea typeface="Cambria" panose="02040503050406030204" pitchFamily="18" charset="0"/>
              </a:rPr>
              <a:t>Overloading</a:t>
            </a:r>
            <a:r>
              <a:rPr lang="ru-RU" dirty="0">
                <a:solidFill>
                  <a:schemeClr val="tx1"/>
                </a:solidFill>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51069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12"/>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12"/>
                                        </p:tgtEl>
                                        <p:attrNameLst>
                                          <p:attrName>fillcolor</p:attrName>
                                        </p:attrNameLst>
                                      </p:cBhvr>
                                      <p:to>
                                        <p:clrVal>
                                          <a:srgbClr val="38E672"/>
                                        </p:clrVal>
                                      </p:to>
                                    </p:set>
                                    <p:set>
                                      <p:cBhvr>
                                        <p:cTn id="9" dur="indefinite"/>
                                        <p:tgtEl>
                                          <p:spTgt spid="12"/>
                                        </p:tgtEl>
                                        <p:attrNameLst>
                                          <p:attrName>fill.type</p:attrName>
                                        </p:attrNameLst>
                                      </p:cBhvr>
                                      <p:to>
                                        <p:strVal val="solid"/>
                                      </p:to>
                                    </p:set>
                                    <p:set>
                                      <p:cBhvr>
                                        <p:cTn id="10" dur="indefinite"/>
                                        <p:tgtEl>
                                          <p:spTgt spid="12"/>
                                        </p:tgtEl>
                                        <p:attrNameLst>
                                          <p:attrName>fill.on</p:attrName>
                                        </p:attrNameLst>
                                      </p:cBhvr>
                                      <p:to>
                                        <p:strVal val="true"/>
                                      </p:to>
                                    </p:set>
                                  </p:childTnLst>
                                </p:cTn>
                              </p:par>
                            </p:childTnLst>
                          </p:cTn>
                        </p:par>
                      </p:childTnLst>
                    </p:cTn>
                  </p:par>
                </p:childTnLst>
              </p:cTn>
              <p:nextCondLst>
                <p:cond evt="onClick" delay="0">
                  <p:tgtEl>
                    <p:spTgt spid="12"/>
                  </p:tgtEl>
                </p:cond>
              </p:nextCondLst>
            </p:seq>
            <p:seq concurrent="1" nextAc="seek">
              <p:cTn id="11" restart="whenNotActive" fill="hold" evtFilter="cancelBubble" nodeType="interactiveSeq">
                <p:stCondLst>
                  <p:cond evt="onClick" delay="0">
                    <p:tgtEl>
                      <p:spTgt spid="13"/>
                    </p:tgtEl>
                  </p:cond>
                </p:stCondLst>
                <p:endSync evt="end" delay="0">
                  <p:rtn val="all"/>
                </p:endSync>
                <p:childTnLst>
                  <p:par>
                    <p:cTn id="12" fill="hold">
                      <p:stCondLst>
                        <p:cond delay="0"/>
                      </p:stCondLst>
                      <p:childTnLst>
                        <p:par>
                          <p:cTn id="13" fill="hold">
                            <p:stCondLst>
                              <p:cond delay="0"/>
                            </p:stCondLst>
                            <p:childTnLst>
                              <p:par>
                                <p:cTn id="14" presetID="3" presetClass="emph" presetSubtype="1" grpId="0" nodeType="clickEffect">
                                  <p:stCondLst>
                                    <p:cond delay="0"/>
                                  </p:stCondLst>
                                  <p:childTnLst>
                                    <p:set>
                                      <p:cBhvr override="childStyle">
                                        <p:cTn id="15" dur="indefinite"/>
                                        <p:tgtEl>
                                          <p:spTgt spid="13"/>
                                        </p:tgtEl>
                                        <p:attrNameLst>
                                          <p:attrName>style.color</p:attrName>
                                        </p:attrNameLst>
                                      </p:cBhvr>
                                      <p:to>
                                        <p:clrVal>
                                          <a:schemeClr val="bg1"/>
                                        </p:clrVal>
                                      </p:to>
                                    </p:set>
                                  </p:childTnLst>
                                  <p:subTnLst>
                                    <p:audio>
                                      <p:cMediaNode>
                                        <p:cTn display="0" masterRel="sameClick">
                                          <p:stCondLst>
                                            <p:cond evt="begin" delay="0">
                                              <p:tn val="14"/>
                                            </p:cond>
                                          </p:stCondLst>
                                          <p:endCondLst>
                                            <p:cond evt="onStopAudio" delay="0">
                                              <p:tgtEl>
                                                <p:sldTgt/>
                                              </p:tgtEl>
                                            </p:cond>
                                          </p:endCondLst>
                                        </p:cTn>
                                        <p:tgtEl>
                                          <p:sndTgt r:embed="rId2" name="voltage.wav"/>
                                        </p:tgtEl>
                                      </p:cMediaNode>
                                    </p:audio>
                                  </p:subTnLst>
                                </p:cTn>
                              </p:par>
                              <p:par>
                                <p:cTn id="16" presetID="1" presetClass="emph" presetSubtype="1" nodeType="withEffect">
                                  <p:stCondLst>
                                    <p:cond delay="0"/>
                                  </p:stCondLst>
                                  <p:childTnLst>
                                    <p:set>
                                      <p:cBhvr>
                                        <p:cTn id="17" dur="indefinite"/>
                                        <p:tgtEl>
                                          <p:spTgt spid="13"/>
                                        </p:tgtEl>
                                        <p:attrNameLst>
                                          <p:attrName>fillcolor</p:attrName>
                                        </p:attrNameLst>
                                      </p:cBhvr>
                                      <p:to>
                                        <p:clrVal>
                                          <a:srgbClr val="F22C2C"/>
                                        </p:clrVal>
                                      </p:to>
                                    </p:set>
                                    <p:set>
                                      <p:cBhvr>
                                        <p:cTn id="18" dur="indefinite"/>
                                        <p:tgtEl>
                                          <p:spTgt spid="13"/>
                                        </p:tgtEl>
                                        <p:attrNameLst>
                                          <p:attrName>fill.type</p:attrName>
                                        </p:attrNameLst>
                                      </p:cBhvr>
                                      <p:to>
                                        <p:strVal val="solid"/>
                                      </p:to>
                                    </p:set>
                                    <p:set>
                                      <p:cBhvr>
                                        <p:cTn id="19" dur="indefinite"/>
                                        <p:tgtEl>
                                          <p:spTgt spid="13"/>
                                        </p:tgtEl>
                                        <p:attrNameLst>
                                          <p:attrName>fill.on</p:attrName>
                                        </p:attrNameLst>
                                      </p:cBhvr>
                                      <p:to>
                                        <p:strVal val="true"/>
                                      </p:to>
                                    </p:set>
                                  </p:childTnLst>
                                </p:cTn>
                              </p:par>
                            </p:childTnLst>
                          </p:cTn>
                        </p:par>
                      </p:childTnLst>
                    </p:cTn>
                  </p:par>
                </p:childTnLst>
              </p:cTn>
              <p:nextCondLst>
                <p:cond evt="onClick" delay="0">
                  <p:tgtEl>
                    <p:spTgt spid="13"/>
                  </p:tgtEl>
                </p:cond>
              </p:nextCondLst>
            </p:seq>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3" presetClass="emph" presetSubtype="1" grpId="0" nodeType="clickEffect">
                                  <p:stCondLst>
                                    <p:cond delay="0"/>
                                  </p:stCondLst>
                                  <p:childTnLst>
                                    <p:set>
                                      <p:cBhvr override="childStyle">
                                        <p:cTn id="24" dur="indefinite"/>
                                        <p:tgtEl>
                                          <p:spTgt spid="14"/>
                                        </p:tgtEl>
                                        <p:attrNameLst>
                                          <p:attrName>style.color</p:attrName>
                                        </p:attrNameLst>
                                      </p:cBhvr>
                                      <p:to>
                                        <p:clrVal>
                                          <a:schemeClr val="bg1"/>
                                        </p:clrVal>
                                      </p:to>
                                    </p:set>
                                  </p:childTnLst>
                                  <p:subTnLst>
                                    <p:audio>
                                      <p:cMediaNode>
                                        <p:cTn display="0" masterRel="sameClick">
                                          <p:stCondLst>
                                            <p:cond evt="begin" delay="0">
                                              <p:tn val="23"/>
                                            </p:cond>
                                          </p:stCondLst>
                                          <p:endCondLst>
                                            <p:cond evt="onStopAudio" delay="0">
                                              <p:tgtEl>
                                                <p:sldTgt/>
                                              </p:tgtEl>
                                            </p:cond>
                                          </p:endCondLst>
                                        </p:cTn>
                                        <p:tgtEl>
                                          <p:sndTgt r:embed="rId2" name="voltage.wav"/>
                                        </p:tgtEl>
                                      </p:cMediaNode>
                                    </p:audio>
                                  </p:subTnLst>
                                </p:cTn>
                              </p:par>
                              <p:par>
                                <p:cTn id="25" presetID="1" presetClass="emph" presetSubtype="1" nodeType="withEffect">
                                  <p:stCondLst>
                                    <p:cond delay="0"/>
                                  </p:stCondLst>
                                  <p:childTnLst>
                                    <p:set>
                                      <p:cBhvr>
                                        <p:cTn id="26" dur="indefinite"/>
                                        <p:tgtEl>
                                          <p:spTgt spid="14"/>
                                        </p:tgtEl>
                                        <p:attrNameLst>
                                          <p:attrName>fillcolor</p:attrName>
                                        </p:attrNameLst>
                                      </p:cBhvr>
                                      <p:to>
                                        <p:clrVal>
                                          <a:srgbClr val="F22C2C"/>
                                        </p:clrVal>
                                      </p:to>
                                    </p:set>
                                    <p:set>
                                      <p:cBhvr>
                                        <p:cTn id="27" dur="indefinite"/>
                                        <p:tgtEl>
                                          <p:spTgt spid="14"/>
                                        </p:tgtEl>
                                        <p:attrNameLst>
                                          <p:attrName>fill.type</p:attrName>
                                        </p:attrNameLst>
                                      </p:cBhvr>
                                      <p:to>
                                        <p:strVal val="solid"/>
                                      </p:to>
                                    </p:set>
                                    <p:set>
                                      <p:cBhvr>
                                        <p:cTn id="28" dur="indefinite"/>
                                        <p:tgtEl>
                                          <p:spTgt spid="14"/>
                                        </p:tgtEl>
                                        <p:attrNameLst>
                                          <p:attrName>fill.on</p:attrName>
                                        </p:attrNameLst>
                                      </p:cBhvr>
                                      <p:to>
                                        <p:strVal val="true"/>
                                      </p:to>
                                    </p:set>
                                  </p:childTnLst>
                                </p:cTn>
                              </p:par>
                            </p:childTnLst>
                          </p:cTn>
                        </p:par>
                      </p:childTnLst>
                    </p:cTn>
                  </p:par>
                </p:childTnLst>
              </p:cTn>
              <p:nextCondLst>
                <p:cond evt="onClick" delay="0">
                  <p:tgtEl>
                    <p:spTgt spid="14"/>
                  </p:tgtEl>
                </p:cond>
              </p:nextCondLst>
            </p:seq>
          </p:childTnLst>
        </p:cTn>
      </p:par>
    </p:tnLst>
    <p:bldLst>
      <p:bldP spid="12"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a:hlinkClick r:id="" action="ppaction://hlinkshowjump?jump=nextslide">
              <a:snd r:embed="rId3" name="chimes.wav"/>
            </a:hlinkClick>
          </p:cNvPr>
          <p:cNvSpPr/>
          <p:nvPr/>
        </p:nvSpPr>
        <p:spPr>
          <a:xfrm>
            <a:off x="7087545" y="2590799"/>
            <a:ext cx="4355153" cy="1676399"/>
          </a:xfrm>
          <a:prstGeom prst="rect">
            <a:avLst/>
          </a:prstGeom>
          <a:solidFill>
            <a:schemeClr val="bg1"/>
          </a:solidFill>
          <a:ln w="28575">
            <a:solidFill>
              <a:srgbClr val="CBB1FF"/>
            </a:solidFill>
          </a:ln>
          <a:effectLst>
            <a:outerShdw blurRad="50800" dist="38100" dir="2700000" algn="tl" rotWithShape="0">
              <a:srgbClr val="996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latin typeface="Cambria" panose="02040503050406030204" pitchFamily="18" charset="0"/>
                <a:ea typeface="Cambria" panose="02040503050406030204" pitchFamily="18" charset="0"/>
                <a:cs typeface="Segoe UI Light" panose="020B0502040204020203" pitchFamily="34" charset="0"/>
              </a:rPr>
              <a:t>@</a:t>
            </a:r>
            <a:endParaRPr lang="ru-RU" sz="2000" dirty="0">
              <a:solidFill>
                <a:schemeClr val="tx1"/>
              </a:solidFill>
              <a:latin typeface="Cambria" panose="02040503050406030204" pitchFamily="18" charset="0"/>
              <a:ea typeface="Cambria" panose="02040503050406030204" pitchFamily="18" charset="0"/>
              <a:cs typeface="Segoe UI Light" panose="020B0502040204020203" pitchFamily="34" charset="0"/>
            </a:endParaRPr>
          </a:p>
        </p:txBody>
      </p:sp>
      <p:sp>
        <p:nvSpPr>
          <p:cNvPr id="13" name="Прямоугольник 12"/>
          <p:cNvSpPr/>
          <p:nvPr/>
        </p:nvSpPr>
        <p:spPr>
          <a:xfrm>
            <a:off x="7087544" y="695587"/>
            <a:ext cx="4355153" cy="1676399"/>
          </a:xfrm>
          <a:prstGeom prst="rect">
            <a:avLst/>
          </a:prstGeom>
          <a:solidFill>
            <a:schemeClr val="bg1"/>
          </a:solidFill>
          <a:ln w="28575">
            <a:solidFill>
              <a:srgbClr val="CBB1FF"/>
            </a:solidFill>
          </a:ln>
          <a:effectLst>
            <a:outerShdw blurRad="50800" dist="38100" dir="2700000" algn="tl" rotWithShape="0">
              <a:srgbClr val="996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latin typeface="Cambria" panose="02040503050406030204" pitchFamily="18" charset="0"/>
                <a:ea typeface="Cambria" panose="02040503050406030204" pitchFamily="18" charset="0"/>
                <a:cs typeface="Segoe UI Light" panose="020B0502040204020203" pitchFamily="34" charset="0"/>
              </a:rPr>
              <a:t>:</a:t>
            </a:r>
            <a:endParaRPr lang="ru-RU" sz="2000" dirty="0">
              <a:solidFill>
                <a:schemeClr val="tx1"/>
              </a:solidFill>
              <a:latin typeface="Cambria" panose="02040503050406030204" pitchFamily="18" charset="0"/>
              <a:ea typeface="Cambria" panose="02040503050406030204" pitchFamily="18" charset="0"/>
              <a:cs typeface="Segoe UI Light" panose="020B0502040204020203" pitchFamily="34" charset="0"/>
            </a:endParaRPr>
          </a:p>
        </p:txBody>
      </p:sp>
      <p:sp>
        <p:nvSpPr>
          <p:cNvPr id="14" name="Прямоугольник 13"/>
          <p:cNvSpPr/>
          <p:nvPr/>
        </p:nvSpPr>
        <p:spPr>
          <a:xfrm>
            <a:off x="7087546" y="4475552"/>
            <a:ext cx="4355153" cy="1676399"/>
          </a:xfrm>
          <a:prstGeom prst="rect">
            <a:avLst/>
          </a:prstGeom>
          <a:solidFill>
            <a:schemeClr val="bg1"/>
          </a:solidFill>
          <a:ln w="28575">
            <a:solidFill>
              <a:srgbClr val="CBB1FF"/>
            </a:solidFill>
          </a:ln>
          <a:effectLst>
            <a:outerShdw blurRad="50800" dist="38100" dir="2700000" algn="tl" rotWithShape="0">
              <a:srgbClr val="996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latin typeface="Cambria" panose="02040503050406030204" pitchFamily="18" charset="0"/>
                <a:ea typeface="Cambria" panose="02040503050406030204" pitchFamily="18" charset="0"/>
                <a:cs typeface="Segoe UI Light" panose="020B0502040204020203" pitchFamily="34" charset="0"/>
              </a:rPr>
              <a:t>&lt;</a:t>
            </a:r>
            <a:endParaRPr lang="ru-RU" sz="2000" dirty="0">
              <a:solidFill>
                <a:schemeClr val="tx1"/>
              </a:solidFill>
              <a:latin typeface="Cambria" panose="02040503050406030204" pitchFamily="18" charset="0"/>
              <a:ea typeface="Cambria" panose="02040503050406030204" pitchFamily="18" charset="0"/>
              <a:cs typeface="Segoe UI Light" panose="020B0502040204020203" pitchFamily="34" charset="0"/>
            </a:endParaRPr>
          </a:p>
        </p:txBody>
      </p:sp>
      <p:sp>
        <p:nvSpPr>
          <p:cNvPr id="15" name="Заголовок 1"/>
          <p:cNvSpPr txBox="1">
            <a:spLocks/>
          </p:cNvSpPr>
          <p:nvPr/>
        </p:nvSpPr>
        <p:spPr>
          <a:xfrm>
            <a:off x="368300" y="706048"/>
            <a:ext cx="6134596" cy="5445903"/>
          </a:xfrm>
          <a:prstGeom prst="rect">
            <a:avLst/>
          </a:prstGeom>
          <a:solidFill>
            <a:schemeClr val="bg1"/>
          </a:solidFill>
          <a:ln w="38100">
            <a:solidFill>
              <a:srgbClr val="9966FF">
                <a:alpha val="47000"/>
              </a:srgbClr>
            </a:solidFill>
            <a:prstDash val="solid"/>
          </a:ln>
          <a:effectLst>
            <a:outerShdw blurRad="254000" dist="38100" dir="2700000" algn="tl" rotWithShape="0">
              <a:srgbClr val="9966FF">
                <a:alpha val="34000"/>
              </a:srgbClr>
            </a:outerShdw>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4000" kern="1200">
                <a:solidFill>
                  <a:srgbClr val="9966FF"/>
                </a:solidFill>
                <a:latin typeface="Segoe UI Light" panose="020B0502040204020203" pitchFamily="34" charset="0"/>
                <a:ea typeface="+mj-ea"/>
                <a:cs typeface="Segoe UI Light" panose="020B0502040204020203" pitchFamily="34" charset="0"/>
              </a:defRPr>
            </a:lvl1pPr>
          </a:lstStyle>
          <a:p>
            <a:r>
              <a:rPr lang="ru-RU" dirty="0">
                <a:solidFill>
                  <a:schemeClr val="tx1"/>
                </a:solidFill>
                <a:latin typeface="Cambria" panose="02040503050406030204" pitchFamily="18" charset="0"/>
                <a:ea typeface="Cambria" panose="02040503050406030204" pitchFamily="18" charset="0"/>
              </a:rPr>
              <a:t>Какой из перечисленных операторов нельзя перегрузить?</a:t>
            </a:r>
          </a:p>
        </p:txBody>
      </p:sp>
    </p:spTree>
    <p:extLst>
      <p:ext uri="{BB962C8B-B14F-4D97-AF65-F5344CB8AC3E}">
        <p14:creationId xmlns:p14="http://schemas.microsoft.com/office/powerpoint/2010/main" val="1146939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12"/>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12"/>
                                        </p:tgtEl>
                                        <p:attrNameLst>
                                          <p:attrName>fillcolor</p:attrName>
                                        </p:attrNameLst>
                                      </p:cBhvr>
                                      <p:to>
                                        <p:clrVal>
                                          <a:srgbClr val="38E672"/>
                                        </p:clrVal>
                                      </p:to>
                                    </p:set>
                                    <p:set>
                                      <p:cBhvr>
                                        <p:cTn id="9" dur="indefinite"/>
                                        <p:tgtEl>
                                          <p:spTgt spid="12"/>
                                        </p:tgtEl>
                                        <p:attrNameLst>
                                          <p:attrName>fill.type</p:attrName>
                                        </p:attrNameLst>
                                      </p:cBhvr>
                                      <p:to>
                                        <p:strVal val="solid"/>
                                      </p:to>
                                    </p:set>
                                    <p:set>
                                      <p:cBhvr>
                                        <p:cTn id="10" dur="indefinite"/>
                                        <p:tgtEl>
                                          <p:spTgt spid="12"/>
                                        </p:tgtEl>
                                        <p:attrNameLst>
                                          <p:attrName>fill.on</p:attrName>
                                        </p:attrNameLst>
                                      </p:cBhvr>
                                      <p:to>
                                        <p:strVal val="true"/>
                                      </p:to>
                                    </p:set>
                                  </p:childTnLst>
                                </p:cTn>
                              </p:par>
                            </p:childTnLst>
                          </p:cTn>
                        </p:par>
                      </p:childTnLst>
                    </p:cTn>
                  </p:par>
                </p:childTnLst>
              </p:cTn>
              <p:nextCondLst>
                <p:cond evt="onClick" delay="0">
                  <p:tgtEl>
                    <p:spTgt spid="12"/>
                  </p:tgtEl>
                </p:cond>
              </p:nextCondLst>
            </p:seq>
            <p:seq concurrent="1" nextAc="seek">
              <p:cTn id="11" restart="whenNotActive" fill="hold" evtFilter="cancelBubble" nodeType="interactiveSeq">
                <p:stCondLst>
                  <p:cond evt="onClick" delay="0">
                    <p:tgtEl>
                      <p:spTgt spid="13"/>
                    </p:tgtEl>
                  </p:cond>
                </p:stCondLst>
                <p:endSync evt="end" delay="0">
                  <p:rtn val="all"/>
                </p:endSync>
                <p:childTnLst>
                  <p:par>
                    <p:cTn id="12" fill="hold">
                      <p:stCondLst>
                        <p:cond delay="0"/>
                      </p:stCondLst>
                      <p:childTnLst>
                        <p:par>
                          <p:cTn id="13" fill="hold">
                            <p:stCondLst>
                              <p:cond delay="0"/>
                            </p:stCondLst>
                            <p:childTnLst>
                              <p:par>
                                <p:cTn id="14" presetID="3" presetClass="emph" presetSubtype="1" grpId="0" nodeType="clickEffect">
                                  <p:stCondLst>
                                    <p:cond delay="0"/>
                                  </p:stCondLst>
                                  <p:childTnLst>
                                    <p:set>
                                      <p:cBhvr override="childStyle">
                                        <p:cTn id="15" dur="indefinite"/>
                                        <p:tgtEl>
                                          <p:spTgt spid="13"/>
                                        </p:tgtEl>
                                        <p:attrNameLst>
                                          <p:attrName>style.color</p:attrName>
                                        </p:attrNameLst>
                                      </p:cBhvr>
                                      <p:to>
                                        <p:clrVal>
                                          <a:schemeClr val="bg1"/>
                                        </p:clrVal>
                                      </p:to>
                                    </p:set>
                                  </p:childTnLst>
                                  <p:subTnLst>
                                    <p:audio>
                                      <p:cMediaNode>
                                        <p:cTn display="0" masterRel="sameClick">
                                          <p:stCondLst>
                                            <p:cond evt="begin" delay="0">
                                              <p:tn val="14"/>
                                            </p:cond>
                                          </p:stCondLst>
                                          <p:endCondLst>
                                            <p:cond evt="onStopAudio" delay="0">
                                              <p:tgtEl>
                                                <p:sldTgt/>
                                              </p:tgtEl>
                                            </p:cond>
                                          </p:endCondLst>
                                        </p:cTn>
                                        <p:tgtEl>
                                          <p:sndTgt r:embed="rId2" name="voltage.wav"/>
                                        </p:tgtEl>
                                      </p:cMediaNode>
                                    </p:audio>
                                  </p:subTnLst>
                                </p:cTn>
                              </p:par>
                              <p:par>
                                <p:cTn id="16" presetID="1" presetClass="emph" presetSubtype="1" nodeType="withEffect">
                                  <p:stCondLst>
                                    <p:cond delay="0"/>
                                  </p:stCondLst>
                                  <p:childTnLst>
                                    <p:set>
                                      <p:cBhvr>
                                        <p:cTn id="17" dur="indefinite"/>
                                        <p:tgtEl>
                                          <p:spTgt spid="13"/>
                                        </p:tgtEl>
                                        <p:attrNameLst>
                                          <p:attrName>fillcolor</p:attrName>
                                        </p:attrNameLst>
                                      </p:cBhvr>
                                      <p:to>
                                        <p:clrVal>
                                          <a:srgbClr val="F22C2C"/>
                                        </p:clrVal>
                                      </p:to>
                                    </p:set>
                                    <p:set>
                                      <p:cBhvr>
                                        <p:cTn id="18" dur="indefinite"/>
                                        <p:tgtEl>
                                          <p:spTgt spid="13"/>
                                        </p:tgtEl>
                                        <p:attrNameLst>
                                          <p:attrName>fill.type</p:attrName>
                                        </p:attrNameLst>
                                      </p:cBhvr>
                                      <p:to>
                                        <p:strVal val="solid"/>
                                      </p:to>
                                    </p:set>
                                    <p:set>
                                      <p:cBhvr>
                                        <p:cTn id="19" dur="indefinite"/>
                                        <p:tgtEl>
                                          <p:spTgt spid="13"/>
                                        </p:tgtEl>
                                        <p:attrNameLst>
                                          <p:attrName>fill.on</p:attrName>
                                        </p:attrNameLst>
                                      </p:cBhvr>
                                      <p:to>
                                        <p:strVal val="true"/>
                                      </p:to>
                                    </p:set>
                                  </p:childTnLst>
                                </p:cTn>
                              </p:par>
                            </p:childTnLst>
                          </p:cTn>
                        </p:par>
                      </p:childTnLst>
                    </p:cTn>
                  </p:par>
                </p:childTnLst>
              </p:cTn>
              <p:nextCondLst>
                <p:cond evt="onClick" delay="0">
                  <p:tgtEl>
                    <p:spTgt spid="13"/>
                  </p:tgtEl>
                </p:cond>
              </p:nextCondLst>
            </p:seq>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3" presetClass="emph" presetSubtype="1" grpId="0" nodeType="clickEffect">
                                  <p:stCondLst>
                                    <p:cond delay="0"/>
                                  </p:stCondLst>
                                  <p:childTnLst>
                                    <p:set>
                                      <p:cBhvr override="childStyle">
                                        <p:cTn id="24" dur="indefinite"/>
                                        <p:tgtEl>
                                          <p:spTgt spid="14"/>
                                        </p:tgtEl>
                                        <p:attrNameLst>
                                          <p:attrName>style.color</p:attrName>
                                        </p:attrNameLst>
                                      </p:cBhvr>
                                      <p:to>
                                        <p:clrVal>
                                          <a:schemeClr val="bg1"/>
                                        </p:clrVal>
                                      </p:to>
                                    </p:set>
                                  </p:childTnLst>
                                  <p:subTnLst>
                                    <p:audio>
                                      <p:cMediaNode>
                                        <p:cTn display="0" masterRel="sameClick">
                                          <p:stCondLst>
                                            <p:cond evt="begin" delay="0">
                                              <p:tn val="23"/>
                                            </p:cond>
                                          </p:stCondLst>
                                          <p:endCondLst>
                                            <p:cond evt="onStopAudio" delay="0">
                                              <p:tgtEl>
                                                <p:sldTgt/>
                                              </p:tgtEl>
                                            </p:cond>
                                          </p:endCondLst>
                                        </p:cTn>
                                        <p:tgtEl>
                                          <p:sndTgt r:embed="rId2" name="voltage.wav"/>
                                        </p:tgtEl>
                                      </p:cMediaNode>
                                    </p:audio>
                                  </p:subTnLst>
                                </p:cTn>
                              </p:par>
                              <p:par>
                                <p:cTn id="25" presetID="1" presetClass="emph" presetSubtype="1" nodeType="withEffect">
                                  <p:stCondLst>
                                    <p:cond delay="0"/>
                                  </p:stCondLst>
                                  <p:childTnLst>
                                    <p:set>
                                      <p:cBhvr>
                                        <p:cTn id="26" dur="indefinite"/>
                                        <p:tgtEl>
                                          <p:spTgt spid="14"/>
                                        </p:tgtEl>
                                        <p:attrNameLst>
                                          <p:attrName>fillcolor</p:attrName>
                                        </p:attrNameLst>
                                      </p:cBhvr>
                                      <p:to>
                                        <p:clrVal>
                                          <a:srgbClr val="F22C2C"/>
                                        </p:clrVal>
                                      </p:to>
                                    </p:set>
                                    <p:set>
                                      <p:cBhvr>
                                        <p:cTn id="27" dur="indefinite"/>
                                        <p:tgtEl>
                                          <p:spTgt spid="14"/>
                                        </p:tgtEl>
                                        <p:attrNameLst>
                                          <p:attrName>fill.type</p:attrName>
                                        </p:attrNameLst>
                                      </p:cBhvr>
                                      <p:to>
                                        <p:strVal val="solid"/>
                                      </p:to>
                                    </p:set>
                                    <p:set>
                                      <p:cBhvr>
                                        <p:cTn id="28" dur="indefinite"/>
                                        <p:tgtEl>
                                          <p:spTgt spid="14"/>
                                        </p:tgtEl>
                                        <p:attrNameLst>
                                          <p:attrName>fill.on</p:attrName>
                                        </p:attrNameLst>
                                      </p:cBhvr>
                                      <p:to>
                                        <p:strVal val="true"/>
                                      </p:to>
                                    </p:set>
                                  </p:childTnLst>
                                </p:cTn>
                              </p:par>
                            </p:childTnLst>
                          </p:cTn>
                        </p:par>
                      </p:childTnLst>
                    </p:cTn>
                  </p:par>
                </p:childTnLst>
              </p:cTn>
              <p:nextCondLst>
                <p:cond evt="onClick" delay="0">
                  <p:tgtEl>
                    <p:spTgt spid="14"/>
                  </p:tgtEl>
                </p:cond>
              </p:nextCondLst>
            </p:seq>
          </p:childTnLst>
        </p:cTn>
      </p:par>
    </p:tnLst>
    <p:bldLst>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DC3D9C-45F2-493F-B79C-B444972248D6}"/>
              </a:ext>
            </a:extLst>
          </p:cNvPr>
          <p:cNvSpPr>
            <a:spLocks noGrp="1"/>
          </p:cNvSpPr>
          <p:nvPr>
            <p:ph type="title"/>
          </p:nvPr>
        </p:nvSpPr>
        <p:spPr/>
        <p:txBody>
          <a:bodyPr/>
          <a:lstStyle/>
          <a:p>
            <a:r>
              <a:rPr lang="ru-RU" dirty="0">
                <a:latin typeface="Cambria" panose="02040503050406030204" pitchFamily="18" charset="0"/>
                <a:ea typeface="Cambria" panose="02040503050406030204" pitchFamily="18" charset="0"/>
              </a:rPr>
              <a:t>Принципы ООП в С++</a:t>
            </a:r>
          </a:p>
        </p:txBody>
      </p:sp>
      <p:sp>
        <p:nvSpPr>
          <p:cNvPr id="3" name="Объект 2">
            <a:extLst>
              <a:ext uri="{FF2B5EF4-FFF2-40B4-BE49-F238E27FC236}">
                <a16:creationId xmlns:a16="http://schemas.microsoft.com/office/drawing/2014/main" id="{5D934424-FCE1-4766-AD29-DE10163F26A4}"/>
              </a:ext>
            </a:extLst>
          </p:cNvPr>
          <p:cNvSpPr>
            <a:spLocks noGrp="1"/>
          </p:cNvSpPr>
          <p:nvPr>
            <p:ph idx="1"/>
          </p:nvPr>
        </p:nvSpPr>
        <p:spPr>
          <a:solidFill>
            <a:schemeClr val="bg1">
              <a:alpha val="34000"/>
            </a:schemeClr>
          </a:solidFill>
        </p:spPr>
        <p:txBody>
          <a:bodyPr>
            <a:normAutofit lnSpcReduction="10000"/>
          </a:bodyPr>
          <a:lstStyle/>
          <a:p>
            <a:pPr marL="0" indent="0">
              <a:lnSpc>
                <a:spcPct val="150000"/>
              </a:lnSpc>
              <a:buNone/>
            </a:pPr>
            <a:r>
              <a:rPr lang="ru-RU" dirty="0">
                <a:latin typeface="Cambria" panose="02040503050406030204" pitchFamily="18" charset="0"/>
                <a:ea typeface="Cambria" panose="02040503050406030204" pitchFamily="18" charset="0"/>
              </a:rPr>
              <a:t>Принципы объектно-ориентированного программирования (ООП) в C++ включают:</a:t>
            </a:r>
          </a:p>
          <a:p>
            <a:pPr>
              <a:lnSpc>
                <a:spcPct val="150000"/>
              </a:lnSpc>
            </a:pPr>
            <a:r>
              <a:rPr lang="ru-RU" b="1" dirty="0">
                <a:highlight>
                  <a:srgbClr val="FFFF00"/>
                </a:highlight>
                <a:latin typeface="Cambria" panose="02040503050406030204" pitchFamily="18" charset="0"/>
                <a:ea typeface="Cambria" panose="02040503050406030204" pitchFamily="18" charset="0"/>
              </a:rPr>
              <a:t>Инкапсуляция</a:t>
            </a:r>
            <a:r>
              <a:rPr lang="ru-RU" b="1" dirty="0">
                <a:latin typeface="Cambria" panose="02040503050406030204" pitchFamily="18" charset="0"/>
                <a:ea typeface="Cambria" panose="02040503050406030204" pitchFamily="18" charset="0"/>
              </a:rPr>
              <a:t> </a:t>
            </a:r>
            <a:r>
              <a:rPr lang="ru-RU" b="1" dirty="0">
                <a:solidFill>
                  <a:prstClr val="black"/>
                </a:solidFill>
                <a:latin typeface="Cambria" panose="02040503050406030204" pitchFamily="18" charset="0"/>
                <a:ea typeface="Cambria" panose="02040503050406030204" pitchFamily="18" charset="0"/>
                <a:sym typeface="Wingdings" panose="05000000000000000000" pitchFamily="2" charset="2"/>
              </a:rPr>
              <a:t></a:t>
            </a:r>
            <a:endParaRPr lang="ru-RU" dirty="0">
              <a:highlight>
                <a:srgbClr val="FFFF00"/>
              </a:highlight>
              <a:latin typeface="Cambria" panose="02040503050406030204" pitchFamily="18" charset="0"/>
              <a:ea typeface="Cambria" panose="02040503050406030204" pitchFamily="18" charset="0"/>
            </a:endParaRPr>
          </a:p>
          <a:p>
            <a:pPr>
              <a:lnSpc>
                <a:spcPct val="150000"/>
              </a:lnSpc>
            </a:pPr>
            <a:r>
              <a:rPr lang="ru-RU" b="1" dirty="0">
                <a:highlight>
                  <a:srgbClr val="FFFF00"/>
                </a:highlight>
                <a:latin typeface="Cambria" panose="02040503050406030204" pitchFamily="18" charset="0"/>
                <a:ea typeface="Cambria" panose="02040503050406030204" pitchFamily="18" charset="0"/>
              </a:rPr>
              <a:t>Наследование</a:t>
            </a:r>
            <a:r>
              <a:rPr lang="ru-RU" b="1"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sym typeface="Wingdings" panose="05000000000000000000" pitchFamily="2" charset="2"/>
              </a:rPr>
              <a:t></a:t>
            </a:r>
            <a:endParaRPr lang="ru-RU" dirty="0">
              <a:latin typeface="Cambria" panose="02040503050406030204" pitchFamily="18" charset="0"/>
              <a:ea typeface="Cambria" panose="02040503050406030204" pitchFamily="18" charset="0"/>
            </a:endParaRPr>
          </a:p>
          <a:p>
            <a:pPr>
              <a:lnSpc>
                <a:spcPct val="150000"/>
              </a:lnSpc>
            </a:pPr>
            <a:r>
              <a:rPr lang="ru-RU" b="1" u="sng" dirty="0">
                <a:latin typeface="Cambria" panose="02040503050406030204" pitchFamily="18" charset="0"/>
                <a:ea typeface="Cambria" panose="02040503050406030204" pitchFamily="18" charset="0"/>
              </a:rPr>
              <a:t>Полиморфизм</a:t>
            </a:r>
            <a:endParaRPr lang="ru-RU" u="sng" dirty="0">
              <a:latin typeface="Cambria" panose="02040503050406030204" pitchFamily="18" charset="0"/>
              <a:ea typeface="Cambria" panose="02040503050406030204" pitchFamily="18" charset="0"/>
            </a:endParaRPr>
          </a:p>
          <a:p>
            <a:pPr>
              <a:lnSpc>
                <a:spcPct val="150000"/>
              </a:lnSpc>
            </a:pPr>
            <a:r>
              <a:rPr lang="ru-RU" b="1" dirty="0">
                <a:latin typeface="Cambria" panose="02040503050406030204" pitchFamily="18" charset="0"/>
                <a:ea typeface="Cambria" panose="02040503050406030204" pitchFamily="18" charset="0"/>
              </a:rPr>
              <a:t>Абстракция</a:t>
            </a:r>
            <a:endParaRPr lang="ru-RU" dirty="0">
              <a:latin typeface="Cambria" panose="02040503050406030204" pitchFamily="18" charset="0"/>
              <a:ea typeface="Cambria" panose="02040503050406030204" pitchFamily="18" charset="0"/>
            </a:endParaRPr>
          </a:p>
          <a:p>
            <a:pPr>
              <a:lnSpc>
                <a:spcPct val="150000"/>
              </a:lnSpc>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04265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1">
            <a:hlinkClick r:id="" action="ppaction://hlinkshowjump?jump=nextslide">
              <a:snd r:embed="rId3" name="chimes.wav"/>
            </a:hlinkClick>
          </p:cNvPr>
          <p:cNvSpPr/>
          <p:nvPr/>
        </p:nvSpPr>
        <p:spPr>
          <a:xfrm>
            <a:off x="7058969" y="2164510"/>
            <a:ext cx="4821881" cy="1109850"/>
          </a:xfrm>
          <a:prstGeom prst="rect">
            <a:avLst/>
          </a:prstGeom>
          <a:solidFill>
            <a:schemeClr val="bg1"/>
          </a:solidFill>
          <a:ln w="28575">
            <a:solidFill>
              <a:srgbClr val="CBB1FF"/>
            </a:solidFill>
          </a:ln>
          <a:effectLst>
            <a:outerShdw blurRad="50800" dist="38100" dir="2700000" algn="tl" rotWithShape="0">
              <a:srgbClr val="996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ru-RU" sz="2000" dirty="0">
                <a:solidFill>
                  <a:schemeClr val="tx1"/>
                </a:solidFill>
                <a:latin typeface="Cambria" panose="02040503050406030204" pitchFamily="18" charset="0"/>
                <a:ea typeface="Cambria" panose="02040503050406030204" pitchFamily="18" charset="0"/>
                <a:cs typeface="Segoe UI Light" panose="020B0502040204020203" pitchFamily="34" charset="0"/>
              </a:rPr>
              <a:t>Перегрузка операторов</a:t>
            </a:r>
            <a:endParaRPr lang="en-US" sz="2000" dirty="0">
              <a:solidFill>
                <a:schemeClr val="tx1"/>
              </a:solidFill>
              <a:latin typeface="Cambria" panose="02040503050406030204" pitchFamily="18" charset="0"/>
              <a:ea typeface="Cambria" panose="02040503050406030204" pitchFamily="18" charset="0"/>
              <a:cs typeface="Segoe UI Light" panose="020B0502040204020203" pitchFamily="34" charset="0"/>
            </a:endParaRPr>
          </a:p>
        </p:txBody>
      </p:sp>
      <p:sp>
        <p:nvSpPr>
          <p:cNvPr id="13" name="Прямоугольник 12"/>
          <p:cNvSpPr/>
          <p:nvPr/>
        </p:nvSpPr>
        <p:spPr>
          <a:xfrm>
            <a:off x="7058969" y="712225"/>
            <a:ext cx="4821881" cy="1109851"/>
          </a:xfrm>
          <a:prstGeom prst="rect">
            <a:avLst/>
          </a:prstGeom>
          <a:solidFill>
            <a:schemeClr val="bg1"/>
          </a:solidFill>
          <a:ln w="28575">
            <a:solidFill>
              <a:srgbClr val="CBB1FF"/>
            </a:solidFill>
          </a:ln>
          <a:effectLst>
            <a:outerShdw blurRad="50800" dist="38100" dir="2700000" algn="tl" rotWithShape="0">
              <a:srgbClr val="996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ru-RU" sz="2000" dirty="0">
                <a:solidFill>
                  <a:schemeClr val="tx1"/>
                </a:solidFill>
                <a:latin typeface="Cambria" panose="02040503050406030204" pitchFamily="18" charset="0"/>
                <a:ea typeface="Cambria" panose="02040503050406030204" pitchFamily="18" charset="0"/>
                <a:cs typeface="Segoe UI Light" panose="020B0502040204020203" pitchFamily="34" charset="0"/>
              </a:rPr>
              <a:t>Шаблоны</a:t>
            </a:r>
            <a:endParaRPr lang="en-US" sz="2000" dirty="0">
              <a:solidFill>
                <a:schemeClr val="tx1"/>
              </a:solidFill>
              <a:latin typeface="Cambria" panose="02040503050406030204" pitchFamily="18" charset="0"/>
              <a:ea typeface="Cambria" panose="02040503050406030204" pitchFamily="18" charset="0"/>
              <a:cs typeface="Segoe UI Light" panose="020B0502040204020203" pitchFamily="34" charset="0"/>
            </a:endParaRPr>
          </a:p>
        </p:txBody>
      </p:sp>
      <p:sp>
        <p:nvSpPr>
          <p:cNvPr id="14" name="Прямоугольник 13"/>
          <p:cNvSpPr/>
          <p:nvPr/>
        </p:nvSpPr>
        <p:spPr>
          <a:xfrm>
            <a:off x="7058969" y="3576449"/>
            <a:ext cx="4821882" cy="1109851"/>
          </a:xfrm>
          <a:prstGeom prst="rect">
            <a:avLst/>
          </a:prstGeom>
          <a:solidFill>
            <a:schemeClr val="bg1"/>
          </a:solidFill>
          <a:ln w="28575">
            <a:solidFill>
              <a:srgbClr val="CBB1FF"/>
            </a:solidFill>
          </a:ln>
          <a:effectLst>
            <a:outerShdw blurRad="50800" dist="38100" dir="2700000" algn="tl" rotWithShape="0">
              <a:srgbClr val="996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ru-RU" sz="2000" dirty="0">
                <a:solidFill>
                  <a:schemeClr val="tx1"/>
                </a:solidFill>
                <a:latin typeface="Cambria" panose="02040503050406030204" pitchFamily="18" charset="0"/>
                <a:ea typeface="Cambria" panose="02040503050406030204" pitchFamily="18" charset="0"/>
                <a:cs typeface="Segoe UI Light" panose="020B0502040204020203" pitchFamily="34" charset="0"/>
              </a:rPr>
              <a:t>Перегрузка методов</a:t>
            </a:r>
            <a:endParaRPr lang="en-US" sz="2000" dirty="0">
              <a:solidFill>
                <a:schemeClr val="tx1"/>
              </a:solidFill>
              <a:latin typeface="Cambria" panose="02040503050406030204" pitchFamily="18" charset="0"/>
              <a:ea typeface="Cambria" panose="02040503050406030204" pitchFamily="18" charset="0"/>
              <a:cs typeface="Segoe UI Light" panose="020B0502040204020203" pitchFamily="34" charset="0"/>
            </a:endParaRPr>
          </a:p>
        </p:txBody>
      </p:sp>
      <p:sp>
        <p:nvSpPr>
          <p:cNvPr id="15" name="Заголовок 1"/>
          <p:cNvSpPr txBox="1">
            <a:spLocks/>
          </p:cNvSpPr>
          <p:nvPr/>
        </p:nvSpPr>
        <p:spPr>
          <a:xfrm>
            <a:off x="282577" y="807648"/>
            <a:ext cx="6134596" cy="5445903"/>
          </a:xfrm>
          <a:prstGeom prst="rect">
            <a:avLst/>
          </a:prstGeom>
          <a:solidFill>
            <a:schemeClr val="bg1"/>
          </a:solidFill>
          <a:ln w="38100">
            <a:solidFill>
              <a:srgbClr val="9966FF">
                <a:alpha val="47000"/>
              </a:srgbClr>
            </a:solidFill>
            <a:prstDash val="solid"/>
          </a:ln>
          <a:effectLst>
            <a:outerShdw blurRad="254000" dist="38100" dir="2700000" algn="tl" rotWithShape="0">
              <a:srgbClr val="9966FF">
                <a:alpha val="34000"/>
              </a:srgbClr>
            </a:outerShdw>
          </a:effectLst>
        </p:spPr>
        <p:txBody>
          <a:bodyPr vert="horz" lIns="91440" tIns="45720" rIns="91440" bIns="45720" rtlCol="0" anchor="ctr">
            <a:normAutofit/>
          </a:bodyPr>
          <a:lstStyle>
            <a:lvl1pPr algn="ctr" defTabSz="914400" rtl="0" eaLnBrk="1" latinLnBrk="0" hangingPunct="1">
              <a:lnSpc>
                <a:spcPct val="90000"/>
              </a:lnSpc>
              <a:spcBef>
                <a:spcPct val="0"/>
              </a:spcBef>
              <a:buNone/>
              <a:defRPr sz="4000" kern="1200">
                <a:solidFill>
                  <a:srgbClr val="9966FF"/>
                </a:solidFill>
                <a:latin typeface="Segoe UI Light" panose="020B0502040204020203" pitchFamily="34" charset="0"/>
                <a:ea typeface="+mj-ea"/>
                <a:cs typeface="Segoe UI Light" panose="020B0502040204020203" pitchFamily="34" charset="0"/>
              </a:defRPr>
            </a:lvl1pPr>
          </a:lstStyle>
          <a:p>
            <a:r>
              <a:rPr lang="ru-RU" sz="3200" dirty="0">
                <a:solidFill>
                  <a:schemeClr val="tx1"/>
                </a:solidFill>
                <a:latin typeface="Cambria" panose="02040503050406030204" pitchFamily="18" charset="0"/>
                <a:ea typeface="Cambria" panose="02040503050406030204" pitchFamily="18" charset="0"/>
              </a:rPr>
              <a:t>Что из этого является динамическим полиморфизмом?</a:t>
            </a:r>
            <a:endParaRPr lang="ru-RU" sz="3200" dirty="0">
              <a:solidFill>
                <a:schemeClr val="tx1"/>
              </a:solidFill>
              <a:latin typeface="Consolas" panose="020B0609020204030204" pitchFamily="49" charset="0"/>
              <a:ea typeface="Cambria" panose="02040503050406030204" pitchFamily="18" charset="0"/>
            </a:endParaRPr>
          </a:p>
        </p:txBody>
      </p:sp>
      <p:sp>
        <p:nvSpPr>
          <p:cNvPr id="6" name="Прямоугольник 5">
            <a:extLst>
              <a:ext uri="{FF2B5EF4-FFF2-40B4-BE49-F238E27FC236}">
                <a16:creationId xmlns:a16="http://schemas.microsoft.com/office/drawing/2014/main" id="{E21BFB35-3298-4AB7-AFFF-3AE84BC5A2EF}"/>
              </a:ext>
            </a:extLst>
          </p:cNvPr>
          <p:cNvSpPr/>
          <p:nvPr/>
        </p:nvSpPr>
        <p:spPr>
          <a:xfrm>
            <a:off x="7058969" y="5028732"/>
            <a:ext cx="4821882" cy="1109851"/>
          </a:xfrm>
          <a:prstGeom prst="rect">
            <a:avLst/>
          </a:prstGeom>
          <a:solidFill>
            <a:schemeClr val="bg1"/>
          </a:solidFill>
          <a:ln w="28575">
            <a:solidFill>
              <a:srgbClr val="CBB1FF"/>
            </a:solidFill>
          </a:ln>
          <a:effectLst>
            <a:outerShdw blurRad="50800" dist="38100" dir="2700000" algn="tl" rotWithShape="0">
              <a:srgbClr val="9966FF">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ru-RU" sz="2000" dirty="0">
                <a:solidFill>
                  <a:schemeClr val="tx1"/>
                </a:solidFill>
                <a:latin typeface="Cambria" panose="02040503050406030204" pitchFamily="18" charset="0"/>
                <a:ea typeface="Cambria" panose="02040503050406030204" pitchFamily="18" charset="0"/>
                <a:cs typeface="Segoe UI Light" panose="020B0502040204020203" pitchFamily="34" charset="0"/>
              </a:rPr>
              <a:t>Виртуальные функции + наследование</a:t>
            </a:r>
            <a:endParaRPr lang="en-US" sz="2000" dirty="0">
              <a:solidFill>
                <a:schemeClr val="tx1"/>
              </a:solidFill>
              <a:latin typeface="Cambria" panose="02040503050406030204" pitchFamily="18" charset="0"/>
              <a:ea typeface="Cambria" panose="02040503050406030204" pitchFamily="18" charset="0"/>
              <a:cs typeface="Segoe UI Light" panose="020B0502040204020203" pitchFamily="34" charset="0"/>
            </a:endParaRPr>
          </a:p>
        </p:txBody>
      </p:sp>
    </p:spTree>
    <p:extLst>
      <p:ext uri="{BB962C8B-B14F-4D97-AF65-F5344CB8AC3E}">
        <p14:creationId xmlns:p14="http://schemas.microsoft.com/office/powerpoint/2010/main" val="629406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mph" presetSubtype="1" grpId="0" nodeType="clickEffect">
                                  <p:stCondLst>
                                    <p:cond delay="0"/>
                                  </p:stCondLst>
                                  <p:childTnLst>
                                    <p:set>
                                      <p:cBhvr override="childStyle">
                                        <p:cTn id="6" dur="indefinite"/>
                                        <p:tgtEl>
                                          <p:spTgt spid="12"/>
                                        </p:tgtEl>
                                        <p:attrNameLst>
                                          <p:attrName>style.color</p:attrName>
                                        </p:attrNameLst>
                                      </p:cBhvr>
                                      <p:to>
                                        <p:clrVal>
                                          <a:schemeClr val="bg1"/>
                                        </p:clrVal>
                                      </p:to>
                                    </p:set>
                                  </p:childTnLst>
                                </p:cTn>
                              </p:par>
                              <p:par>
                                <p:cTn id="7" presetID="1" presetClass="emph" presetSubtype="1" nodeType="withEffect">
                                  <p:stCondLst>
                                    <p:cond delay="0"/>
                                  </p:stCondLst>
                                  <p:childTnLst>
                                    <p:set>
                                      <p:cBhvr>
                                        <p:cTn id="8" dur="indefinite"/>
                                        <p:tgtEl>
                                          <p:spTgt spid="12"/>
                                        </p:tgtEl>
                                        <p:attrNameLst>
                                          <p:attrName>fillcolor</p:attrName>
                                        </p:attrNameLst>
                                      </p:cBhvr>
                                      <p:to>
                                        <p:clrVal>
                                          <a:srgbClr val="38E672"/>
                                        </p:clrVal>
                                      </p:to>
                                    </p:set>
                                    <p:set>
                                      <p:cBhvr>
                                        <p:cTn id="9" dur="indefinite"/>
                                        <p:tgtEl>
                                          <p:spTgt spid="12"/>
                                        </p:tgtEl>
                                        <p:attrNameLst>
                                          <p:attrName>fill.type</p:attrName>
                                        </p:attrNameLst>
                                      </p:cBhvr>
                                      <p:to>
                                        <p:strVal val="solid"/>
                                      </p:to>
                                    </p:set>
                                    <p:set>
                                      <p:cBhvr>
                                        <p:cTn id="10" dur="indefinite"/>
                                        <p:tgtEl>
                                          <p:spTgt spid="12"/>
                                        </p:tgtEl>
                                        <p:attrNameLst>
                                          <p:attrName>fill.on</p:attrName>
                                        </p:attrNameLst>
                                      </p:cBhvr>
                                      <p:to>
                                        <p:strVal val="true"/>
                                      </p:to>
                                    </p:set>
                                  </p:childTnLst>
                                </p:cTn>
                              </p:par>
                            </p:childTnLst>
                          </p:cTn>
                        </p:par>
                      </p:childTnLst>
                    </p:cTn>
                  </p:par>
                </p:childTnLst>
              </p:cTn>
              <p:nextCondLst>
                <p:cond evt="onClick" delay="0">
                  <p:tgtEl>
                    <p:spTgt spid="12"/>
                  </p:tgtEl>
                </p:cond>
              </p:nextCondLst>
            </p:seq>
            <p:seq concurrent="1" nextAc="seek">
              <p:cTn id="11" restart="whenNotActive" fill="hold" evtFilter="cancelBubble" nodeType="interactiveSeq">
                <p:stCondLst>
                  <p:cond evt="onClick" delay="0">
                    <p:tgtEl>
                      <p:spTgt spid="13"/>
                    </p:tgtEl>
                  </p:cond>
                </p:stCondLst>
                <p:endSync evt="end" delay="0">
                  <p:rtn val="all"/>
                </p:endSync>
                <p:childTnLst>
                  <p:par>
                    <p:cTn id="12" fill="hold">
                      <p:stCondLst>
                        <p:cond delay="0"/>
                      </p:stCondLst>
                      <p:childTnLst>
                        <p:par>
                          <p:cTn id="13" fill="hold">
                            <p:stCondLst>
                              <p:cond delay="0"/>
                            </p:stCondLst>
                            <p:childTnLst>
                              <p:par>
                                <p:cTn id="14" presetID="3" presetClass="emph" presetSubtype="1" grpId="0" nodeType="clickEffect">
                                  <p:stCondLst>
                                    <p:cond delay="0"/>
                                  </p:stCondLst>
                                  <p:childTnLst>
                                    <p:set>
                                      <p:cBhvr override="childStyle">
                                        <p:cTn id="15" dur="indefinite"/>
                                        <p:tgtEl>
                                          <p:spTgt spid="13"/>
                                        </p:tgtEl>
                                        <p:attrNameLst>
                                          <p:attrName>style.color</p:attrName>
                                        </p:attrNameLst>
                                      </p:cBhvr>
                                      <p:to>
                                        <p:clrVal>
                                          <a:schemeClr val="bg1"/>
                                        </p:clrVal>
                                      </p:to>
                                    </p:set>
                                  </p:childTnLst>
                                  <p:subTnLst>
                                    <p:audio>
                                      <p:cMediaNode>
                                        <p:cTn display="0" masterRel="sameClick">
                                          <p:stCondLst>
                                            <p:cond evt="begin" delay="0">
                                              <p:tn val="14"/>
                                            </p:cond>
                                          </p:stCondLst>
                                          <p:endCondLst>
                                            <p:cond evt="onStopAudio" delay="0">
                                              <p:tgtEl>
                                                <p:sldTgt/>
                                              </p:tgtEl>
                                            </p:cond>
                                          </p:endCondLst>
                                        </p:cTn>
                                        <p:tgtEl>
                                          <p:sndTgt r:embed="rId2" name="voltage.wav"/>
                                        </p:tgtEl>
                                      </p:cMediaNode>
                                    </p:audio>
                                  </p:subTnLst>
                                </p:cTn>
                              </p:par>
                              <p:par>
                                <p:cTn id="16" presetID="1" presetClass="emph" presetSubtype="1" nodeType="withEffect">
                                  <p:stCondLst>
                                    <p:cond delay="0"/>
                                  </p:stCondLst>
                                  <p:childTnLst>
                                    <p:set>
                                      <p:cBhvr>
                                        <p:cTn id="17" dur="indefinite"/>
                                        <p:tgtEl>
                                          <p:spTgt spid="13"/>
                                        </p:tgtEl>
                                        <p:attrNameLst>
                                          <p:attrName>fillcolor</p:attrName>
                                        </p:attrNameLst>
                                      </p:cBhvr>
                                      <p:to>
                                        <p:clrVal>
                                          <a:srgbClr val="F22C2C"/>
                                        </p:clrVal>
                                      </p:to>
                                    </p:set>
                                    <p:set>
                                      <p:cBhvr>
                                        <p:cTn id="18" dur="indefinite"/>
                                        <p:tgtEl>
                                          <p:spTgt spid="13"/>
                                        </p:tgtEl>
                                        <p:attrNameLst>
                                          <p:attrName>fill.type</p:attrName>
                                        </p:attrNameLst>
                                      </p:cBhvr>
                                      <p:to>
                                        <p:strVal val="solid"/>
                                      </p:to>
                                    </p:set>
                                    <p:set>
                                      <p:cBhvr>
                                        <p:cTn id="19" dur="indefinite"/>
                                        <p:tgtEl>
                                          <p:spTgt spid="13"/>
                                        </p:tgtEl>
                                        <p:attrNameLst>
                                          <p:attrName>fill.on</p:attrName>
                                        </p:attrNameLst>
                                      </p:cBhvr>
                                      <p:to>
                                        <p:strVal val="true"/>
                                      </p:to>
                                    </p:set>
                                  </p:childTnLst>
                                </p:cTn>
                              </p:par>
                            </p:childTnLst>
                          </p:cTn>
                        </p:par>
                      </p:childTnLst>
                    </p:cTn>
                  </p:par>
                </p:childTnLst>
              </p:cTn>
              <p:nextCondLst>
                <p:cond evt="onClick" delay="0">
                  <p:tgtEl>
                    <p:spTgt spid="13"/>
                  </p:tgtEl>
                </p:cond>
              </p:nextCondLst>
            </p:seq>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3" presetClass="emph" presetSubtype="1" grpId="0" nodeType="clickEffect">
                                  <p:stCondLst>
                                    <p:cond delay="0"/>
                                  </p:stCondLst>
                                  <p:childTnLst>
                                    <p:set>
                                      <p:cBhvr override="childStyle">
                                        <p:cTn id="24" dur="indefinite"/>
                                        <p:tgtEl>
                                          <p:spTgt spid="14"/>
                                        </p:tgtEl>
                                        <p:attrNameLst>
                                          <p:attrName>style.color</p:attrName>
                                        </p:attrNameLst>
                                      </p:cBhvr>
                                      <p:to>
                                        <p:clrVal>
                                          <a:schemeClr val="bg1"/>
                                        </p:clrVal>
                                      </p:to>
                                    </p:set>
                                  </p:childTnLst>
                                  <p:subTnLst>
                                    <p:audio>
                                      <p:cMediaNode>
                                        <p:cTn display="0" masterRel="sameClick">
                                          <p:stCondLst>
                                            <p:cond evt="begin" delay="0">
                                              <p:tn val="23"/>
                                            </p:cond>
                                          </p:stCondLst>
                                          <p:endCondLst>
                                            <p:cond evt="onStopAudio" delay="0">
                                              <p:tgtEl>
                                                <p:sldTgt/>
                                              </p:tgtEl>
                                            </p:cond>
                                          </p:endCondLst>
                                        </p:cTn>
                                        <p:tgtEl>
                                          <p:sndTgt r:embed="rId2" name="voltage.wav"/>
                                        </p:tgtEl>
                                      </p:cMediaNode>
                                    </p:audio>
                                  </p:subTnLst>
                                </p:cTn>
                              </p:par>
                              <p:par>
                                <p:cTn id="25" presetID="1" presetClass="emph" presetSubtype="1" nodeType="withEffect">
                                  <p:stCondLst>
                                    <p:cond delay="0"/>
                                  </p:stCondLst>
                                  <p:childTnLst>
                                    <p:set>
                                      <p:cBhvr>
                                        <p:cTn id="26" dur="indefinite"/>
                                        <p:tgtEl>
                                          <p:spTgt spid="14"/>
                                        </p:tgtEl>
                                        <p:attrNameLst>
                                          <p:attrName>fillcolor</p:attrName>
                                        </p:attrNameLst>
                                      </p:cBhvr>
                                      <p:to>
                                        <p:clrVal>
                                          <a:srgbClr val="F22C2C"/>
                                        </p:clrVal>
                                      </p:to>
                                    </p:set>
                                    <p:set>
                                      <p:cBhvr>
                                        <p:cTn id="27" dur="indefinite"/>
                                        <p:tgtEl>
                                          <p:spTgt spid="14"/>
                                        </p:tgtEl>
                                        <p:attrNameLst>
                                          <p:attrName>fill.type</p:attrName>
                                        </p:attrNameLst>
                                      </p:cBhvr>
                                      <p:to>
                                        <p:strVal val="solid"/>
                                      </p:to>
                                    </p:set>
                                    <p:set>
                                      <p:cBhvr>
                                        <p:cTn id="28" dur="indefinite"/>
                                        <p:tgtEl>
                                          <p:spTgt spid="14"/>
                                        </p:tgtEl>
                                        <p:attrNameLst>
                                          <p:attrName>fill.on</p:attrName>
                                        </p:attrNameLst>
                                      </p:cBhvr>
                                      <p:to>
                                        <p:strVal val="true"/>
                                      </p:to>
                                    </p:set>
                                  </p:childTnLst>
                                </p:cTn>
                              </p:par>
                            </p:childTnLst>
                          </p:cTn>
                        </p:par>
                      </p:childTnLst>
                    </p:cTn>
                  </p:par>
                </p:childTnLst>
              </p:cTn>
              <p:nextCondLst>
                <p:cond evt="onClick" delay="0">
                  <p:tgtEl>
                    <p:spTgt spid="14"/>
                  </p:tgtEl>
                </p:cond>
              </p:nextCondLst>
            </p:seq>
            <p:seq concurrent="1" nextAc="seek">
              <p:cTn id="29" restart="whenNotActive" fill="hold" evtFilter="cancelBubble" nodeType="interactiveSeq">
                <p:stCondLst>
                  <p:cond evt="onClick" delay="0">
                    <p:tgtEl>
                      <p:spTgt spid="6"/>
                    </p:tgtEl>
                  </p:cond>
                </p:stCondLst>
                <p:endSync evt="end" delay="0">
                  <p:rtn val="all"/>
                </p:endSync>
                <p:childTnLst>
                  <p:par>
                    <p:cTn id="30" fill="hold">
                      <p:stCondLst>
                        <p:cond delay="0"/>
                      </p:stCondLst>
                      <p:childTnLst>
                        <p:par>
                          <p:cTn id="31" fill="hold">
                            <p:stCondLst>
                              <p:cond delay="0"/>
                            </p:stCondLst>
                            <p:childTnLst>
                              <p:par>
                                <p:cTn id="32" presetID="3" presetClass="emph" presetSubtype="1" grpId="0" nodeType="clickEffect">
                                  <p:stCondLst>
                                    <p:cond delay="0"/>
                                  </p:stCondLst>
                                  <p:childTnLst>
                                    <p:set>
                                      <p:cBhvr override="childStyle">
                                        <p:cTn id="33" dur="indefinite"/>
                                        <p:tgtEl>
                                          <p:spTgt spid="6"/>
                                        </p:tgtEl>
                                        <p:attrNameLst>
                                          <p:attrName>style.color</p:attrName>
                                        </p:attrNameLst>
                                      </p:cBhvr>
                                      <p:to>
                                        <p:clrVal>
                                          <a:schemeClr val="bg1"/>
                                        </p:clrVal>
                                      </p:to>
                                    </p:set>
                                  </p:childTnLst>
                                  <p:subTnLst>
                                    <p:audio>
                                      <p:cMediaNode>
                                        <p:cTn display="0" masterRel="sameClick">
                                          <p:stCondLst>
                                            <p:cond evt="begin" delay="0">
                                              <p:tn val="32"/>
                                            </p:cond>
                                          </p:stCondLst>
                                          <p:endCondLst>
                                            <p:cond evt="onStopAudio" delay="0">
                                              <p:tgtEl>
                                                <p:sldTgt/>
                                              </p:tgtEl>
                                            </p:cond>
                                          </p:endCondLst>
                                        </p:cTn>
                                        <p:tgtEl>
                                          <p:sndTgt r:embed="rId2" name="voltage.wav"/>
                                        </p:tgtEl>
                                      </p:cMediaNode>
                                    </p:audio>
                                  </p:subTnLst>
                                </p:cTn>
                              </p:par>
                              <p:par>
                                <p:cTn id="34" presetID="1" presetClass="emph" presetSubtype="1" nodeType="withEffect">
                                  <p:stCondLst>
                                    <p:cond delay="0"/>
                                  </p:stCondLst>
                                  <p:childTnLst>
                                    <p:set>
                                      <p:cBhvr>
                                        <p:cTn id="35" dur="indefinite"/>
                                        <p:tgtEl>
                                          <p:spTgt spid="6"/>
                                        </p:tgtEl>
                                        <p:attrNameLst>
                                          <p:attrName>fillcolor</p:attrName>
                                        </p:attrNameLst>
                                      </p:cBhvr>
                                      <p:to>
                                        <p:clrVal>
                                          <a:srgbClr val="F22C2C"/>
                                        </p:clrVal>
                                      </p:to>
                                    </p:set>
                                    <p:set>
                                      <p:cBhvr>
                                        <p:cTn id="36" dur="indefinite"/>
                                        <p:tgtEl>
                                          <p:spTgt spid="6"/>
                                        </p:tgtEl>
                                        <p:attrNameLst>
                                          <p:attrName>fill.type</p:attrName>
                                        </p:attrNameLst>
                                      </p:cBhvr>
                                      <p:to>
                                        <p:strVal val="solid"/>
                                      </p:to>
                                    </p:set>
                                    <p:set>
                                      <p:cBhvr>
                                        <p:cTn id="37" dur="indefinite"/>
                                        <p:tgtEl>
                                          <p:spTgt spid="6"/>
                                        </p:tgtEl>
                                        <p:attrNameLst>
                                          <p:attrName>fill.on</p:attrName>
                                        </p:attrNameLst>
                                      </p:cBhvr>
                                      <p:to>
                                        <p:strVal val="true"/>
                                      </p:to>
                                    </p:set>
                                  </p:childTnLst>
                                </p:cTn>
                              </p:par>
                            </p:childTnLst>
                          </p:cTn>
                        </p:par>
                      </p:childTnLst>
                    </p:cTn>
                  </p:par>
                </p:childTnLst>
              </p:cTn>
              <p:nextCondLst>
                <p:cond evt="onClick" delay="0">
                  <p:tgtEl>
                    <p:spTgt spid="6"/>
                  </p:tgtEl>
                </p:cond>
              </p:nextCondLst>
            </p:seq>
          </p:childTnLst>
        </p:cTn>
      </p:par>
    </p:tnLst>
    <p:bldLst>
      <p:bldP spid="12" grpId="0" animBg="1"/>
      <p:bldP spid="13" grpId="0" animBg="1"/>
      <p:bldP spid="1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63E3FA-ED13-4CF4-9AA3-8C6EF277DE61}"/>
              </a:ext>
            </a:extLst>
          </p:cNvPr>
          <p:cNvSpPr>
            <a:spLocks noGrp="1"/>
          </p:cNvSpPr>
          <p:nvPr>
            <p:ph type="title"/>
          </p:nvPr>
        </p:nvSpPr>
        <p:spPr/>
        <p:txBody>
          <a:bodyPr/>
          <a:lstStyle/>
          <a:p>
            <a:r>
              <a:rPr lang="ru-RU" dirty="0">
                <a:latin typeface="Cambria" panose="02040503050406030204" pitchFamily="18" charset="0"/>
                <a:ea typeface="Cambria" panose="02040503050406030204" pitchFamily="18" charset="0"/>
              </a:rPr>
              <a:t>Полиморфизм (</a:t>
            </a:r>
            <a:r>
              <a:rPr lang="en-US" dirty="0">
                <a:latin typeface="Cambria" panose="02040503050406030204" pitchFamily="18" charset="0"/>
                <a:ea typeface="Cambria" panose="02040503050406030204" pitchFamily="18" charset="0"/>
              </a:rPr>
              <a:t>Polymorphism</a:t>
            </a:r>
            <a:r>
              <a:rPr lang="ru-RU" dirty="0">
                <a:latin typeface="Cambria" panose="02040503050406030204" pitchFamily="18" charset="0"/>
                <a:ea typeface="Cambria" panose="02040503050406030204" pitchFamily="18" charset="0"/>
              </a:rPr>
              <a:t>)</a:t>
            </a:r>
          </a:p>
        </p:txBody>
      </p:sp>
      <p:sp>
        <p:nvSpPr>
          <p:cNvPr id="3" name="Объект 2">
            <a:extLst>
              <a:ext uri="{FF2B5EF4-FFF2-40B4-BE49-F238E27FC236}">
                <a16:creationId xmlns:a16="http://schemas.microsoft.com/office/drawing/2014/main" id="{3DB2B7EA-A74E-46F4-86E8-4551C7344CEB}"/>
              </a:ext>
            </a:extLst>
          </p:cNvPr>
          <p:cNvSpPr>
            <a:spLocks noGrp="1"/>
          </p:cNvSpPr>
          <p:nvPr>
            <p:ph idx="1"/>
          </p:nvPr>
        </p:nvSpPr>
        <p:spPr>
          <a:solidFill>
            <a:schemeClr val="bg1">
              <a:alpha val="34000"/>
            </a:schemeClr>
          </a:solidFill>
        </p:spPr>
        <p:txBody>
          <a:bodyPr/>
          <a:lstStyle/>
          <a:p>
            <a:pPr marL="0" indent="0">
              <a:lnSpc>
                <a:spcPct val="150000"/>
              </a:lnSpc>
              <a:buNone/>
            </a:pPr>
            <a:r>
              <a:rPr lang="ru-RU" b="1" dirty="0">
                <a:latin typeface="Cambria" panose="02040503050406030204" pitchFamily="18" charset="0"/>
                <a:ea typeface="Cambria" panose="02040503050406030204" pitchFamily="18" charset="0"/>
              </a:rPr>
              <a:t>	Полиморфизм в C++ </a:t>
            </a:r>
            <a:r>
              <a:rPr lang="ru-RU" dirty="0">
                <a:latin typeface="Cambria" panose="02040503050406030204" pitchFamily="18" charset="0"/>
                <a:ea typeface="Cambria" panose="02040503050406030204" pitchFamily="18" charset="0"/>
              </a:rPr>
              <a:t>— это одно из ключевых понятий объектно-ориентированного программирования, позволяющее </a:t>
            </a:r>
            <a:r>
              <a:rPr lang="ru-RU" u="sng" dirty="0">
                <a:latin typeface="Cambria" panose="02040503050406030204" pitchFamily="18" charset="0"/>
                <a:ea typeface="Cambria" panose="02040503050406030204" pitchFamily="18" charset="0"/>
              </a:rPr>
              <a:t>использовать один интерфейс </a:t>
            </a:r>
            <a:r>
              <a:rPr lang="ru-RU" dirty="0">
                <a:latin typeface="Cambria" panose="02040503050406030204" pitchFamily="18" charset="0"/>
                <a:ea typeface="Cambria" panose="02040503050406030204" pitchFamily="18" charset="0"/>
              </a:rPr>
              <a:t>для </a:t>
            </a:r>
            <a:r>
              <a:rPr lang="ru-RU" u="sng" dirty="0">
                <a:latin typeface="Cambria" panose="02040503050406030204" pitchFamily="18" charset="0"/>
                <a:ea typeface="Cambria" panose="02040503050406030204" pitchFamily="18" charset="0"/>
              </a:rPr>
              <a:t>различных типов данных</a:t>
            </a:r>
            <a:r>
              <a:rPr lang="ru-RU" i="1"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Проще говоря, это </a:t>
            </a:r>
            <a:r>
              <a:rPr lang="ru-RU" b="1" i="1" dirty="0">
                <a:latin typeface="Cambria" panose="02040503050406030204" pitchFamily="18" charset="0"/>
                <a:ea typeface="Cambria" panose="02040503050406030204" pitchFamily="18" charset="0"/>
              </a:rPr>
              <a:t>возможность объектов разных классов реагировать по-разному на один и тот же вызов метода.</a:t>
            </a:r>
          </a:p>
        </p:txBody>
      </p:sp>
    </p:spTree>
    <p:extLst>
      <p:ext uri="{BB962C8B-B14F-4D97-AF65-F5344CB8AC3E}">
        <p14:creationId xmlns:p14="http://schemas.microsoft.com/office/powerpoint/2010/main" val="171612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F0F4D8-A247-4319-BE0B-3A586F8C9390}"/>
              </a:ext>
            </a:extLst>
          </p:cNvPr>
          <p:cNvSpPr>
            <a:spLocks noGrp="1"/>
          </p:cNvSpPr>
          <p:nvPr>
            <p:ph type="title"/>
          </p:nvPr>
        </p:nvSpPr>
        <p:spPr>
          <a:xfrm>
            <a:off x="838200" y="14706"/>
            <a:ext cx="10515600" cy="1325563"/>
          </a:xfrm>
        </p:spPr>
        <p:txBody>
          <a:bodyPr/>
          <a:lstStyle/>
          <a:p>
            <a:r>
              <a:rPr lang="ru-RU" dirty="0">
                <a:latin typeface="Cambria" panose="02040503050406030204" pitchFamily="18" charset="0"/>
                <a:ea typeface="Cambria" panose="02040503050406030204" pitchFamily="18" charset="0"/>
              </a:rPr>
              <a:t>Виды полиморфизма</a:t>
            </a:r>
          </a:p>
        </p:txBody>
      </p:sp>
      <p:sp>
        <p:nvSpPr>
          <p:cNvPr id="4" name="Объект 3">
            <a:extLst>
              <a:ext uri="{FF2B5EF4-FFF2-40B4-BE49-F238E27FC236}">
                <a16:creationId xmlns:a16="http://schemas.microsoft.com/office/drawing/2014/main" id="{D8497629-2FE4-435C-9AB9-C8216BE96EF5}"/>
              </a:ext>
            </a:extLst>
          </p:cNvPr>
          <p:cNvSpPr>
            <a:spLocks noGrp="1"/>
          </p:cNvSpPr>
          <p:nvPr>
            <p:ph sz="half" idx="1"/>
          </p:nvPr>
        </p:nvSpPr>
        <p:spPr>
          <a:xfrm>
            <a:off x="737347" y="1829174"/>
            <a:ext cx="5181600" cy="4351338"/>
          </a:xfrm>
          <a:solidFill>
            <a:schemeClr val="bg1">
              <a:alpha val="34000"/>
            </a:schemeClr>
          </a:solidFill>
        </p:spPr>
        <p:txBody>
          <a:bodyPr>
            <a:normAutofit fontScale="62500" lnSpcReduction="20000"/>
          </a:bodyPr>
          <a:lstStyle/>
          <a:p>
            <a:pPr marL="0" indent="0">
              <a:lnSpc>
                <a:spcPct val="170000"/>
              </a:lnSpc>
              <a:buNone/>
            </a:pPr>
            <a:r>
              <a:rPr lang="ru-RU" sz="3200" dirty="0">
                <a:solidFill>
                  <a:srgbClr val="FF0000"/>
                </a:solidFill>
                <a:latin typeface="Cambria" panose="02040503050406030204" pitchFamily="18" charset="0"/>
                <a:ea typeface="Cambria" panose="02040503050406030204" pitchFamily="18" charset="0"/>
              </a:rPr>
              <a:t>Компиляторный (статический) полиморфизм</a:t>
            </a:r>
          </a:p>
          <a:p>
            <a:pPr marL="0" indent="0">
              <a:lnSpc>
                <a:spcPct val="170000"/>
              </a:lnSpc>
              <a:buNone/>
            </a:pPr>
            <a:r>
              <a:rPr lang="ru-RU" sz="2600" i="1" dirty="0">
                <a:latin typeface="Cambria" panose="02040503050406030204" pitchFamily="18" charset="0"/>
                <a:ea typeface="Cambria" panose="02040503050406030204" pitchFamily="18" charset="0"/>
              </a:rPr>
              <a:t>Реализуется во время компиляции. Основные формы:</a:t>
            </a:r>
          </a:p>
          <a:p>
            <a:pPr marL="457200" indent="-457200">
              <a:lnSpc>
                <a:spcPct val="170000"/>
              </a:lnSpc>
              <a:buFont typeface="+mj-lt"/>
              <a:buAutoNum type="arabicPeriod"/>
            </a:pPr>
            <a:r>
              <a:rPr lang="ru-RU" sz="2400" b="1" dirty="0">
                <a:ea typeface="Cambria" panose="02040503050406030204" pitchFamily="18" charset="0"/>
              </a:rPr>
              <a:t>Перегрузка функций </a:t>
            </a:r>
            <a:r>
              <a:rPr lang="ru-RU" sz="2400" dirty="0">
                <a:solidFill>
                  <a:schemeClr val="bg1">
                    <a:lumMod val="50000"/>
                  </a:schemeClr>
                </a:solidFill>
                <a:ea typeface="Cambria" panose="02040503050406030204" pitchFamily="18" charset="0"/>
              </a:rPr>
              <a:t>— несколько функций с одним именем, но разными параметрами</a:t>
            </a:r>
          </a:p>
          <a:p>
            <a:pPr marL="457200" indent="-457200">
              <a:lnSpc>
                <a:spcPct val="170000"/>
              </a:lnSpc>
              <a:buFont typeface="+mj-lt"/>
              <a:buAutoNum type="arabicPeriod"/>
            </a:pPr>
            <a:r>
              <a:rPr lang="ru-RU" sz="2400" b="1" dirty="0">
                <a:ea typeface="Cambria" panose="02040503050406030204" pitchFamily="18" charset="0"/>
              </a:rPr>
              <a:t>Перегрузка операторов </a:t>
            </a:r>
            <a:r>
              <a:rPr lang="ru-RU" sz="2400" dirty="0">
                <a:solidFill>
                  <a:schemeClr val="bg1">
                    <a:lumMod val="50000"/>
                  </a:schemeClr>
                </a:solidFill>
                <a:ea typeface="Cambria" panose="02040503050406030204" pitchFamily="18" charset="0"/>
              </a:rPr>
              <a:t>— позволяет задавать поведение стандартных операторов (+, ==, [] и т.д.)</a:t>
            </a:r>
          </a:p>
          <a:p>
            <a:pPr marL="457200" indent="-457200">
              <a:lnSpc>
                <a:spcPct val="170000"/>
              </a:lnSpc>
              <a:buFont typeface="+mj-lt"/>
              <a:buAutoNum type="arabicPeriod"/>
            </a:pPr>
            <a:r>
              <a:rPr lang="ru-RU" sz="2400" b="1" dirty="0">
                <a:ea typeface="Cambria" panose="02040503050406030204" pitchFamily="18" charset="0"/>
              </a:rPr>
              <a:t>Шаблоны (</a:t>
            </a:r>
            <a:r>
              <a:rPr lang="ru-RU" sz="2400" b="1" dirty="0" err="1">
                <a:ea typeface="Cambria" panose="02040503050406030204" pitchFamily="18" charset="0"/>
              </a:rPr>
              <a:t>templates</a:t>
            </a:r>
            <a:r>
              <a:rPr lang="ru-RU" sz="2400" b="1" dirty="0">
                <a:ea typeface="Cambria" panose="02040503050406030204" pitchFamily="18" charset="0"/>
              </a:rPr>
              <a:t>) </a:t>
            </a:r>
            <a:r>
              <a:rPr lang="ru-RU" sz="2400" dirty="0">
                <a:solidFill>
                  <a:schemeClr val="bg1">
                    <a:lumMod val="50000"/>
                  </a:schemeClr>
                </a:solidFill>
                <a:ea typeface="Cambria" panose="02040503050406030204" pitchFamily="18" charset="0"/>
              </a:rPr>
              <a:t>— позволяют писать обобщённый код, работающий с разными типами данных</a:t>
            </a:r>
            <a:endParaRPr lang="ru-RU" sz="2000" dirty="0">
              <a:solidFill>
                <a:schemeClr val="bg1">
                  <a:lumMod val="50000"/>
                </a:schemeClr>
              </a:solidFill>
              <a:ea typeface="Cambria" panose="02040503050406030204" pitchFamily="18" charset="0"/>
            </a:endParaRPr>
          </a:p>
        </p:txBody>
      </p:sp>
      <p:sp>
        <p:nvSpPr>
          <p:cNvPr id="5" name="Объект 4">
            <a:extLst>
              <a:ext uri="{FF2B5EF4-FFF2-40B4-BE49-F238E27FC236}">
                <a16:creationId xmlns:a16="http://schemas.microsoft.com/office/drawing/2014/main" id="{99CF2F77-8162-42DE-AAE0-5D8F6FA9673B}"/>
              </a:ext>
            </a:extLst>
          </p:cNvPr>
          <p:cNvSpPr>
            <a:spLocks noGrp="1"/>
          </p:cNvSpPr>
          <p:nvPr>
            <p:ph sz="half" idx="2"/>
          </p:nvPr>
        </p:nvSpPr>
        <p:spPr>
          <a:xfrm>
            <a:off x="6367182" y="1829174"/>
            <a:ext cx="5181600" cy="4351338"/>
          </a:xfrm>
          <a:solidFill>
            <a:schemeClr val="bg1">
              <a:alpha val="34000"/>
            </a:schemeClr>
          </a:solidFill>
        </p:spPr>
        <p:txBody>
          <a:bodyPr>
            <a:normAutofit fontScale="62500" lnSpcReduction="20000"/>
          </a:bodyPr>
          <a:lstStyle/>
          <a:p>
            <a:pPr marL="0" indent="0">
              <a:lnSpc>
                <a:spcPct val="170000"/>
              </a:lnSpc>
              <a:buNone/>
            </a:pPr>
            <a:r>
              <a:rPr lang="ru-RU" sz="3200" dirty="0">
                <a:solidFill>
                  <a:srgbClr val="00B050"/>
                </a:solidFill>
                <a:latin typeface="Cambria" panose="02040503050406030204" pitchFamily="18" charset="0"/>
                <a:ea typeface="Cambria" panose="02040503050406030204" pitchFamily="18" charset="0"/>
              </a:rPr>
              <a:t>Исполнительный </a:t>
            </a:r>
            <a:r>
              <a:rPr lang="ru-RU" sz="2900" dirty="0">
                <a:solidFill>
                  <a:srgbClr val="00B050"/>
                </a:solidFill>
                <a:latin typeface="Cambria" panose="02040503050406030204" pitchFamily="18" charset="0"/>
                <a:ea typeface="Cambria" panose="02040503050406030204" pitchFamily="18" charset="0"/>
              </a:rPr>
              <a:t>(</a:t>
            </a:r>
            <a:r>
              <a:rPr lang="ru-RU" sz="3200" dirty="0">
                <a:solidFill>
                  <a:srgbClr val="00B050"/>
                </a:solidFill>
                <a:latin typeface="Cambria" panose="02040503050406030204" pitchFamily="18" charset="0"/>
                <a:ea typeface="Cambria" panose="02040503050406030204" pitchFamily="18" charset="0"/>
              </a:rPr>
              <a:t>динамический</a:t>
            </a:r>
            <a:r>
              <a:rPr lang="ru-RU" sz="2900" dirty="0">
                <a:solidFill>
                  <a:srgbClr val="00B050"/>
                </a:solidFill>
                <a:latin typeface="Cambria" panose="02040503050406030204" pitchFamily="18" charset="0"/>
                <a:ea typeface="Cambria" panose="02040503050406030204" pitchFamily="18" charset="0"/>
              </a:rPr>
              <a:t>)</a:t>
            </a:r>
            <a:r>
              <a:rPr lang="ru-RU" sz="3200" dirty="0">
                <a:solidFill>
                  <a:srgbClr val="00B050"/>
                </a:solidFill>
                <a:latin typeface="Cambria" panose="02040503050406030204" pitchFamily="18" charset="0"/>
                <a:ea typeface="Cambria" panose="02040503050406030204" pitchFamily="18" charset="0"/>
              </a:rPr>
              <a:t> полиморфизм</a:t>
            </a:r>
          </a:p>
          <a:p>
            <a:pPr marL="0" indent="0">
              <a:lnSpc>
                <a:spcPct val="170000"/>
              </a:lnSpc>
              <a:buNone/>
            </a:pPr>
            <a:r>
              <a:rPr lang="ru-RU" sz="2900" i="1" dirty="0">
                <a:latin typeface="Cambria" panose="02040503050406030204" pitchFamily="18" charset="0"/>
                <a:ea typeface="Cambria" panose="02040503050406030204" pitchFamily="18" charset="0"/>
              </a:rPr>
              <a:t>Реализуется во время выполнения программы с помощью </a:t>
            </a:r>
            <a:r>
              <a:rPr lang="ru-RU" sz="2900" i="1" u="sng" dirty="0">
                <a:latin typeface="Cambria" panose="02040503050406030204" pitchFamily="18" charset="0"/>
                <a:ea typeface="Cambria" panose="02040503050406030204" pitchFamily="18" charset="0"/>
              </a:rPr>
              <a:t>наследования и виртуальных функций.</a:t>
            </a:r>
            <a:endParaRPr lang="ru-RU" sz="2200" i="1" u="sng" dirty="0">
              <a:latin typeface="Cambria" panose="02040503050406030204" pitchFamily="18" charset="0"/>
              <a:ea typeface="Cambria" panose="02040503050406030204" pitchFamily="18" charset="0"/>
            </a:endParaRPr>
          </a:p>
        </p:txBody>
      </p:sp>
      <p:sp>
        <p:nvSpPr>
          <p:cNvPr id="6" name="Объект 2">
            <a:extLst>
              <a:ext uri="{FF2B5EF4-FFF2-40B4-BE49-F238E27FC236}">
                <a16:creationId xmlns:a16="http://schemas.microsoft.com/office/drawing/2014/main" id="{039577BE-02E1-4C72-A577-D8AA93D01BCF}"/>
              </a:ext>
            </a:extLst>
          </p:cNvPr>
          <p:cNvSpPr txBox="1">
            <a:spLocks/>
          </p:cNvSpPr>
          <p:nvPr/>
        </p:nvSpPr>
        <p:spPr>
          <a:xfrm>
            <a:off x="737346" y="1279899"/>
            <a:ext cx="10811435" cy="549275"/>
          </a:xfrm>
          <a:prstGeom prst="rect">
            <a:avLst/>
          </a:prstGeom>
          <a:solidFill>
            <a:schemeClr val="bg1">
              <a:alpha val="34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a:latin typeface="Cambria" panose="02040503050406030204" pitchFamily="18" charset="0"/>
                <a:ea typeface="Cambria" panose="02040503050406030204" pitchFamily="18" charset="0"/>
              </a:rPr>
              <a:t>В C++ полиморфизм бывает двух типов:</a:t>
            </a: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9149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DC3D9C-45F2-493F-B79C-B444972248D6}"/>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Overloading vs Overriding</a:t>
            </a:r>
            <a:endParaRPr lang="ru-RU" dirty="0">
              <a:latin typeface="Cambria" panose="02040503050406030204" pitchFamily="18" charset="0"/>
              <a:ea typeface="Cambria" panose="02040503050406030204" pitchFamily="18" charset="0"/>
            </a:endParaRPr>
          </a:p>
        </p:txBody>
      </p:sp>
      <p:sp>
        <p:nvSpPr>
          <p:cNvPr id="3" name="Объект 2">
            <a:extLst>
              <a:ext uri="{FF2B5EF4-FFF2-40B4-BE49-F238E27FC236}">
                <a16:creationId xmlns:a16="http://schemas.microsoft.com/office/drawing/2014/main" id="{5D934424-FCE1-4766-AD29-DE10163F26A4}"/>
              </a:ext>
            </a:extLst>
          </p:cNvPr>
          <p:cNvSpPr>
            <a:spLocks noGrp="1"/>
          </p:cNvSpPr>
          <p:nvPr>
            <p:ph idx="1"/>
          </p:nvPr>
        </p:nvSpPr>
        <p:spPr>
          <a:xfrm>
            <a:off x="838200" y="1574800"/>
            <a:ext cx="10515600" cy="4602163"/>
          </a:xfrm>
          <a:solidFill>
            <a:schemeClr val="bg1">
              <a:alpha val="34000"/>
            </a:schemeClr>
          </a:solidFill>
        </p:spPr>
        <p:txBody>
          <a:bodyPr>
            <a:normAutofit fontScale="85000" lnSpcReduction="10000"/>
          </a:bodyPr>
          <a:lstStyle/>
          <a:p>
            <a:pPr marL="0" indent="0">
              <a:lnSpc>
                <a:spcPct val="150000"/>
              </a:lnSpc>
              <a:buNone/>
            </a:pP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Понимание разницы между перегрузкой методов и переопределением методов играет очень важную роль в программировании. Эти два важных понятия помогают нам определять </a:t>
            </a:r>
            <a:r>
              <a:rPr lang="ru-RU" sz="2400" b="1" dirty="0">
                <a:latin typeface="Cambria" panose="02040503050406030204" pitchFamily="18" charset="0"/>
                <a:ea typeface="Cambria" panose="02040503050406030204" pitchFamily="18" charset="0"/>
              </a:rPr>
              <a:t>несколько методов </a:t>
            </a:r>
            <a:r>
              <a:rPr lang="ru-RU" sz="2400" dirty="0">
                <a:latin typeface="Cambria" panose="02040503050406030204" pitchFamily="18" charset="0"/>
                <a:ea typeface="Cambria" panose="02040503050406030204" pitchFamily="18" charset="0"/>
              </a:rPr>
              <a:t>с </a:t>
            </a:r>
            <a:r>
              <a:rPr lang="ru-RU" sz="2400" dirty="0">
                <a:highlight>
                  <a:srgbClr val="FFFF00"/>
                </a:highlight>
                <a:latin typeface="Cambria" panose="02040503050406030204" pitchFamily="18" charset="0"/>
                <a:ea typeface="Cambria" panose="02040503050406030204" pitchFamily="18" charset="0"/>
              </a:rPr>
              <a:t>одинаковым именем, </a:t>
            </a:r>
            <a:r>
              <a:rPr lang="ru-RU" sz="2400" u="sng" dirty="0">
                <a:latin typeface="Cambria" panose="02040503050406030204" pitchFamily="18" charset="0"/>
                <a:ea typeface="Cambria" panose="02040503050406030204" pitchFamily="18" charset="0"/>
              </a:rPr>
              <a:t>но разным поведением</a:t>
            </a:r>
            <a:r>
              <a:rPr lang="ru-RU" sz="2400" dirty="0">
                <a:latin typeface="Cambria" panose="02040503050406030204" pitchFamily="18" charset="0"/>
                <a:ea typeface="Cambria" panose="02040503050406030204" pitchFamily="18" charset="0"/>
              </a:rPr>
              <a:t>, оба они используются в разных ситуациях. </a:t>
            </a:r>
          </a:p>
          <a:p>
            <a:pPr marL="216000" indent="-360000">
              <a:lnSpc>
                <a:spcPct val="150000"/>
              </a:lnSpc>
              <a:buFont typeface="Wingdings" panose="05000000000000000000" pitchFamily="2" charset="2"/>
              <a:buChar char="Ø"/>
            </a:pPr>
            <a:r>
              <a:rPr lang="ru-RU" dirty="0">
                <a:solidFill>
                  <a:srgbClr val="7030A0"/>
                </a:solidFill>
                <a:latin typeface="Cambria" panose="02040503050406030204" pitchFamily="18" charset="0"/>
                <a:ea typeface="Cambria" panose="02040503050406030204" pitchFamily="18" charset="0"/>
              </a:rPr>
              <a:t>Перегрузка методов(</a:t>
            </a:r>
            <a:r>
              <a:rPr lang="ru-RU" dirty="0" err="1">
                <a:solidFill>
                  <a:srgbClr val="7030A0"/>
                </a:solidFill>
                <a:latin typeface="Cambria" panose="02040503050406030204" pitchFamily="18" charset="0"/>
                <a:ea typeface="Cambria" panose="02040503050406030204" pitchFamily="18" charset="0"/>
              </a:rPr>
              <a:t>оверлоадинг</a:t>
            </a:r>
            <a:r>
              <a:rPr lang="ru-RU" dirty="0">
                <a:solidFill>
                  <a:srgbClr val="7030A0"/>
                </a:solidFill>
                <a:latin typeface="Cambria" panose="02040503050406030204" pitchFamily="18" charset="0"/>
                <a:ea typeface="Cambria" panose="02040503050406030204" pitchFamily="18" charset="0"/>
              </a:rPr>
              <a:t>): </a:t>
            </a:r>
            <a:endParaRPr lang="en-US" dirty="0">
              <a:solidFill>
                <a:srgbClr val="7030A0"/>
              </a:solidFill>
              <a:latin typeface="Cambria" panose="02040503050406030204" pitchFamily="18" charset="0"/>
              <a:ea typeface="Cambria" panose="02040503050406030204" pitchFamily="18" charset="0"/>
            </a:endParaRPr>
          </a:p>
          <a:p>
            <a:pPr marL="673200" lvl="1" indent="-360000">
              <a:lnSpc>
                <a:spcPct val="150000"/>
              </a:lnSpc>
              <a:buFont typeface="Wingdings" panose="05000000000000000000" pitchFamily="2" charset="2"/>
              <a:buChar char="q"/>
            </a:pPr>
            <a:r>
              <a:rPr lang="ru-RU" sz="1800" dirty="0">
                <a:latin typeface="Cambria" panose="02040503050406030204" pitchFamily="18" charset="0"/>
                <a:ea typeface="Cambria" panose="02040503050406030204" pitchFamily="18" charset="0"/>
              </a:rPr>
              <a:t>происходит, когда у нас есть несколько методов в одном классе с одинаковым именем, но с разным количеством параметров. Это позволяет выполнять операции с разными входными данными.</a:t>
            </a:r>
          </a:p>
          <a:p>
            <a:pPr marL="216000" indent="-360000">
              <a:lnSpc>
                <a:spcPct val="150000"/>
              </a:lnSpc>
              <a:buFont typeface="Wingdings" panose="05000000000000000000" pitchFamily="2" charset="2"/>
              <a:buChar char="Ø"/>
            </a:pPr>
            <a:r>
              <a:rPr lang="ru-RU" dirty="0">
                <a:solidFill>
                  <a:srgbClr val="FF00FF"/>
                </a:solidFill>
                <a:latin typeface="Cambria" panose="02040503050406030204" pitchFamily="18" charset="0"/>
                <a:ea typeface="Cambria" panose="02040503050406030204" pitchFamily="18" charset="0"/>
              </a:rPr>
              <a:t>Переопределение метода(</a:t>
            </a:r>
            <a:r>
              <a:rPr lang="ru-RU" dirty="0" err="1">
                <a:solidFill>
                  <a:srgbClr val="FF00FF"/>
                </a:solidFill>
                <a:latin typeface="Cambria" panose="02040503050406030204" pitchFamily="18" charset="0"/>
                <a:ea typeface="Cambria" panose="02040503050406030204" pitchFamily="18" charset="0"/>
              </a:rPr>
              <a:t>оверрайдинг</a:t>
            </a:r>
            <a:r>
              <a:rPr lang="ru-RU" dirty="0">
                <a:solidFill>
                  <a:srgbClr val="FF00FF"/>
                </a:solidFill>
                <a:latin typeface="Cambria" panose="02040503050406030204" pitchFamily="18" charset="0"/>
                <a:ea typeface="Cambria" panose="02040503050406030204" pitchFamily="18" charset="0"/>
              </a:rPr>
              <a:t>): </a:t>
            </a:r>
            <a:endParaRPr lang="en-US" dirty="0">
              <a:solidFill>
                <a:srgbClr val="FF00FF"/>
              </a:solidFill>
              <a:latin typeface="Cambria" panose="02040503050406030204" pitchFamily="18" charset="0"/>
              <a:ea typeface="Cambria" panose="02040503050406030204" pitchFamily="18" charset="0"/>
            </a:endParaRPr>
          </a:p>
          <a:p>
            <a:pPr marL="673200" lvl="1" indent="-360000">
              <a:lnSpc>
                <a:spcPct val="150000"/>
              </a:lnSpc>
              <a:buFont typeface="Wingdings" panose="05000000000000000000" pitchFamily="2" charset="2"/>
              <a:buChar char="q"/>
            </a:pPr>
            <a:r>
              <a:rPr lang="ru-RU" sz="1800" dirty="0">
                <a:latin typeface="Cambria" panose="02040503050406030204" pitchFamily="18" charset="0"/>
                <a:ea typeface="Cambria" panose="02040503050406030204" pitchFamily="18" charset="0"/>
              </a:rPr>
              <a:t>происходит, когда подкласс предоставляет конкретную реализацию для метода, который уже определен в суперклассе.</a:t>
            </a:r>
          </a:p>
        </p:txBody>
      </p:sp>
    </p:spTree>
    <p:extLst>
      <p:ext uri="{BB962C8B-B14F-4D97-AF65-F5344CB8AC3E}">
        <p14:creationId xmlns:p14="http://schemas.microsoft.com/office/powerpoint/2010/main" val="80186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63E3FA-ED13-4CF4-9AA3-8C6EF277DE61}"/>
              </a:ext>
            </a:extLst>
          </p:cNvPr>
          <p:cNvSpPr>
            <a:spLocks noGrp="1"/>
          </p:cNvSpPr>
          <p:nvPr>
            <p:ph type="title"/>
          </p:nvPr>
        </p:nvSpPr>
        <p:spPr>
          <a:xfrm>
            <a:off x="171450" y="0"/>
            <a:ext cx="10515600" cy="1325563"/>
          </a:xfrm>
        </p:spPr>
        <p:txBody>
          <a:bodyPr/>
          <a:lstStyle/>
          <a:p>
            <a:r>
              <a:rPr lang="en-US" dirty="0">
                <a:latin typeface="Cambria" panose="02040503050406030204" pitchFamily="18" charset="0"/>
                <a:ea typeface="Cambria" panose="02040503050406030204" pitchFamily="18" charset="0"/>
              </a:rPr>
              <a:t>1) </a:t>
            </a:r>
            <a:r>
              <a:rPr lang="ru-RU" dirty="0" err="1">
                <a:latin typeface="Cambria" panose="02040503050406030204" pitchFamily="18" charset="0"/>
                <a:ea typeface="Cambria" panose="02040503050406030204" pitchFamily="18" charset="0"/>
              </a:rPr>
              <a:t>Оверлоадинг</a:t>
            </a:r>
            <a:r>
              <a:rPr lang="ru-RU" dirty="0">
                <a:latin typeface="Cambria" panose="02040503050406030204" pitchFamily="18" charset="0"/>
                <a:ea typeface="Cambria" panose="02040503050406030204" pitchFamily="18" charset="0"/>
              </a:rPr>
              <a:t> методов</a:t>
            </a:r>
          </a:p>
        </p:txBody>
      </p:sp>
      <p:sp>
        <p:nvSpPr>
          <p:cNvPr id="5" name="Прямоугольник 4">
            <a:extLst>
              <a:ext uri="{FF2B5EF4-FFF2-40B4-BE49-F238E27FC236}">
                <a16:creationId xmlns:a16="http://schemas.microsoft.com/office/drawing/2014/main" id="{C952CF13-24AA-4BC2-8F3B-DE09B3DECF22}"/>
              </a:ext>
            </a:extLst>
          </p:cNvPr>
          <p:cNvSpPr/>
          <p:nvPr/>
        </p:nvSpPr>
        <p:spPr>
          <a:xfrm>
            <a:off x="171450" y="1325563"/>
            <a:ext cx="7797800" cy="5047536"/>
          </a:xfrm>
          <a:prstGeom prst="rect">
            <a:avLst/>
          </a:prstGeom>
          <a:solidFill>
            <a:schemeClr val="tx1">
              <a:lumMod val="85000"/>
              <a:lumOff val="15000"/>
            </a:schemeClr>
          </a:solidFill>
          <a:ln w="31750">
            <a:solidFill>
              <a:schemeClr val="bg1">
                <a:lumMod val="65000"/>
              </a:schemeClr>
            </a:solidFill>
          </a:ln>
        </p:spPr>
        <p:txBody>
          <a:bodyPr wrap="square">
            <a:spAutoFit/>
          </a:bodyPr>
          <a:lstStyle/>
          <a:p>
            <a:r>
              <a:rPr lang="en-US" sz="1400" dirty="0">
                <a:solidFill>
                  <a:srgbClr val="F92672"/>
                </a:solidFill>
                <a:latin typeface="Consolas" panose="020B0609020204030204" pitchFamily="49" charset="0"/>
              </a:rPr>
              <a:t>#include</a:t>
            </a:r>
            <a:r>
              <a:rPr lang="en-US" sz="1400" dirty="0">
                <a:solidFill>
                  <a:srgbClr val="F8F8F2"/>
                </a:solidFill>
                <a:latin typeface="Consolas" panose="020B0609020204030204" pitchFamily="49" charset="0"/>
              </a:rPr>
              <a:t> </a:t>
            </a:r>
            <a:r>
              <a:rPr lang="en-US" sz="1400" dirty="0">
                <a:solidFill>
                  <a:srgbClr val="E6DB74"/>
                </a:solidFill>
                <a:latin typeface="Consolas" panose="020B0609020204030204" pitchFamily="49" charset="0"/>
              </a:rPr>
              <a:t>&lt;iostream&gt;</a:t>
            </a:r>
            <a:endParaRPr lang="en-US" sz="1400" dirty="0">
              <a:solidFill>
                <a:srgbClr val="F8F8F2"/>
              </a:solidFill>
              <a:latin typeface="Consolas" panose="020B0609020204030204" pitchFamily="49" charset="0"/>
            </a:endParaRPr>
          </a:p>
          <a:p>
            <a:r>
              <a:rPr lang="en-US" sz="1400" dirty="0">
                <a:solidFill>
                  <a:srgbClr val="F92672"/>
                </a:solidFill>
                <a:latin typeface="Consolas" panose="020B0609020204030204" pitchFamily="49" charset="0"/>
              </a:rPr>
              <a:t>using</a:t>
            </a:r>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namespace</a:t>
            </a:r>
            <a:r>
              <a:rPr lang="en-US" sz="1400" dirty="0">
                <a:solidFill>
                  <a:srgbClr val="F8F8F2"/>
                </a:solidFill>
                <a:latin typeface="Consolas" panose="020B0609020204030204" pitchFamily="49" charset="0"/>
              </a:rPr>
              <a:t> </a:t>
            </a:r>
            <a:r>
              <a:rPr lang="en-US" sz="1400" u="sng" dirty="0">
                <a:solidFill>
                  <a:srgbClr val="A6E22E"/>
                </a:solidFill>
                <a:latin typeface="Consolas" panose="020B0609020204030204" pitchFamily="49" charset="0"/>
              </a:rPr>
              <a:t>std</a:t>
            </a:r>
            <a:r>
              <a:rPr lang="en-US" sz="1400" dirty="0">
                <a:solidFill>
                  <a:srgbClr val="F8F8F2"/>
                </a:solidFill>
                <a:latin typeface="Consolas" panose="020B0609020204030204" pitchFamily="49" charset="0"/>
              </a:rPr>
              <a:t>;</a:t>
            </a:r>
          </a:p>
          <a:p>
            <a:br>
              <a:rPr lang="en-US" sz="1400" dirty="0">
                <a:solidFill>
                  <a:srgbClr val="F8F8F2"/>
                </a:solidFill>
                <a:latin typeface="Consolas" panose="020B0609020204030204" pitchFamily="49" charset="0"/>
              </a:rPr>
            </a:br>
            <a:r>
              <a:rPr lang="en-US" sz="1400" i="1" dirty="0">
                <a:solidFill>
                  <a:srgbClr val="66D9EF"/>
                </a:solidFill>
                <a:latin typeface="Consolas" panose="020B0609020204030204" pitchFamily="49" charset="0"/>
              </a:rPr>
              <a:t>double</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calculate</a:t>
            </a:r>
            <a:r>
              <a:rPr lang="en-US" sz="1400" dirty="0">
                <a:solidFill>
                  <a:srgbClr val="F8F8F2"/>
                </a:solidFill>
                <a:latin typeface="Consolas" panose="020B0609020204030204" pitchFamily="49" charset="0"/>
              </a:rPr>
              <a:t>(</a:t>
            </a:r>
            <a:r>
              <a:rPr lang="en-US" sz="1400" i="1" dirty="0">
                <a:solidFill>
                  <a:srgbClr val="66D9EF"/>
                </a:solidFill>
                <a:latin typeface="Consolas" panose="020B0609020204030204" pitchFamily="49" charset="0"/>
              </a:rPr>
              <a:t>double</a:t>
            </a:r>
            <a:r>
              <a:rPr lang="en-US" sz="1400" dirty="0">
                <a:solidFill>
                  <a:srgbClr val="F8F8F2"/>
                </a:solidFill>
                <a:latin typeface="Consolas" panose="020B0609020204030204" pitchFamily="49" charset="0"/>
              </a:rPr>
              <a:t> </a:t>
            </a:r>
            <a:r>
              <a:rPr lang="en-US" sz="1400" i="1" dirty="0">
                <a:solidFill>
                  <a:srgbClr val="FD971F"/>
                </a:solidFill>
                <a:latin typeface="Consolas" panose="020B0609020204030204" pitchFamily="49" charset="0"/>
              </a:rPr>
              <a:t>cost</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double</a:t>
            </a:r>
            <a:r>
              <a:rPr lang="en-US" sz="1400" dirty="0">
                <a:solidFill>
                  <a:srgbClr val="F8F8F2"/>
                </a:solidFill>
                <a:latin typeface="Consolas" panose="020B0609020204030204" pitchFamily="49" charset="0"/>
              </a:rPr>
              <a:t> result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a:t>
            </a:r>
            <a:r>
              <a:rPr lang="en-US" sz="1400" i="1" dirty="0">
                <a:solidFill>
                  <a:srgbClr val="FD971F"/>
                </a:solidFill>
                <a:latin typeface="Consolas" panose="020B0609020204030204" pitchFamily="49" charset="0"/>
              </a:rPr>
              <a:t>cost</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return</a:t>
            </a:r>
            <a:r>
              <a:rPr lang="en-US" sz="1400" dirty="0">
                <a:solidFill>
                  <a:srgbClr val="F8F8F2"/>
                </a:solidFill>
                <a:latin typeface="Consolas" panose="020B0609020204030204" pitchFamily="49" charset="0"/>
              </a:rPr>
              <a:t> result;</a:t>
            </a:r>
          </a:p>
          <a:p>
            <a:r>
              <a:rPr lang="en-US" sz="1400" dirty="0">
                <a:solidFill>
                  <a:srgbClr val="F8F8F2"/>
                </a:solidFill>
                <a:latin typeface="Consolas" panose="020B0609020204030204" pitchFamily="49" charset="0"/>
              </a:rPr>
              <a:t>}</a:t>
            </a:r>
          </a:p>
          <a:p>
            <a:r>
              <a:rPr lang="en-US" sz="1400" i="1" dirty="0">
                <a:solidFill>
                  <a:srgbClr val="66D9EF"/>
                </a:solidFill>
                <a:latin typeface="Consolas" panose="020B0609020204030204" pitchFamily="49" charset="0"/>
              </a:rPr>
              <a:t>double</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calculate</a:t>
            </a:r>
            <a:r>
              <a:rPr lang="en-US" sz="1400" dirty="0">
                <a:solidFill>
                  <a:srgbClr val="F8F8F2"/>
                </a:solidFill>
                <a:latin typeface="Consolas" panose="020B0609020204030204" pitchFamily="49" charset="0"/>
              </a:rPr>
              <a:t>(</a:t>
            </a:r>
            <a:r>
              <a:rPr lang="en-US" sz="1400" i="1" dirty="0">
                <a:solidFill>
                  <a:srgbClr val="66D9EF"/>
                </a:solidFill>
                <a:latin typeface="Consolas" panose="020B0609020204030204" pitchFamily="49" charset="0"/>
              </a:rPr>
              <a:t>double</a:t>
            </a:r>
            <a:r>
              <a:rPr lang="en-US" sz="1400" dirty="0">
                <a:solidFill>
                  <a:srgbClr val="F8F8F2"/>
                </a:solidFill>
                <a:latin typeface="Consolas" panose="020B0609020204030204" pitchFamily="49" charset="0"/>
              </a:rPr>
              <a:t> </a:t>
            </a:r>
            <a:r>
              <a:rPr lang="en-US" sz="1400" i="1" dirty="0">
                <a:solidFill>
                  <a:srgbClr val="FD971F"/>
                </a:solidFill>
                <a:latin typeface="Consolas" panose="020B0609020204030204" pitchFamily="49" charset="0"/>
              </a:rPr>
              <a:t>cost</a:t>
            </a:r>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double</a:t>
            </a:r>
            <a:r>
              <a:rPr lang="en-US" sz="1400" dirty="0">
                <a:solidFill>
                  <a:srgbClr val="F8F8F2"/>
                </a:solidFill>
                <a:latin typeface="Consolas" panose="020B0609020204030204" pitchFamily="49" charset="0"/>
              </a:rPr>
              <a:t> </a:t>
            </a:r>
            <a:r>
              <a:rPr lang="en-US" sz="1400" i="1" dirty="0">
                <a:solidFill>
                  <a:srgbClr val="FD971F"/>
                </a:solidFill>
                <a:latin typeface="Consolas" panose="020B0609020204030204" pitchFamily="49" charset="0"/>
              </a:rPr>
              <a:t>discount</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double</a:t>
            </a:r>
            <a:r>
              <a:rPr lang="en-US" sz="1400" dirty="0">
                <a:solidFill>
                  <a:srgbClr val="F8F8F2"/>
                </a:solidFill>
                <a:latin typeface="Consolas" panose="020B0609020204030204" pitchFamily="49" charset="0"/>
              </a:rPr>
              <a:t> result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a:t>
            </a:r>
            <a:r>
              <a:rPr lang="en-US" sz="1400" i="1" dirty="0">
                <a:solidFill>
                  <a:srgbClr val="FD971F"/>
                </a:solidFill>
                <a:latin typeface="Consolas" panose="020B0609020204030204" pitchFamily="49" charset="0"/>
              </a:rPr>
              <a:t>cost</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a:t>
            </a:r>
            <a:r>
              <a:rPr lang="en-US" sz="1400" dirty="0">
                <a:solidFill>
                  <a:srgbClr val="AE81FF"/>
                </a:solidFill>
                <a:latin typeface="Consolas" panose="020B0609020204030204" pitchFamily="49" charset="0"/>
              </a:rPr>
              <a:t>100.0</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a:t>
            </a:r>
            <a:r>
              <a:rPr lang="en-US" sz="1400" i="1" dirty="0">
                <a:solidFill>
                  <a:srgbClr val="FD971F"/>
                </a:solidFill>
                <a:latin typeface="Consolas" panose="020B0609020204030204" pitchFamily="49" charset="0"/>
              </a:rPr>
              <a:t>discount</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a:t>
            </a:r>
            <a:r>
              <a:rPr lang="en-US" sz="1400" dirty="0">
                <a:solidFill>
                  <a:srgbClr val="AE81FF"/>
                </a:solidFill>
                <a:latin typeface="Consolas" panose="020B0609020204030204" pitchFamily="49" charset="0"/>
              </a:rPr>
              <a:t>100.0</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return</a:t>
            </a:r>
            <a:r>
              <a:rPr lang="en-US" sz="1400" dirty="0">
                <a:solidFill>
                  <a:srgbClr val="F8F8F2"/>
                </a:solidFill>
                <a:latin typeface="Consolas" panose="020B0609020204030204" pitchFamily="49" charset="0"/>
              </a:rPr>
              <a:t> result;</a:t>
            </a:r>
          </a:p>
          <a:p>
            <a:r>
              <a:rPr lang="en-US" sz="1400" dirty="0">
                <a:solidFill>
                  <a:srgbClr val="F8F8F2"/>
                </a:solidFill>
                <a:latin typeface="Consolas" panose="020B0609020204030204" pitchFamily="49" charset="0"/>
              </a:rPr>
              <a:t>}</a:t>
            </a:r>
          </a:p>
          <a:p>
            <a:r>
              <a:rPr lang="en-US" sz="1400" i="1" dirty="0">
                <a:solidFill>
                  <a:srgbClr val="66D9EF"/>
                </a:solidFill>
                <a:latin typeface="Consolas" panose="020B0609020204030204" pitchFamily="49" charset="0"/>
              </a:rPr>
              <a:t>double</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calculate</a:t>
            </a:r>
            <a:r>
              <a:rPr lang="en-US" sz="1400" dirty="0">
                <a:solidFill>
                  <a:srgbClr val="F8F8F2"/>
                </a:solidFill>
                <a:latin typeface="Consolas" panose="020B0609020204030204" pitchFamily="49" charset="0"/>
              </a:rPr>
              <a:t>(</a:t>
            </a:r>
            <a:r>
              <a:rPr lang="en-US" sz="1400" i="1" dirty="0">
                <a:solidFill>
                  <a:srgbClr val="66D9EF"/>
                </a:solidFill>
                <a:latin typeface="Consolas" panose="020B0609020204030204" pitchFamily="49" charset="0"/>
              </a:rPr>
              <a:t>double</a:t>
            </a:r>
            <a:r>
              <a:rPr lang="en-US" sz="1400" dirty="0">
                <a:solidFill>
                  <a:srgbClr val="F8F8F2"/>
                </a:solidFill>
                <a:latin typeface="Consolas" panose="020B0609020204030204" pitchFamily="49" charset="0"/>
              </a:rPr>
              <a:t> </a:t>
            </a:r>
            <a:r>
              <a:rPr lang="en-US" sz="1400" i="1" dirty="0">
                <a:solidFill>
                  <a:srgbClr val="FD971F"/>
                </a:solidFill>
                <a:latin typeface="Consolas" panose="020B0609020204030204" pitchFamily="49" charset="0"/>
              </a:rPr>
              <a:t>cost</a:t>
            </a:r>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double</a:t>
            </a:r>
            <a:r>
              <a:rPr lang="en-US" sz="1400" dirty="0">
                <a:solidFill>
                  <a:srgbClr val="F8F8F2"/>
                </a:solidFill>
                <a:latin typeface="Consolas" panose="020B0609020204030204" pitchFamily="49" charset="0"/>
              </a:rPr>
              <a:t> </a:t>
            </a:r>
            <a:r>
              <a:rPr lang="en-US" sz="1400" i="1" dirty="0">
                <a:solidFill>
                  <a:srgbClr val="FD971F"/>
                </a:solidFill>
                <a:latin typeface="Consolas" panose="020B0609020204030204" pitchFamily="49" charset="0"/>
              </a:rPr>
              <a:t>discount</a:t>
            </a:r>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double</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discountForSeniors</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double</a:t>
            </a:r>
            <a:r>
              <a:rPr lang="en-US" sz="1400" dirty="0">
                <a:solidFill>
                  <a:srgbClr val="F8F8F2"/>
                </a:solidFill>
                <a:latin typeface="Consolas" panose="020B0609020204030204" pitchFamily="49" charset="0"/>
              </a:rPr>
              <a:t> result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a:t>
            </a:r>
            <a:r>
              <a:rPr lang="en-US" sz="1400" i="1" dirty="0">
                <a:solidFill>
                  <a:srgbClr val="FD971F"/>
                </a:solidFill>
                <a:latin typeface="Consolas" panose="020B0609020204030204" pitchFamily="49" charset="0"/>
              </a:rPr>
              <a:t>cost</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a:t>
            </a:r>
            <a:r>
              <a:rPr lang="en-US" sz="1400" dirty="0">
                <a:solidFill>
                  <a:srgbClr val="AE81FF"/>
                </a:solidFill>
                <a:latin typeface="Consolas" panose="020B0609020204030204" pitchFamily="49" charset="0"/>
              </a:rPr>
              <a:t>100.0</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a:t>
            </a:r>
            <a:r>
              <a:rPr lang="en-US" sz="1400" i="1" dirty="0">
                <a:solidFill>
                  <a:srgbClr val="FD971F"/>
                </a:solidFill>
                <a:latin typeface="Consolas" panose="020B0609020204030204" pitchFamily="49" charset="0"/>
              </a:rPr>
              <a:t>discount</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discountForSeniors</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a:t>
            </a:r>
            <a:r>
              <a:rPr lang="en-US" sz="1400" dirty="0">
                <a:solidFill>
                  <a:srgbClr val="AE81FF"/>
                </a:solidFill>
                <a:latin typeface="Consolas" panose="020B0609020204030204" pitchFamily="49" charset="0"/>
              </a:rPr>
              <a:t>100.0</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return</a:t>
            </a:r>
            <a:r>
              <a:rPr lang="en-US" sz="1400" dirty="0">
                <a:solidFill>
                  <a:srgbClr val="F8F8F2"/>
                </a:solidFill>
                <a:latin typeface="Consolas" panose="020B0609020204030204" pitchFamily="49" charset="0"/>
              </a:rPr>
              <a:t> result;</a:t>
            </a:r>
          </a:p>
          <a:p>
            <a:r>
              <a:rPr lang="en-US" sz="1400" dirty="0">
                <a:solidFill>
                  <a:srgbClr val="F8F8F2"/>
                </a:solidFill>
                <a:latin typeface="Consolas" panose="020B0609020204030204" pitchFamily="49" charset="0"/>
              </a:rPr>
              <a:t>}</a:t>
            </a:r>
          </a:p>
          <a:p>
            <a:br>
              <a:rPr lang="en-US" sz="1400" dirty="0">
                <a:solidFill>
                  <a:srgbClr val="F8F8F2"/>
                </a:solidFill>
                <a:latin typeface="Consolas" panose="020B0609020204030204" pitchFamily="49" charset="0"/>
              </a:rPr>
            </a:br>
            <a:r>
              <a:rPr lang="en-US" sz="1400" i="1" dirty="0">
                <a:solidFill>
                  <a:srgbClr val="66D9EF"/>
                </a:solidFill>
                <a:latin typeface="Consolas" panose="020B0609020204030204" pitchFamily="49" charset="0"/>
              </a:rPr>
              <a:t>int</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main</a:t>
            </a:r>
            <a:r>
              <a:rPr lang="en-US" sz="1400" dirty="0">
                <a:solidFill>
                  <a:srgbClr val="F8F8F2"/>
                </a:solidFill>
                <a:latin typeface="Consolas" panose="020B0609020204030204" pitchFamily="49" charset="0"/>
              </a:rPr>
              <a:t>(</a:t>
            </a:r>
            <a:r>
              <a:rPr lang="en-US" sz="1400" i="1" dirty="0">
                <a:solidFill>
                  <a:srgbClr val="66D9EF"/>
                </a:solidFill>
                <a:latin typeface="Consolas" panose="020B0609020204030204" pitchFamily="49" charset="0"/>
              </a:rPr>
              <a:t>int</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argc</a:t>
            </a:r>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char</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const</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a:t>
            </a:r>
            <a:r>
              <a:rPr lang="en-US" sz="1400" i="1" dirty="0" err="1">
                <a:solidFill>
                  <a:srgbClr val="FD971F"/>
                </a:solidFill>
                <a:latin typeface="Consolas" panose="020B0609020204030204" pitchFamily="49" charset="0"/>
              </a:rPr>
              <a:t>argv</a:t>
            </a:r>
            <a:r>
              <a:rPr lang="en-US" sz="1400" dirty="0">
                <a:solidFill>
                  <a:srgbClr val="F8F8F2"/>
                </a:solidFill>
                <a:latin typeface="Consolas" panose="020B0609020204030204" pitchFamily="49" charset="0"/>
              </a:rPr>
              <a:t>[]){</a:t>
            </a:r>
          </a:p>
          <a:p>
            <a:br>
              <a:rPr lang="en-US" sz="1400" dirty="0">
                <a:solidFill>
                  <a:srgbClr val="F8F8F2"/>
                </a:solidFill>
                <a:latin typeface="Consolas" panose="020B0609020204030204" pitchFamily="49" charset="0"/>
              </a:rPr>
            </a:br>
            <a:r>
              <a:rPr lang="en-US" sz="1400" dirty="0">
                <a:solidFill>
                  <a:srgbClr val="F8F8F2"/>
                </a:solidFill>
                <a:latin typeface="Consolas" panose="020B0609020204030204" pitchFamily="49" charset="0"/>
              </a:rPr>
              <a:t>    </a:t>
            </a:r>
            <a:r>
              <a:rPr lang="en-US" sz="1400" dirty="0" err="1">
                <a:solidFill>
                  <a:srgbClr val="F8F8F2"/>
                </a:solidFill>
                <a:latin typeface="Consolas" panose="020B0609020204030204" pitchFamily="49" charset="0"/>
              </a:rPr>
              <a:t>cout</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&lt;&lt;</a:t>
            </a:r>
            <a:r>
              <a:rPr lang="en-US" sz="1400" dirty="0">
                <a:solidFill>
                  <a:srgbClr val="F8F8F2"/>
                </a:solidFill>
                <a:latin typeface="Consolas" panose="020B0609020204030204" pitchFamily="49" charset="0"/>
              </a:rPr>
              <a:t> </a:t>
            </a:r>
            <a:r>
              <a:rPr lang="en-US" sz="1400" dirty="0">
                <a:solidFill>
                  <a:srgbClr val="E6DB74"/>
                </a:solidFill>
                <a:latin typeface="Consolas" panose="020B0609020204030204" pitchFamily="49" charset="0"/>
              </a:rPr>
              <a:t>"1) "</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&lt;&lt;</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calculate</a:t>
            </a:r>
            <a:r>
              <a:rPr lang="en-US" sz="1400" dirty="0">
                <a:solidFill>
                  <a:srgbClr val="F8F8F2"/>
                </a:solidFill>
                <a:latin typeface="Consolas" panose="020B0609020204030204" pitchFamily="49" charset="0"/>
              </a:rPr>
              <a:t>(</a:t>
            </a:r>
            <a:r>
              <a:rPr lang="en-US" sz="1400" dirty="0">
                <a:solidFill>
                  <a:srgbClr val="AE81FF"/>
                </a:solidFill>
                <a:latin typeface="Consolas" panose="020B0609020204030204" pitchFamily="49" charset="0"/>
              </a:rPr>
              <a:t>1000</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&lt;&lt;</a:t>
            </a:r>
            <a:r>
              <a:rPr lang="en-US" sz="1400" dirty="0">
                <a:solidFill>
                  <a:srgbClr val="F8F8F2"/>
                </a:solidFill>
                <a:latin typeface="Consolas" panose="020B0609020204030204" pitchFamily="49" charset="0"/>
              </a:rPr>
              <a:t> </a:t>
            </a:r>
            <a:r>
              <a:rPr lang="en-US" sz="1400" dirty="0" err="1">
                <a:solidFill>
                  <a:srgbClr val="A6E22E"/>
                </a:solidFill>
                <a:latin typeface="Consolas" panose="020B0609020204030204" pitchFamily="49" charset="0"/>
              </a:rPr>
              <a:t>endl</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err="1">
                <a:solidFill>
                  <a:srgbClr val="F8F8F2"/>
                </a:solidFill>
                <a:latin typeface="Consolas" panose="020B0609020204030204" pitchFamily="49" charset="0"/>
              </a:rPr>
              <a:t>cout</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&lt;&lt;</a:t>
            </a:r>
            <a:r>
              <a:rPr lang="en-US" sz="1400" dirty="0">
                <a:solidFill>
                  <a:srgbClr val="F8F8F2"/>
                </a:solidFill>
                <a:latin typeface="Consolas" panose="020B0609020204030204" pitchFamily="49" charset="0"/>
              </a:rPr>
              <a:t> </a:t>
            </a:r>
            <a:r>
              <a:rPr lang="en-US" sz="1400" dirty="0">
                <a:solidFill>
                  <a:srgbClr val="E6DB74"/>
                </a:solidFill>
                <a:latin typeface="Consolas" panose="020B0609020204030204" pitchFamily="49" charset="0"/>
              </a:rPr>
              <a:t>"2) "</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&lt;&lt;</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calculate</a:t>
            </a:r>
            <a:r>
              <a:rPr lang="en-US" sz="1400" dirty="0">
                <a:solidFill>
                  <a:srgbClr val="F8F8F2"/>
                </a:solidFill>
                <a:latin typeface="Consolas" panose="020B0609020204030204" pitchFamily="49" charset="0"/>
              </a:rPr>
              <a:t>(</a:t>
            </a:r>
            <a:r>
              <a:rPr lang="en-US" sz="1400" dirty="0">
                <a:solidFill>
                  <a:srgbClr val="AE81FF"/>
                </a:solidFill>
                <a:latin typeface="Consolas" panose="020B0609020204030204" pitchFamily="49" charset="0"/>
              </a:rPr>
              <a:t>1000</a:t>
            </a:r>
            <a:r>
              <a:rPr lang="en-US" sz="1400" dirty="0">
                <a:solidFill>
                  <a:srgbClr val="F8F8F2"/>
                </a:solidFill>
                <a:latin typeface="Consolas" panose="020B0609020204030204" pitchFamily="49" charset="0"/>
              </a:rPr>
              <a:t>, </a:t>
            </a:r>
            <a:r>
              <a:rPr lang="en-US" sz="1400" dirty="0">
                <a:solidFill>
                  <a:srgbClr val="AE81FF"/>
                </a:solidFill>
                <a:latin typeface="Consolas" panose="020B0609020204030204" pitchFamily="49" charset="0"/>
              </a:rPr>
              <a:t>10</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&lt;&lt;</a:t>
            </a:r>
            <a:r>
              <a:rPr lang="en-US" sz="1400" dirty="0">
                <a:solidFill>
                  <a:srgbClr val="F8F8F2"/>
                </a:solidFill>
                <a:latin typeface="Consolas" panose="020B0609020204030204" pitchFamily="49" charset="0"/>
              </a:rPr>
              <a:t> </a:t>
            </a:r>
            <a:r>
              <a:rPr lang="en-US" sz="1400" dirty="0" err="1">
                <a:solidFill>
                  <a:srgbClr val="A6E22E"/>
                </a:solidFill>
                <a:latin typeface="Consolas" panose="020B0609020204030204" pitchFamily="49" charset="0"/>
              </a:rPr>
              <a:t>endl</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err="1">
                <a:solidFill>
                  <a:srgbClr val="F8F8F2"/>
                </a:solidFill>
                <a:latin typeface="Consolas" panose="020B0609020204030204" pitchFamily="49" charset="0"/>
              </a:rPr>
              <a:t>cout</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&lt;&lt;</a:t>
            </a:r>
            <a:r>
              <a:rPr lang="en-US" sz="1400" dirty="0">
                <a:solidFill>
                  <a:srgbClr val="F8F8F2"/>
                </a:solidFill>
                <a:latin typeface="Consolas" panose="020B0609020204030204" pitchFamily="49" charset="0"/>
              </a:rPr>
              <a:t> </a:t>
            </a:r>
            <a:r>
              <a:rPr lang="en-US" sz="1400" dirty="0">
                <a:solidFill>
                  <a:srgbClr val="E6DB74"/>
                </a:solidFill>
                <a:latin typeface="Consolas" panose="020B0609020204030204" pitchFamily="49" charset="0"/>
              </a:rPr>
              <a:t>"3) "</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&lt;&lt;</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calculate</a:t>
            </a:r>
            <a:r>
              <a:rPr lang="en-US" sz="1400" dirty="0">
                <a:solidFill>
                  <a:srgbClr val="F8F8F2"/>
                </a:solidFill>
                <a:latin typeface="Consolas" panose="020B0609020204030204" pitchFamily="49" charset="0"/>
              </a:rPr>
              <a:t>(</a:t>
            </a:r>
            <a:r>
              <a:rPr lang="en-US" sz="1400" dirty="0">
                <a:solidFill>
                  <a:srgbClr val="AE81FF"/>
                </a:solidFill>
                <a:latin typeface="Consolas" panose="020B0609020204030204" pitchFamily="49" charset="0"/>
              </a:rPr>
              <a:t>1000</a:t>
            </a:r>
            <a:r>
              <a:rPr lang="en-US" sz="1400" dirty="0">
                <a:solidFill>
                  <a:srgbClr val="F8F8F2"/>
                </a:solidFill>
                <a:latin typeface="Consolas" panose="020B0609020204030204" pitchFamily="49" charset="0"/>
              </a:rPr>
              <a:t>, </a:t>
            </a:r>
            <a:r>
              <a:rPr lang="en-US" sz="1400" dirty="0">
                <a:solidFill>
                  <a:srgbClr val="AE81FF"/>
                </a:solidFill>
                <a:latin typeface="Consolas" panose="020B0609020204030204" pitchFamily="49" charset="0"/>
              </a:rPr>
              <a:t>10</a:t>
            </a:r>
            <a:r>
              <a:rPr lang="en-US" sz="1400" dirty="0">
                <a:solidFill>
                  <a:srgbClr val="F8F8F2"/>
                </a:solidFill>
                <a:latin typeface="Consolas" panose="020B0609020204030204" pitchFamily="49" charset="0"/>
              </a:rPr>
              <a:t>, </a:t>
            </a:r>
            <a:r>
              <a:rPr lang="en-US" sz="1400" dirty="0">
                <a:solidFill>
                  <a:srgbClr val="AE81FF"/>
                </a:solidFill>
                <a:latin typeface="Consolas" panose="020B0609020204030204" pitchFamily="49" charset="0"/>
              </a:rPr>
              <a:t>15</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&lt;&lt;</a:t>
            </a:r>
            <a:r>
              <a:rPr lang="en-US" sz="1400" dirty="0">
                <a:solidFill>
                  <a:srgbClr val="F8F8F2"/>
                </a:solidFill>
                <a:latin typeface="Consolas" panose="020B0609020204030204" pitchFamily="49" charset="0"/>
              </a:rPr>
              <a:t> </a:t>
            </a:r>
            <a:r>
              <a:rPr lang="en-US" sz="1400" dirty="0" err="1">
                <a:solidFill>
                  <a:srgbClr val="A6E22E"/>
                </a:solidFill>
                <a:latin typeface="Consolas" panose="020B0609020204030204" pitchFamily="49" charset="0"/>
              </a:rPr>
              <a:t>endl</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return</a:t>
            </a:r>
            <a:r>
              <a:rPr lang="en-US" sz="1400" dirty="0">
                <a:solidFill>
                  <a:srgbClr val="F8F8F2"/>
                </a:solidFill>
                <a:latin typeface="Consolas" panose="020B0609020204030204" pitchFamily="49" charset="0"/>
              </a:rPr>
              <a:t> </a:t>
            </a:r>
            <a:r>
              <a:rPr lang="en-US" sz="1400" dirty="0">
                <a:solidFill>
                  <a:srgbClr val="AE81FF"/>
                </a:solidFill>
                <a:latin typeface="Consolas" panose="020B0609020204030204" pitchFamily="49" charset="0"/>
              </a:rPr>
              <a:t>0</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a:t>
            </a:r>
          </a:p>
        </p:txBody>
      </p:sp>
      <p:sp>
        <p:nvSpPr>
          <p:cNvPr id="7" name="Прямоугольник 6">
            <a:extLst>
              <a:ext uri="{FF2B5EF4-FFF2-40B4-BE49-F238E27FC236}">
                <a16:creationId xmlns:a16="http://schemas.microsoft.com/office/drawing/2014/main" id="{9D08433E-82D2-4F09-8C0A-F31FA3ADDC55}"/>
              </a:ext>
            </a:extLst>
          </p:cNvPr>
          <p:cNvSpPr/>
          <p:nvPr/>
        </p:nvSpPr>
        <p:spPr>
          <a:xfrm>
            <a:off x="8318500" y="1626285"/>
            <a:ext cx="3492500" cy="2786981"/>
          </a:xfrm>
          <a:prstGeom prst="rect">
            <a:avLst/>
          </a:prstGeom>
          <a:solidFill>
            <a:schemeClr val="bg1">
              <a:alpha val="34000"/>
            </a:schemeClr>
          </a:solidFill>
        </p:spPr>
        <p:txBody>
          <a:bodyPr wrap="square">
            <a:spAutoFit/>
          </a:bodyPr>
          <a:lstStyle/>
          <a:p>
            <a:pPr>
              <a:lnSpc>
                <a:spcPct val="150000"/>
              </a:lnSpc>
            </a:pPr>
            <a:r>
              <a:rPr lang="ru-RU" sz="2400" b="1" dirty="0">
                <a:latin typeface="Tahoma" panose="020B0604030504040204" pitchFamily="34" charset="0"/>
                <a:ea typeface="Tahoma" panose="020B0604030504040204" pitchFamily="34" charset="0"/>
                <a:cs typeface="Tahoma" panose="020B0604030504040204" pitchFamily="34" charset="0"/>
              </a:rPr>
              <a:t>Перегрузка функций — </a:t>
            </a:r>
            <a:r>
              <a:rPr lang="ru-RU" sz="2400" dirty="0">
                <a:latin typeface="Tahoma" panose="020B0604030504040204" pitchFamily="34" charset="0"/>
                <a:ea typeface="Tahoma" panose="020B0604030504040204" pitchFamily="34" charset="0"/>
                <a:cs typeface="Tahoma" panose="020B0604030504040204" pitchFamily="34" charset="0"/>
              </a:rPr>
              <a:t>несколько функций с одним именем, но разными параметрами</a:t>
            </a:r>
          </a:p>
        </p:txBody>
      </p:sp>
    </p:spTree>
    <p:extLst>
      <p:ext uri="{BB962C8B-B14F-4D97-AF65-F5344CB8AC3E}">
        <p14:creationId xmlns:p14="http://schemas.microsoft.com/office/powerpoint/2010/main" val="345031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63E3FA-ED13-4CF4-9AA3-8C6EF277DE61}"/>
              </a:ext>
            </a:extLst>
          </p:cNvPr>
          <p:cNvSpPr>
            <a:spLocks noGrp="1"/>
          </p:cNvSpPr>
          <p:nvPr>
            <p:ph type="title"/>
          </p:nvPr>
        </p:nvSpPr>
        <p:spPr>
          <a:xfrm>
            <a:off x="7969250" y="127000"/>
            <a:ext cx="4946650" cy="1325563"/>
          </a:xfrm>
        </p:spPr>
        <p:txBody>
          <a:bodyPr>
            <a:normAutofit/>
          </a:bodyPr>
          <a:lstStyle/>
          <a:p>
            <a:r>
              <a:rPr lang="en-US" dirty="0">
                <a:latin typeface="Cambria" panose="02040503050406030204" pitchFamily="18" charset="0"/>
                <a:ea typeface="Cambria" panose="02040503050406030204" pitchFamily="18" charset="0"/>
              </a:rPr>
              <a:t>2) </a:t>
            </a:r>
            <a:r>
              <a:rPr lang="ru-RU" dirty="0" err="1">
                <a:latin typeface="Cambria" panose="02040503050406030204" pitchFamily="18" charset="0"/>
                <a:ea typeface="Cambria" panose="02040503050406030204" pitchFamily="18" charset="0"/>
              </a:rPr>
              <a:t>Оверлоадинг</a:t>
            </a:r>
            <a:r>
              <a:rPr lang="ru-RU" dirty="0">
                <a:latin typeface="Cambria" panose="02040503050406030204" pitchFamily="18" charset="0"/>
                <a:ea typeface="Cambria" panose="02040503050406030204" pitchFamily="18" charset="0"/>
              </a:rPr>
              <a:t> операторов</a:t>
            </a:r>
          </a:p>
        </p:txBody>
      </p:sp>
      <p:sp>
        <p:nvSpPr>
          <p:cNvPr id="5" name="Прямоугольник 4">
            <a:extLst>
              <a:ext uri="{FF2B5EF4-FFF2-40B4-BE49-F238E27FC236}">
                <a16:creationId xmlns:a16="http://schemas.microsoft.com/office/drawing/2014/main" id="{C952CF13-24AA-4BC2-8F3B-DE09B3DECF22}"/>
              </a:ext>
            </a:extLst>
          </p:cNvPr>
          <p:cNvSpPr/>
          <p:nvPr/>
        </p:nvSpPr>
        <p:spPr>
          <a:xfrm>
            <a:off x="0" y="0"/>
            <a:ext cx="7797800" cy="6858000"/>
          </a:xfrm>
          <a:prstGeom prst="rect">
            <a:avLst/>
          </a:prstGeom>
          <a:solidFill>
            <a:schemeClr val="tx1">
              <a:lumMod val="85000"/>
              <a:lumOff val="15000"/>
            </a:schemeClr>
          </a:solidFill>
          <a:ln w="31750">
            <a:solidFill>
              <a:schemeClr val="bg1">
                <a:lumMod val="65000"/>
              </a:schemeClr>
            </a:solidFill>
          </a:ln>
        </p:spPr>
        <p:txBody>
          <a:bodyPr wrap="square">
            <a:noAutofit/>
          </a:bodyPr>
          <a:lstStyle/>
          <a:p>
            <a:r>
              <a:rPr lang="en-US" sz="1400" dirty="0">
                <a:solidFill>
                  <a:srgbClr val="F92672"/>
                </a:solidFill>
                <a:latin typeface="Consolas" panose="020B0609020204030204" pitchFamily="49" charset="0"/>
              </a:rPr>
              <a:t>#include</a:t>
            </a:r>
            <a:r>
              <a:rPr lang="en-US" sz="1400" dirty="0">
                <a:solidFill>
                  <a:srgbClr val="F8F8F2"/>
                </a:solidFill>
                <a:latin typeface="Consolas" panose="020B0609020204030204" pitchFamily="49" charset="0"/>
              </a:rPr>
              <a:t> </a:t>
            </a:r>
            <a:r>
              <a:rPr lang="en-US" sz="1400" dirty="0">
                <a:solidFill>
                  <a:srgbClr val="E6DB74"/>
                </a:solidFill>
                <a:latin typeface="Consolas" panose="020B0609020204030204" pitchFamily="49" charset="0"/>
              </a:rPr>
              <a:t>&lt;iostream&gt;</a:t>
            </a:r>
            <a:endParaRPr lang="en-US" sz="1400" dirty="0">
              <a:solidFill>
                <a:srgbClr val="F8F8F2"/>
              </a:solidFill>
              <a:latin typeface="Consolas" panose="020B0609020204030204" pitchFamily="49" charset="0"/>
            </a:endParaRPr>
          </a:p>
          <a:p>
            <a:r>
              <a:rPr lang="en-US" sz="1400" dirty="0">
                <a:solidFill>
                  <a:srgbClr val="F92672"/>
                </a:solidFill>
                <a:latin typeface="Consolas" panose="020B0609020204030204" pitchFamily="49" charset="0"/>
              </a:rPr>
              <a:t>using</a:t>
            </a:r>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namespace</a:t>
            </a:r>
            <a:r>
              <a:rPr lang="en-US" sz="1400" dirty="0">
                <a:solidFill>
                  <a:srgbClr val="F8F8F2"/>
                </a:solidFill>
                <a:latin typeface="Consolas" panose="020B0609020204030204" pitchFamily="49" charset="0"/>
              </a:rPr>
              <a:t> </a:t>
            </a:r>
            <a:r>
              <a:rPr lang="en-US" sz="1400" u="sng" dirty="0">
                <a:solidFill>
                  <a:srgbClr val="A6E22E"/>
                </a:solidFill>
                <a:latin typeface="Consolas" panose="020B0609020204030204" pitchFamily="49" charset="0"/>
              </a:rPr>
              <a:t>std</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p>
          <a:p>
            <a:r>
              <a:rPr lang="en-US" sz="1400" i="1" dirty="0">
                <a:solidFill>
                  <a:srgbClr val="66D9EF"/>
                </a:solidFill>
                <a:latin typeface="Consolas" panose="020B0609020204030204" pitchFamily="49" charset="0"/>
              </a:rPr>
              <a:t>class</a:t>
            </a:r>
            <a:r>
              <a:rPr lang="en-US" sz="1400" dirty="0">
                <a:solidFill>
                  <a:srgbClr val="F8F8F2"/>
                </a:solidFill>
                <a:latin typeface="Consolas" panose="020B0609020204030204" pitchFamily="49" charset="0"/>
              </a:rPr>
              <a:t> </a:t>
            </a:r>
            <a:r>
              <a:rPr lang="en-US" sz="1400" u="sng" dirty="0" err="1">
                <a:solidFill>
                  <a:srgbClr val="A6E22E"/>
                </a:solidFill>
                <a:latin typeface="Consolas" panose="020B0609020204030204" pitchFamily="49" charset="0"/>
              </a:rPr>
              <a:t>IntegerNum</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public:</a:t>
            </a:r>
            <a:endParaRPr lang="en-US" sz="1400" dirty="0">
              <a:solidFill>
                <a:srgbClr val="F8F8F2"/>
              </a:solidFill>
              <a:latin typeface="Consolas" panose="020B0609020204030204" pitchFamily="49" charset="0"/>
            </a:endParaRPr>
          </a:p>
          <a:p>
            <a:r>
              <a:rPr lang="en-US" sz="1400" dirty="0">
                <a:solidFill>
                  <a:srgbClr val="F8F8F2"/>
                </a:solidFill>
                <a:latin typeface="Consolas" panose="020B0609020204030204" pitchFamily="49" charset="0"/>
              </a:rPr>
              <a:t>        </a:t>
            </a:r>
            <a:r>
              <a:rPr lang="en-US" sz="1400" dirty="0" err="1">
                <a:solidFill>
                  <a:srgbClr val="A6E22E"/>
                </a:solidFill>
                <a:latin typeface="Consolas" panose="020B0609020204030204" pitchFamily="49" charset="0"/>
              </a:rPr>
              <a:t>IntegerNum</a:t>
            </a:r>
            <a:r>
              <a:rPr lang="en-US" sz="1400" dirty="0">
                <a:solidFill>
                  <a:srgbClr val="F8F8F2"/>
                </a:solidFill>
                <a:latin typeface="Consolas" panose="020B0609020204030204" pitchFamily="49" charset="0"/>
              </a:rPr>
              <a:t>(</a:t>
            </a:r>
            <a:r>
              <a:rPr lang="en-US" sz="1400" i="1" dirty="0">
                <a:solidFill>
                  <a:srgbClr val="66D9EF"/>
                </a:solidFill>
                <a:latin typeface="Consolas" panose="020B0609020204030204" pitchFamily="49" charset="0"/>
              </a:rPr>
              <a:t>int</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val</a:t>
            </a:r>
            <a:r>
              <a:rPr lang="en-US" sz="1400" dirty="0">
                <a:solidFill>
                  <a:srgbClr val="F8F8F2"/>
                </a:solidFill>
                <a:latin typeface="Consolas" panose="020B0609020204030204" pitchFamily="49" charset="0"/>
              </a:rPr>
              <a:t>){</a:t>
            </a:r>
            <a:r>
              <a:rPr lang="en-US" sz="1400" dirty="0">
                <a:solidFill>
                  <a:srgbClr val="88846F"/>
                </a:solidFill>
                <a:latin typeface="Consolas" panose="020B0609020204030204" pitchFamily="49" charset="0"/>
              </a:rPr>
              <a:t> // </a:t>
            </a:r>
            <a:r>
              <a:rPr lang="ru-RU" sz="1400" dirty="0">
                <a:solidFill>
                  <a:srgbClr val="88846F"/>
                </a:solidFill>
                <a:latin typeface="Consolas" panose="020B0609020204030204" pitchFamily="49" charset="0"/>
              </a:rPr>
              <a:t>Конструктор</a:t>
            </a:r>
            <a:endParaRPr lang="ru-RU" sz="1400" dirty="0">
              <a:solidFill>
                <a:srgbClr val="F8F8F2"/>
              </a:solidFill>
              <a:latin typeface="Consolas" panose="020B0609020204030204" pitchFamily="49" charset="0"/>
            </a:endParaRPr>
          </a:p>
          <a:p>
            <a:r>
              <a:rPr lang="ru-RU" sz="1400" dirty="0">
                <a:solidFill>
                  <a:srgbClr val="F8F8F2"/>
                </a:solidFill>
                <a:latin typeface="Consolas" panose="020B0609020204030204" pitchFamily="49" charset="0"/>
              </a:rPr>
              <a:t>            </a:t>
            </a:r>
            <a:r>
              <a:rPr lang="en-US" sz="1400" dirty="0">
                <a:solidFill>
                  <a:srgbClr val="F8F8F2"/>
                </a:solidFill>
                <a:latin typeface="Consolas" panose="020B0609020204030204" pitchFamily="49" charset="0"/>
              </a:rPr>
              <a:t>value </a:t>
            </a:r>
            <a:r>
              <a:rPr lang="en-US" sz="1400" dirty="0">
                <a:solidFill>
                  <a:srgbClr val="F92672"/>
                </a:solidFill>
                <a:latin typeface="Consolas" panose="020B0609020204030204" pitchFamily="49" charset="0"/>
              </a:rPr>
              <a:t>=</a:t>
            </a:r>
            <a:r>
              <a:rPr lang="en-US" sz="1400" i="1" dirty="0" err="1">
                <a:solidFill>
                  <a:srgbClr val="FD971F"/>
                </a:solidFill>
                <a:latin typeface="Consolas" panose="020B0609020204030204" pitchFamily="49" charset="0"/>
              </a:rPr>
              <a:t>val</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 </a:t>
            </a:r>
          </a:p>
          <a:p>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void</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print</a:t>
            </a:r>
            <a:r>
              <a:rPr lang="en-US" sz="1400" dirty="0">
                <a:solidFill>
                  <a:srgbClr val="F8F8F2"/>
                </a:solidFill>
                <a:latin typeface="Consolas" panose="020B0609020204030204" pitchFamily="49" charset="0"/>
              </a:rPr>
              <a:t>() {</a:t>
            </a:r>
            <a:r>
              <a:rPr lang="en-US" sz="1400" dirty="0">
                <a:solidFill>
                  <a:srgbClr val="88846F"/>
                </a:solidFill>
                <a:latin typeface="Consolas" panose="020B0609020204030204" pitchFamily="49" charset="0"/>
              </a:rPr>
              <a:t> // </a:t>
            </a:r>
            <a:r>
              <a:rPr lang="ru-RU" sz="1400" dirty="0">
                <a:solidFill>
                  <a:srgbClr val="88846F"/>
                </a:solidFill>
                <a:latin typeface="Consolas" panose="020B0609020204030204" pitchFamily="49" charset="0"/>
              </a:rPr>
              <a:t>Функция вывода</a:t>
            </a:r>
            <a:endParaRPr lang="ru-RU" sz="1400" dirty="0">
              <a:solidFill>
                <a:srgbClr val="F8F8F2"/>
              </a:solidFill>
              <a:latin typeface="Consolas" panose="020B0609020204030204" pitchFamily="49" charset="0"/>
            </a:endParaRPr>
          </a:p>
          <a:p>
            <a:r>
              <a:rPr lang="ru-RU" sz="1400" dirty="0">
                <a:solidFill>
                  <a:srgbClr val="F8F8F2"/>
                </a:solidFill>
                <a:latin typeface="Consolas" panose="020B0609020204030204" pitchFamily="49" charset="0"/>
              </a:rPr>
              <a:t>            </a:t>
            </a:r>
            <a:r>
              <a:rPr lang="en-US" sz="1400" dirty="0" err="1">
                <a:solidFill>
                  <a:srgbClr val="F8F8F2"/>
                </a:solidFill>
                <a:latin typeface="Consolas" panose="020B0609020204030204" pitchFamily="49" charset="0"/>
              </a:rPr>
              <a:t>cout</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&lt;&lt;</a:t>
            </a:r>
            <a:r>
              <a:rPr lang="en-US" sz="1400" dirty="0">
                <a:solidFill>
                  <a:srgbClr val="F8F8F2"/>
                </a:solidFill>
                <a:latin typeface="Consolas" panose="020B0609020204030204" pitchFamily="49" charset="0"/>
              </a:rPr>
              <a:t> </a:t>
            </a:r>
            <a:r>
              <a:rPr lang="en-US" sz="1400" dirty="0">
                <a:solidFill>
                  <a:srgbClr val="E6DB74"/>
                </a:solidFill>
                <a:latin typeface="Consolas" panose="020B0609020204030204" pitchFamily="49" charset="0"/>
              </a:rPr>
              <a:t>"Value: "</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&lt;&lt;</a:t>
            </a:r>
            <a:r>
              <a:rPr lang="en-US" sz="1400" dirty="0">
                <a:solidFill>
                  <a:srgbClr val="F8F8F2"/>
                </a:solidFill>
                <a:latin typeface="Consolas" panose="020B0609020204030204" pitchFamily="49" charset="0"/>
              </a:rPr>
              <a:t> value </a:t>
            </a:r>
            <a:r>
              <a:rPr lang="en-US" sz="1400" dirty="0">
                <a:solidFill>
                  <a:srgbClr val="A6E22E"/>
                </a:solidFill>
                <a:latin typeface="Consolas" panose="020B0609020204030204" pitchFamily="49" charset="0"/>
              </a:rPr>
              <a:t>&lt;&lt;</a:t>
            </a:r>
            <a:r>
              <a:rPr lang="en-US" sz="1400" dirty="0">
                <a:solidFill>
                  <a:srgbClr val="F8F8F2"/>
                </a:solidFill>
                <a:latin typeface="Consolas" panose="020B0609020204030204" pitchFamily="49" charset="0"/>
              </a:rPr>
              <a:t> </a:t>
            </a:r>
            <a:r>
              <a:rPr lang="en-US" sz="1400" dirty="0" err="1">
                <a:solidFill>
                  <a:srgbClr val="A6E22E"/>
                </a:solidFill>
                <a:latin typeface="Consolas" panose="020B0609020204030204" pitchFamily="49" charset="0"/>
              </a:rPr>
              <a:t>endl</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p>
          <a:p>
            <a:br>
              <a:rPr lang="en-US" sz="1400" dirty="0">
                <a:solidFill>
                  <a:srgbClr val="F8F8F2"/>
                </a:solidFill>
                <a:latin typeface="Consolas" panose="020B0609020204030204" pitchFamily="49" charset="0"/>
              </a:rPr>
            </a:br>
            <a:r>
              <a:rPr lang="en-US" sz="1400" dirty="0">
                <a:solidFill>
                  <a:srgbClr val="F8F8F2"/>
                </a:solidFill>
                <a:latin typeface="Consolas" panose="020B0609020204030204" pitchFamily="49" charset="0"/>
              </a:rPr>
              <a:t>        </a:t>
            </a:r>
            <a:r>
              <a:rPr lang="en-US" sz="1400" u="sng" dirty="0" err="1">
                <a:solidFill>
                  <a:srgbClr val="A6E22E"/>
                </a:solidFill>
                <a:latin typeface="Consolas" panose="020B0609020204030204" pitchFamily="49" charset="0"/>
              </a:rPr>
              <a:t>IntegerNum</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operator +</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const</a:t>
            </a:r>
            <a:r>
              <a:rPr lang="en-US" sz="1400" dirty="0">
                <a:solidFill>
                  <a:srgbClr val="F8F8F2"/>
                </a:solidFill>
                <a:latin typeface="Consolas" panose="020B0609020204030204" pitchFamily="49" charset="0"/>
              </a:rPr>
              <a:t> </a:t>
            </a:r>
            <a:r>
              <a:rPr lang="en-US" sz="1400" u="sng" dirty="0" err="1">
                <a:solidFill>
                  <a:srgbClr val="A6E22E"/>
                </a:solidFill>
                <a:latin typeface="Consolas" panose="020B0609020204030204" pitchFamily="49" charset="0"/>
              </a:rPr>
              <a:t>IntegerNum</a:t>
            </a:r>
            <a:r>
              <a:rPr lang="en-US" sz="1400" dirty="0">
                <a:solidFill>
                  <a:srgbClr val="F92672"/>
                </a:solidFill>
                <a:latin typeface="Consolas" panose="020B0609020204030204" pitchFamily="49" charset="0"/>
              </a:rPr>
              <a:t>&amp;</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integernum</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const</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return</a:t>
            </a:r>
            <a:r>
              <a:rPr lang="en-US" sz="1400" dirty="0">
                <a:solidFill>
                  <a:srgbClr val="F8F8F2"/>
                </a:solidFill>
                <a:latin typeface="Consolas" panose="020B0609020204030204" pitchFamily="49" charset="0"/>
              </a:rPr>
              <a:t> </a:t>
            </a:r>
            <a:r>
              <a:rPr lang="en-US" sz="1400" u="sng" dirty="0" err="1">
                <a:solidFill>
                  <a:srgbClr val="A6E22E"/>
                </a:solidFill>
                <a:latin typeface="Consolas" panose="020B0609020204030204" pitchFamily="49" charset="0"/>
              </a:rPr>
              <a:t>IntegerNum</a:t>
            </a:r>
            <a:r>
              <a:rPr lang="en-US" sz="1400" dirty="0">
                <a:solidFill>
                  <a:srgbClr val="F8F8F2"/>
                </a:solidFill>
                <a:latin typeface="Consolas" panose="020B0609020204030204" pitchFamily="49" charset="0"/>
              </a:rPr>
              <a:t>{value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integernum</a:t>
            </a:r>
            <a:r>
              <a:rPr lang="en-US" sz="1400" dirty="0" err="1">
                <a:solidFill>
                  <a:srgbClr val="F8F8F2"/>
                </a:solidFill>
                <a:latin typeface="Consolas" panose="020B0609020204030204" pitchFamily="49" charset="0"/>
              </a:rPr>
              <a:t>.value</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88846F"/>
                </a:solidFill>
                <a:latin typeface="Consolas" panose="020B0609020204030204" pitchFamily="49" charset="0"/>
              </a:rPr>
              <a:t> // </a:t>
            </a:r>
            <a:r>
              <a:rPr lang="ru-RU" sz="1400" dirty="0">
                <a:solidFill>
                  <a:srgbClr val="88846F"/>
                </a:solidFill>
                <a:latin typeface="Consolas" panose="020B0609020204030204" pitchFamily="49" charset="0"/>
              </a:rPr>
              <a:t>Перегрузка оператора +. Возвращает объект</a:t>
            </a:r>
            <a:endParaRPr lang="ru-RU" sz="1400" dirty="0">
              <a:solidFill>
                <a:srgbClr val="F8F8F2"/>
              </a:solidFill>
              <a:latin typeface="Consolas" panose="020B0609020204030204" pitchFamily="49" charset="0"/>
            </a:endParaRPr>
          </a:p>
          <a:p>
            <a:r>
              <a:rPr lang="ru-RU"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bool</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operator ==</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const</a:t>
            </a:r>
            <a:r>
              <a:rPr lang="en-US" sz="1400" dirty="0">
                <a:solidFill>
                  <a:srgbClr val="F8F8F2"/>
                </a:solidFill>
                <a:latin typeface="Consolas" panose="020B0609020204030204" pitchFamily="49" charset="0"/>
              </a:rPr>
              <a:t> </a:t>
            </a:r>
            <a:r>
              <a:rPr lang="en-US" sz="1400" u="sng" dirty="0" err="1">
                <a:solidFill>
                  <a:srgbClr val="A6E22E"/>
                </a:solidFill>
                <a:latin typeface="Consolas" panose="020B0609020204030204" pitchFamily="49" charset="0"/>
              </a:rPr>
              <a:t>IntegerNum</a:t>
            </a:r>
            <a:r>
              <a:rPr lang="en-US" sz="1400" dirty="0">
                <a:solidFill>
                  <a:srgbClr val="F92672"/>
                </a:solidFill>
                <a:latin typeface="Consolas" panose="020B0609020204030204" pitchFamily="49" charset="0"/>
              </a:rPr>
              <a:t>&amp;</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integernum</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const</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return</a:t>
            </a:r>
            <a:r>
              <a:rPr lang="en-US" sz="1400" dirty="0">
                <a:solidFill>
                  <a:srgbClr val="F8F8F2"/>
                </a:solidFill>
                <a:latin typeface="Consolas" panose="020B0609020204030204" pitchFamily="49" charset="0"/>
              </a:rPr>
              <a:t> value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integernum</a:t>
            </a:r>
            <a:r>
              <a:rPr lang="en-US" sz="1400" dirty="0" err="1">
                <a:solidFill>
                  <a:srgbClr val="F8F8F2"/>
                </a:solidFill>
                <a:latin typeface="Consolas" panose="020B0609020204030204" pitchFamily="49" charset="0"/>
              </a:rPr>
              <a:t>.value</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88846F"/>
                </a:solidFill>
                <a:latin typeface="Consolas" panose="020B0609020204030204" pitchFamily="49" charset="0"/>
              </a:rPr>
              <a:t> // </a:t>
            </a:r>
            <a:r>
              <a:rPr lang="ru-RU" sz="1400" dirty="0">
                <a:solidFill>
                  <a:srgbClr val="88846F"/>
                </a:solidFill>
                <a:latin typeface="Consolas" panose="020B0609020204030204" pitchFamily="49" charset="0"/>
              </a:rPr>
              <a:t>Перегрузка оператора ==. Возвращают </a:t>
            </a:r>
            <a:r>
              <a:rPr lang="en-US" sz="1400" dirty="0" err="1">
                <a:solidFill>
                  <a:srgbClr val="88846F"/>
                </a:solidFill>
                <a:latin typeface="Consolas" panose="020B0609020204030204" pitchFamily="49" charset="0"/>
              </a:rPr>
              <a:t>boolean</a:t>
            </a:r>
            <a:endParaRPr lang="en-US" sz="1400" dirty="0">
              <a:solidFill>
                <a:srgbClr val="F8F8F2"/>
              </a:solidFill>
              <a:latin typeface="Consolas" panose="020B0609020204030204" pitchFamily="49" charset="0"/>
            </a:endParaRPr>
          </a:p>
          <a:p>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bool</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operator !=</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const</a:t>
            </a:r>
            <a:r>
              <a:rPr lang="en-US" sz="1400" dirty="0">
                <a:solidFill>
                  <a:srgbClr val="F8F8F2"/>
                </a:solidFill>
                <a:latin typeface="Consolas" panose="020B0609020204030204" pitchFamily="49" charset="0"/>
              </a:rPr>
              <a:t> </a:t>
            </a:r>
            <a:r>
              <a:rPr lang="en-US" sz="1400" u="sng" dirty="0" err="1">
                <a:solidFill>
                  <a:srgbClr val="A6E22E"/>
                </a:solidFill>
                <a:latin typeface="Consolas" panose="020B0609020204030204" pitchFamily="49" charset="0"/>
              </a:rPr>
              <a:t>IntegerNum</a:t>
            </a:r>
            <a:r>
              <a:rPr lang="en-US" sz="1400" dirty="0">
                <a:solidFill>
                  <a:srgbClr val="F92672"/>
                </a:solidFill>
                <a:latin typeface="Consolas" panose="020B0609020204030204" pitchFamily="49" charset="0"/>
              </a:rPr>
              <a:t>&amp;</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integernum</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const</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return</a:t>
            </a:r>
            <a:r>
              <a:rPr lang="en-US" sz="1400" dirty="0">
                <a:solidFill>
                  <a:srgbClr val="F8F8F2"/>
                </a:solidFill>
                <a:latin typeface="Consolas" panose="020B0609020204030204" pitchFamily="49" charset="0"/>
              </a:rPr>
              <a:t> value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integernum</a:t>
            </a:r>
            <a:r>
              <a:rPr lang="en-US" sz="1400" dirty="0" err="1">
                <a:solidFill>
                  <a:srgbClr val="F8F8F2"/>
                </a:solidFill>
                <a:latin typeface="Consolas" panose="020B0609020204030204" pitchFamily="49" charset="0"/>
              </a:rPr>
              <a:t>.value</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88846F"/>
                </a:solidFill>
                <a:latin typeface="Consolas" panose="020B0609020204030204" pitchFamily="49" charset="0"/>
              </a:rPr>
              <a:t> // </a:t>
            </a:r>
            <a:r>
              <a:rPr lang="ru-RU" sz="1400" dirty="0">
                <a:solidFill>
                  <a:srgbClr val="88846F"/>
                </a:solidFill>
                <a:latin typeface="Consolas" panose="020B0609020204030204" pitchFamily="49" charset="0"/>
              </a:rPr>
              <a:t>Перегрузка оператора !=</a:t>
            </a:r>
            <a:endParaRPr lang="ru-RU" sz="1400" dirty="0">
              <a:solidFill>
                <a:srgbClr val="F8F8F2"/>
              </a:solidFill>
              <a:latin typeface="Consolas" panose="020B0609020204030204" pitchFamily="49" charset="0"/>
            </a:endParaRPr>
          </a:p>
          <a:p>
            <a:r>
              <a:rPr lang="ru-RU"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bool</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operator &gt;</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const</a:t>
            </a:r>
            <a:r>
              <a:rPr lang="en-US" sz="1400" dirty="0">
                <a:solidFill>
                  <a:srgbClr val="F8F8F2"/>
                </a:solidFill>
                <a:latin typeface="Consolas" panose="020B0609020204030204" pitchFamily="49" charset="0"/>
              </a:rPr>
              <a:t> </a:t>
            </a:r>
            <a:r>
              <a:rPr lang="en-US" sz="1400" u="sng" dirty="0" err="1">
                <a:solidFill>
                  <a:srgbClr val="A6E22E"/>
                </a:solidFill>
                <a:latin typeface="Consolas" panose="020B0609020204030204" pitchFamily="49" charset="0"/>
              </a:rPr>
              <a:t>IntegerNum</a:t>
            </a:r>
            <a:r>
              <a:rPr lang="en-US" sz="1400" dirty="0">
                <a:solidFill>
                  <a:srgbClr val="F92672"/>
                </a:solidFill>
                <a:latin typeface="Consolas" panose="020B0609020204030204" pitchFamily="49" charset="0"/>
              </a:rPr>
              <a:t>&amp;</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integernum</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const</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return</a:t>
            </a:r>
            <a:r>
              <a:rPr lang="en-US" sz="1400" dirty="0">
                <a:solidFill>
                  <a:srgbClr val="F8F8F2"/>
                </a:solidFill>
                <a:latin typeface="Consolas" panose="020B0609020204030204" pitchFamily="49" charset="0"/>
              </a:rPr>
              <a:t> value </a:t>
            </a:r>
            <a:r>
              <a:rPr lang="en-US" sz="1400" dirty="0">
                <a:solidFill>
                  <a:srgbClr val="F92672"/>
                </a:solidFill>
                <a:latin typeface="Consolas" panose="020B0609020204030204" pitchFamily="49" charset="0"/>
              </a:rPr>
              <a:t>&gt;</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integernum</a:t>
            </a:r>
            <a:r>
              <a:rPr lang="en-US" sz="1400" dirty="0" err="1">
                <a:solidFill>
                  <a:srgbClr val="F8F8F2"/>
                </a:solidFill>
                <a:latin typeface="Consolas" panose="020B0609020204030204" pitchFamily="49" charset="0"/>
              </a:rPr>
              <a:t>.value</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88846F"/>
                </a:solidFill>
                <a:latin typeface="Consolas" panose="020B0609020204030204" pitchFamily="49" charset="0"/>
              </a:rPr>
              <a:t> // </a:t>
            </a:r>
            <a:r>
              <a:rPr lang="ru-RU" sz="1400" dirty="0">
                <a:solidFill>
                  <a:srgbClr val="88846F"/>
                </a:solidFill>
                <a:latin typeface="Consolas" panose="020B0609020204030204" pitchFamily="49" charset="0"/>
              </a:rPr>
              <a:t>Перегрузка оператора &gt;</a:t>
            </a:r>
            <a:endParaRPr lang="ru-RU" sz="1400" dirty="0">
              <a:solidFill>
                <a:srgbClr val="F8F8F2"/>
              </a:solidFill>
              <a:latin typeface="Consolas" panose="020B0609020204030204" pitchFamily="49" charset="0"/>
            </a:endParaRPr>
          </a:p>
          <a:p>
            <a:r>
              <a:rPr lang="ru-RU"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bool</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operator &lt;</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const</a:t>
            </a:r>
            <a:r>
              <a:rPr lang="en-US" sz="1400" dirty="0">
                <a:solidFill>
                  <a:srgbClr val="F8F8F2"/>
                </a:solidFill>
                <a:latin typeface="Consolas" panose="020B0609020204030204" pitchFamily="49" charset="0"/>
              </a:rPr>
              <a:t> </a:t>
            </a:r>
            <a:r>
              <a:rPr lang="en-US" sz="1400" u="sng" dirty="0" err="1">
                <a:solidFill>
                  <a:srgbClr val="A6E22E"/>
                </a:solidFill>
                <a:latin typeface="Consolas" panose="020B0609020204030204" pitchFamily="49" charset="0"/>
              </a:rPr>
              <a:t>IntegerNum</a:t>
            </a:r>
            <a:r>
              <a:rPr lang="en-US" sz="1400" dirty="0">
                <a:solidFill>
                  <a:srgbClr val="F92672"/>
                </a:solidFill>
                <a:latin typeface="Consolas" panose="020B0609020204030204" pitchFamily="49" charset="0"/>
              </a:rPr>
              <a:t>&amp;</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integernum</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const</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return</a:t>
            </a:r>
            <a:r>
              <a:rPr lang="en-US" sz="1400" dirty="0">
                <a:solidFill>
                  <a:srgbClr val="F8F8F2"/>
                </a:solidFill>
                <a:latin typeface="Consolas" panose="020B0609020204030204" pitchFamily="49" charset="0"/>
              </a:rPr>
              <a:t> value </a:t>
            </a:r>
            <a:r>
              <a:rPr lang="en-US" sz="1400" dirty="0">
                <a:solidFill>
                  <a:srgbClr val="F92672"/>
                </a:solidFill>
                <a:latin typeface="Consolas" panose="020B0609020204030204" pitchFamily="49" charset="0"/>
              </a:rPr>
              <a:t>&lt;</a:t>
            </a:r>
            <a:r>
              <a:rPr lang="en-US" sz="1400" dirty="0">
                <a:solidFill>
                  <a:srgbClr val="F8F8F2"/>
                </a:solidFill>
                <a:latin typeface="Consolas" panose="020B0609020204030204" pitchFamily="49" charset="0"/>
              </a:rPr>
              <a:t> </a:t>
            </a:r>
            <a:r>
              <a:rPr lang="en-US" sz="1400" i="1" dirty="0" err="1">
                <a:solidFill>
                  <a:srgbClr val="FD971F"/>
                </a:solidFill>
                <a:latin typeface="Consolas" panose="020B0609020204030204" pitchFamily="49" charset="0"/>
              </a:rPr>
              <a:t>integernum</a:t>
            </a:r>
            <a:r>
              <a:rPr lang="en-US" sz="1400" dirty="0" err="1">
                <a:solidFill>
                  <a:srgbClr val="F8F8F2"/>
                </a:solidFill>
                <a:latin typeface="Consolas" panose="020B0609020204030204" pitchFamily="49" charset="0"/>
              </a:rPr>
              <a:t>.value</a:t>
            </a:r>
            <a:r>
              <a:rPr lang="en-US" sz="1400" dirty="0">
                <a:solidFill>
                  <a:srgbClr val="F8F8F2"/>
                </a:solidFill>
                <a:latin typeface="Consolas" panose="020B0609020204030204" pitchFamily="49" charset="0"/>
              </a:rPr>
              <a:t>;</a:t>
            </a:r>
          </a:p>
          <a:p>
            <a:r>
              <a:rPr lang="en-US" sz="1400" dirty="0">
                <a:solidFill>
                  <a:srgbClr val="F8F8F2"/>
                </a:solidFill>
                <a:latin typeface="Consolas" panose="020B0609020204030204" pitchFamily="49" charset="0"/>
              </a:rPr>
              <a:t>        }</a:t>
            </a:r>
            <a:r>
              <a:rPr lang="en-US" sz="1400" dirty="0">
                <a:solidFill>
                  <a:srgbClr val="88846F"/>
                </a:solidFill>
                <a:latin typeface="Consolas" panose="020B0609020204030204" pitchFamily="49" charset="0"/>
              </a:rPr>
              <a:t> // </a:t>
            </a:r>
            <a:r>
              <a:rPr lang="ru-RU" sz="1400" dirty="0">
                <a:solidFill>
                  <a:srgbClr val="88846F"/>
                </a:solidFill>
                <a:latin typeface="Consolas" panose="020B0609020204030204" pitchFamily="49" charset="0"/>
              </a:rPr>
              <a:t>Перегрузка оператора &lt;</a:t>
            </a:r>
            <a:endParaRPr lang="ru-RU" sz="1400" dirty="0">
              <a:solidFill>
                <a:srgbClr val="F8F8F2"/>
              </a:solidFill>
              <a:latin typeface="Consolas" panose="020B0609020204030204" pitchFamily="49" charset="0"/>
            </a:endParaRPr>
          </a:p>
          <a:p>
            <a:br>
              <a:rPr lang="ru-RU" sz="1400" dirty="0">
                <a:solidFill>
                  <a:srgbClr val="F8F8F2"/>
                </a:solidFill>
                <a:latin typeface="Consolas" panose="020B0609020204030204" pitchFamily="49" charset="0"/>
              </a:rPr>
            </a:br>
            <a:r>
              <a:rPr lang="ru-RU"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private:</a:t>
            </a:r>
            <a:endParaRPr lang="en-US" sz="1400" dirty="0">
              <a:solidFill>
                <a:srgbClr val="F8F8F2"/>
              </a:solidFill>
              <a:latin typeface="Consolas" panose="020B0609020204030204" pitchFamily="49" charset="0"/>
            </a:endParaRPr>
          </a:p>
          <a:p>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int</a:t>
            </a:r>
            <a:r>
              <a:rPr lang="en-US" sz="1400" dirty="0">
                <a:solidFill>
                  <a:srgbClr val="F8F8F2"/>
                </a:solidFill>
                <a:latin typeface="Consolas" panose="020B0609020204030204" pitchFamily="49" charset="0"/>
              </a:rPr>
              <a:t> value;</a:t>
            </a:r>
          </a:p>
          <a:p>
            <a:r>
              <a:rPr lang="en-US" sz="1400" dirty="0">
                <a:solidFill>
                  <a:srgbClr val="F8F8F2"/>
                </a:solidFill>
                <a:latin typeface="Consolas" panose="020B0609020204030204" pitchFamily="49" charset="0"/>
              </a:rPr>
              <a:t>};</a:t>
            </a:r>
          </a:p>
        </p:txBody>
      </p:sp>
      <p:sp>
        <p:nvSpPr>
          <p:cNvPr id="7" name="Прямоугольник 6">
            <a:extLst>
              <a:ext uri="{FF2B5EF4-FFF2-40B4-BE49-F238E27FC236}">
                <a16:creationId xmlns:a16="http://schemas.microsoft.com/office/drawing/2014/main" id="{9D08433E-82D2-4F09-8C0A-F31FA3ADDC55}"/>
              </a:ext>
            </a:extLst>
          </p:cNvPr>
          <p:cNvSpPr/>
          <p:nvPr/>
        </p:nvSpPr>
        <p:spPr>
          <a:xfrm>
            <a:off x="8083550" y="1670735"/>
            <a:ext cx="3822700" cy="2799549"/>
          </a:xfrm>
          <a:prstGeom prst="rect">
            <a:avLst/>
          </a:prstGeom>
          <a:solidFill>
            <a:schemeClr val="bg1">
              <a:alpha val="34000"/>
            </a:schemeClr>
          </a:solidFill>
        </p:spPr>
        <p:txBody>
          <a:bodyPr wrap="square">
            <a:spAutoFit/>
          </a:bodyPr>
          <a:lstStyle/>
          <a:p>
            <a:pPr>
              <a:lnSpc>
                <a:spcPct val="150000"/>
              </a:lnSpc>
            </a:pPr>
            <a:r>
              <a:rPr lang="ru-RU" sz="2000" b="1" dirty="0">
                <a:latin typeface="Tahoma" panose="020B0604030504040204" pitchFamily="34" charset="0"/>
                <a:ea typeface="Tahoma" panose="020B0604030504040204" pitchFamily="34" charset="0"/>
                <a:cs typeface="Tahoma" panose="020B0604030504040204" pitchFamily="34" charset="0"/>
              </a:rPr>
              <a:t>Перегрузка операторов (</a:t>
            </a:r>
            <a:r>
              <a:rPr lang="ru-RU" sz="2000" b="1" dirty="0" err="1">
                <a:latin typeface="Tahoma" panose="020B0604030504040204" pitchFamily="34" charset="0"/>
                <a:ea typeface="Tahoma" panose="020B0604030504040204" pitchFamily="34" charset="0"/>
                <a:cs typeface="Tahoma" panose="020B0604030504040204" pitchFamily="34" charset="0"/>
              </a:rPr>
              <a:t>operator</a:t>
            </a:r>
            <a:r>
              <a:rPr lang="ru-RU" sz="2000" b="1" dirty="0">
                <a:latin typeface="Tahoma" panose="020B0604030504040204" pitchFamily="34" charset="0"/>
                <a:ea typeface="Tahoma" panose="020B0604030504040204" pitchFamily="34" charset="0"/>
                <a:cs typeface="Tahoma" panose="020B0604030504040204" pitchFamily="34" charset="0"/>
              </a:rPr>
              <a:t> </a:t>
            </a:r>
            <a:r>
              <a:rPr lang="ru-RU" sz="2000" b="1" dirty="0" err="1">
                <a:latin typeface="Tahoma" panose="020B0604030504040204" pitchFamily="34" charset="0"/>
                <a:ea typeface="Tahoma" panose="020B0604030504040204" pitchFamily="34" charset="0"/>
                <a:cs typeface="Tahoma" panose="020B0604030504040204" pitchFamily="34" charset="0"/>
              </a:rPr>
              <a:t>overloading</a:t>
            </a:r>
            <a:r>
              <a:rPr lang="ru-RU" sz="2000" b="1" dirty="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позволяет определить для объектов классов встроенные операторы, такие как +, -, * и т.д. </a:t>
            </a:r>
          </a:p>
        </p:txBody>
      </p:sp>
      <p:sp>
        <p:nvSpPr>
          <p:cNvPr id="6" name="Прямоугольник 5">
            <a:extLst>
              <a:ext uri="{FF2B5EF4-FFF2-40B4-BE49-F238E27FC236}">
                <a16:creationId xmlns:a16="http://schemas.microsoft.com/office/drawing/2014/main" id="{12126689-438F-462F-9B2D-D67DB87D16CC}"/>
              </a:ext>
            </a:extLst>
          </p:cNvPr>
          <p:cNvSpPr/>
          <p:nvPr/>
        </p:nvSpPr>
        <p:spPr>
          <a:xfrm>
            <a:off x="7797800" y="4826675"/>
            <a:ext cx="4394200" cy="2031325"/>
          </a:xfrm>
          <a:prstGeom prst="rect">
            <a:avLst/>
          </a:prstGeom>
          <a:solidFill>
            <a:schemeClr val="tx1">
              <a:lumMod val="85000"/>
              <a:lumOff val="15000"/>
            </a:schemeClr>
          </a:solidFill>
          <a:ln w="31750">
            <a:solidFill>
              <a:schemeClr val="bg2">
                <a:lumMod val="75000"/>
              </a:schemeClr>
            </a:solidFill>
          </a:ln>
        </p:spPr>
        <p:txBody>
          <a:bodyPr wrap="square">
            <a:spAutoFit/>
          </a:bodyPr>
          <a:lstStyle/>
          <a:p>
            <a:pPr lvl="0"/>
            <a:endParaRPr lang="en-US" sz="1400" dirty="0">
              <a:solidFill>
                <a:srgbClr val="F8F8F2"/>
              </a:solidFill>
              <a:latin typeface="Consolas" panose="020B0609020204030204" pitchFamily="49" charset="0"/>
            </a:endParaRPr>
          </a:p>
          <a:p>
            <a:pPr lvl="0"/>
            <a:r>
              <a:rPr lang="en-US" sz="1400" i="1" dirty="0">
                <a:solidFill>
                  <a:srgbClr val="66D9EF"/>
                </a:solidFill>
                <a:latin typeface="Consolas" panose="020B0609020204030204" pitchFamily="49" charset="0"/>
              </a:rPr>
              <a:t>int</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main</a:t>
            </a:r>
            <a:r>
              <a:rPr lang="en-US" sz="1400" dirty="0">
                <a:solidFill>
                  <a:srgbClr val="F8F8F2"/>
                </a:solidFill>
                <a:latin typeface="Consolas" panose="020B0609020204030204" pitchFamily="49" charset="0"/>
              </a:rPr>
              <a:t>(){</a:t>
            </a:r>
          </a:p>
          <a:p>
            <a:pPr lvl="0"/>
            <a:r>
              <a:rPr lang="en-US" sz="1400" dirty="0">
                <a:solidFill>
                  <a:srgbClr val="F8F8F2"/>
                </a:solidFill>
                <a:latin typeface="Consolas" panose="020B0609020204030204" pitchFamily="49" charset="0"/>
              </a:rPr>
              <a:t>    </a:t>
            </a:r>
            <a:r>
              <a:rPr lang="en-US" sz="1400" u="sng" dirty="0" err="1">
                <a:solidFill>
                  <a:srgbClr val="A6E22E"/>
                </a:solidFill>
                <a:latin typeface="Consolas" panose="020B0609020204030204" pitchFamily="49" charset="0"/>
              </a:rPr>
              <a:t>IntegerNum</a:t>
            </a:r>
            <a:r>
              <a:rPr lang="en-US" sz="1400" dirty="0">
                <a:solidFill>
                  <a:srgbClr val="F8F8F2"/>
                </a:solidFill>
                <a:latin typeface="Consolas" panose="020B0609020204030204" pitchFamily="49" charset="0"/>
              </a:rPr>
              <a:t> c1{</a:t>
            </a:r>
            <a:r>
              <a:rPr lang="en-US" sz="1400" dirty="0">
                <a:solidFill>
                  <a:srgbClr val="AE81FF"/>
                </a:solidFill>
                <a:latin typeface="Consolas" panose="020B0609020204030204" pitchFamily="49" charset="0"/>
              </a:rPr>
              <a:t>20</a:t>
            </a:r>
            <a:r>
              <a:rPr lang="en-US" sz="1400" dirty="0">
                <a:solidFill>
                  <a:srgbClr val="F8F8F2"/>
                </a:solidFill>
                <a:latin typeface="Consolas" panose="020B0609020204030204" pitchFamily="49" charset="0"/>
              </a:rPr>
              <a:t>};</a:t>
            </a:r>
          </a:p>
          <a:p>
            <a:pPr lvl="0"/>
            <a:r>
              <a:rPr lang="en-US" sz="1400" dirty="0">
                <a:solidFill>
                  <a:srgbClr val="F8F8F2"/>
                </a:solidFill>
                <a:latin typeface="Consolas" panose="020B0609020204030204" pitchFamily="49" charset="0"/>
              </a:rPr>
              <a:t>    </a:t>
            </a:r>
            <a:r>
              <a:rPr lang="en-US" sz="1400" u="sng" dirty="0" err="1">
                <a:solidFill>
                  <a:srgbClr val="A6E22E"/>
                </a:solidFill>
                <a:latin typeface="Consolas" panose="020B0609020204030204" pitchFamily="49" charset="0"/>
              </a:rPr>
              <a:t>IntegerNum</a:t>
            </a:r>
            <a:r>
              <a:rPr lang="en-US" sz="1400" dirty="0">
                <a:solidFill>
                  <a:srgbClr val="F8F8F2"/>
                </a:solidFill>
                <a:latin typeface="Consolas" panose="020B0609020204030204" pitchFamily="49" charset="0"/>
              </a:rPr>
              <a:t> c2{</a:t>
            </a:r>
            <a:r>
              <a:rPr lang="en-US" sz="1400" dirty="0">
                <a:solidFill>
                  <a:srgbClr val="AE81FF"/>
                </a:solidFill>
                <a:latin typeface="Consolas" panose="020B0609020204030204" pitchFamily="49" charset="0"/>
              </a:rPr>
              <a:t>10</a:t>
            </a:r>
            <a:r>
              <a:rPr lang="en-US" sz="1400" dirty="0">
                <a:solidFill>
                  <a:srgbClr val="F8F8F2"/>
                </a:solidFill>
                <a:latin typeface="Consolas" panose="020B0609020204030204" pitchFamily="49" charset="0"/>
              </a:rPr>
              <a:t>};</a:t>
            </a:r>
          </a:p>
          <a:p>
            <a:pPr lvl="0"/>
            <a:r>
              <a:rPr lang="en-US" sz="1400" dirty="0">
                <a:solidFill>
                  <a:srgbClr val="F8F8F2"/>
                </a:solidFill>
                <a:latin typeface="Consolas" panose="020B0609020204030204" pitchFamily="49" charset="0"/>
              </a:rPr>
              <a:t>    </a:t>
            </a:r>
            <a:r>
              <a:rPr lang="en-US" sz="1400" u="sng" dirty="0" err="1">
                <a:solidFill>
                  <a:srgbClr val="A6E22E"/>
                </a:solidFill>
                <a:latin typeface="Consolas" panose="020B0609020204030204" pitchFamily="49" charset="0"/>
              </a:rPr>
              <a:t>IntegerNum</a:t>
            </a:r>
            <a:r>
              <a:rPr lang="en-US" sz="1400" dirty="0">
                <a:solidFill>
                  <a:srgbClr val="F8F8F2"/>
                </a:solidFill>
                <a:latin typeface="Consolas" panose="020B0609020204030204" pitchFamily="49" charset="0"/>
              </a:rPr>
              <a:t> c3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c1 </a:t>
            </a:r>
            <a:r>
              <a:rPr lang="en-US" sz="1400" dirty="0">
                <a:solidFill>
                  <a:srgbClr val="A6E22E"/>
                </a:solidFill>
                <a:latin typeface="Consolas" panose="020B0609020204030204" pitchFamily="49" charset="0"/>
              </a:rPr>
              <a:t>+</a:t>
            </a:r>
            <a:r>
              <a:rPr lang="en-US" sz="1400" dirty="0">
                <a:solidFill>
                  <a:srgbClr val="F8F8F2"/>
                </a:solidFill>
                <a:latin typeface="Consolas" panose="020B0609020204030204" pitchFamily="49" charset="0"/>
              </a:rPr>
              <a:t> c2;</a:t>
            </a:r>
          </a:p>
          <a:p>
            <a:pPr lvl="0"/>
            <a:r>
              <a:rPr lang="en-US" sz="1400" dirty="0">
                <a:solidFill>
                  <a:srgbClr val="F8F8F2"/>
                </a:solidFill>
                <a:latin typeface="Consolas" panose="020B0609020204030204" pitchFamily="49" charset="0"/>
              </a:rPr>
              <a:t>    c3.</a:t>
            </a:r>
            <a:r>
              <a:rPr lang="en-US" sz="1400" dirty="0">
                <a:solidFill>
                  <a:srgbClr val="A6E22E"/>
                </a:solidFill>
                <a:latin typeface="Consolas" panose="020B0609020204030204" pitchFamily="49" charset="0"/>
              </a:rPr>
              <a:t>print</a:t>
            </a:r>
            <a:r>
              <a:rPr lang="en-US" sz="1400" dirty="0">
                <a:solidFill>
                  <a:srgbClr val="F8F8F2"/>
                </a:solidFill>
                <a:latin typeface="Consolas" panose="020B0609020204030204" pitchFamily="49" charset="0"/>
              </a:rPr>
              <a:t>();</a:t>
            </a:r>
            <a:r>
              <a:rPr lang="en-US" sz="1400" dirty="0">
                <a:solidFill>
                  <a:srgbClr val="88846F"/>
                </a:solidFill>
                <a:latin typeface="Consolas" panose="020B0609020204030204" pitchFamily="49" charset="0"/>
              </a:rPr>
              <a:t>   // Value: 30</a:t>
            </a:r>
            <a:endParaRPr lang="en-US" sz="1400" dirty="0">
              <a:solidFill>
                <a:srgbClr val="F8F8F2"/>
              </a:solidFill>
              <a:latin typeface="Consolas" panose="020B0609020204030204" pitchFamily="49" charset="0"/>
            </a:endParaRPr>
          </a:p>
          <a:p>
            <a:pPr lvl="0"/>
            <a:r>
              <a:rPr lang="en-US" sz="1400" dirty="0">
                <a:solidFill>
                  <a:srgbClr val="F8F8F2"/>
                </a:solidFill>
                <a:latin typeface="Consolas" panose="020B0609020204030204" pitchFamily="49" charset="0"/>
              </a:rPr>
              <a:t>    </a:t>
            </a:r>
            <a:r>
              <a:rPr lang="en-US" sz="1400" i="1" dirty="0">
                <a:solidFill>
                  <a:srgbClr val="66D9EF"/>
                </a:solidFill>
                <a:latin typeface="Consolas" panose="020B0609020204030204" pitchFamily="49" charset="0"/>
              </a:rPr>
              <a:t>bool</a:t>
            </a:r>
            <a:r>
              <a:rPr lang="en-US" sz="1400" dirty="0">
                <a:solidFill>
                  <a:srgbClr val="F8F8F2"/>
                </a:solidFill>
                <a:latin typeface="Consolas" panose="020B0609020204030204" pitchFamily="49" charset="0"/>
              </a:rPr>
              <a:t> </a:t>
            </a:r>
            <a:r>
              <a:rPr lang="en-US" sz="1400" dirty="0" err="1">
                <a:solidFill>
                  <a:srgbClr val="F8F8F2"/>
                </a:solidFill>
                <a:latin typeface="Consolas" panose="020B0609020204030204" pitchFamily="49" charset="0"/>
              </a:rPr>
              <a:t>boolean</a:t>
            </a:r>
            <a:r>
              <a:rPr lang="en-US" sz="1400" dirty="0">
                <a:solidFill>
                  <a:srgbClr val="F8F8F2"/>
                </a:solidFill>
                <a:latin typeface="Consolas" panose="020B0609020204030204" pitchFamily="49" charset="0"/>
              </a:rPr>
              <a:t> </a:t>
            </a:r>
            <a:r>
              <a:rPr lang="en-US" sz="1400" dirty="0">
                <a:solidFill>
                  <a:srgbClr val="F92672"/>
                </a:solidFill>
                <a:latin typeface="Consolas" panose="020B0609020204030204" pitchFamily="49" charset="0"/>
              </a:rPr>
              <a:t>=</a:t>
            </a:r>
            <a:r>
              <a:rPr lang="en-US" sz="1400" dirty="0">
                <a:solidFill>
                  <a:srgbClr val="F8F8F2"/>
                </a:solidFill>
                <a:latin typeface="Consolas" panose="020B0609020204030204" pitchFamily="49" charset="0"/>
              </a:rPr>
              <a:t> c1 </a:t>
            </a:r>
            <a:r>
              <a:rPr lang="en-US" sz="1400" dirty="0">
                <a:solidFill>
                  <a:srgbClr val="A6E22E"/>
                </a:solidFill>
                <a:latin typeface="Consolas" panose="020B0609020204030204" pitchFamily="49" charset="0"/>
              </a:rPr>
              <a:t>&gt;</a:t>
            </a:r>
            <a:r>
              <a:rPr lang="en-US" sz="1400" dirty="0">
                <a:solidFill>
                  <a:srgbClr val="F8F8F2"/>
                </a:solidFill>
                <a:latin typeface="Consolas" panose="020B0609020204030204" pitchFamily="49" charset="0"/>
              </a:rPr>
              <a:t> c2;</a:t>
            </a:r>
          </a:p>
          <a:p>
            <a:pPr lvl="0"/>
            <a:r>
              <a:rPr lang="en-US" sz="1400" dirty="0">
                <a:solidFill>
                  <a:srgbClr val="F8F8F2"/>
                </a:solidFill>
                <a:latin typeface="Consolas" panose="020B0609020204030204" pitchFamily="49" charset="0"/>
              </a:rPr>
              <a:t>    </a:t>
            </a:r>
            <a:r>
              <a:rPr lang="en-US" sz="1400" dirty="0" err="1">
                <a:solidFill>
                  <a:srgbClr val="F8F8F2"/>
                </a:solidFill>
                <a:latin typeface="Consolas" panose="020B0609020204030204" pitchFamily="49" charset="0"/>
              </a:rPr>
              <a:t>cout</a:t>
            </a:r>
            <a:r>
              <a:rPr lang="en-US" sz="1400" dirty="0">
                <a:solidFill>
                  <a:srgbClr val="F8F8F2"/>
                </a:solidFill>
                <a:latin typeface="Consolas" panose="020B0609020204030204" pitchFamily="49" charset="0"/>
              </a:rPr>
              <a:t> </a:t>
            </a:r>
            <a:r>
              <a:rPr lang="en-US" sz="1400" dirty="0">
                <a:solidFill>
                  <a:srgbClr val="A6E22E"/>
                </a:solidFill>
                <a:latin typeface="Consolas" panose="020B0609020204030204" pitchFamily="49" charset="0"/>
              </a:rPr>
              <a:t>&lt;&lt;</a:t>
            </a:r>
            <a:r>
              <a:rPr lang="en-US" sz="1400" dirty="0">
                <a:solidFill>
                  <a:srgbClr val="F8F8F2"/>
                </a:solidFill>
                <a:latin typeface="Consolas" panose="020B0609020204030204" pitchFamily="49" charset="0"/>
              </a:rPr>
              <a:t> </a:t>
            </a:r>
            <a:r>
              <a:rPr lang="en-US" sz="1400" dirty="0" err="1">
                <a:solidFill>
                  <a:srgbClr val="F8F8F2"/>
                </a:solidFill>
                <a:latin typeface="Consolas" panose="020B0609020204030204" pitchFamily="49" charset="0"/>
              </a:rPr>
              <a:t>boolean</a:t>
            </a:r>
            <a:r>
              <a:rPr lang="en-US" sz="1400" dirty="0">
                <a:solidFill>
                  <a:srgbClr val="F8F8F2"/>
                </a:solidFill>
                <a:latin typeface="Consolas" panose="020B0609020204030204" pitchFamily="49" charset="0"/>
              </a:rPr>
              <a:t>; </a:t>
            </a:r>
            <a:r>
              <a:rPr lang="en-US" sz="1400" dirty="0">
                <a:solidFill>
                  <a:srgbClr val="88846F"/>
                </a:solidFill>
                <a:latin typeface="Consolas" panose="020B0609020204030204" pitchFamily="49" charset="0"/>
              </a:rPr>
              <a:t>// 1</a:t>
            </a:r>
            <a:endParaRPr lang="en-US" sz="1400" dirty="0">
              <a:solidFill>
                <a:srgbClr val="F8F8F2"/>
              </a:solidFill>
              <a:latin typeface="Consolas" panose="020B0609020204030204" pitchFamily="49" charset="0"/>
            </a:endParaRPr>
          </a:p>
          <a:p>
            <a:pPr lvl="0"/>
            <a:r>
              <a:rPr lang="en-US" sz="1400"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277982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63E3FA-ED13-4CF4-9AA3-8C6EF277DE61}"/>
              </a:ext>
            </a:extLst>
          </p:cNvPr>
          <p:cNvSpPr>
            <a:spLocks noGrp="1"/>
          </p:cNvSpPr>
          <p:nvPr>
            <p:ph type="title"/>
          </p:nvPr>
        </p:nvSpPr>
        <p:spPr>
          <a:xfrm>
            <a:off x="562535" y="0"/>
            <a:ext cx="10515600" cy="1325563"/>
          </a:xfrm>
        </p:spPr>
        <p:txBody>
          <a:bodyPr/>
          <a:lstStyle/>
          <a:p>
            <a:r>
              <a:rPr lang="ru-RU" dirty="0">
                <a:latin typeface="Cambria" panose="02040503050406030204" pitchFamily="18" charset="0"/>
                <a:ea typeface="Cambria" panose="02040503050406030204" pitchFamily="18" charset="0"/>
              </a:rPr>
              <a:t>Перегрузка операторов</a:t>
            </a:r>
          </a:p>
        </p:txBody>
      </p:sp>
      <p:sp>
        <p:nvSpPr>
          <p:cNvPr id="3" name="Объект 2">
            <a:extLst>
              <a:ext uri="{FF2B5EF4-FFF2-40B4-BE49-F238E27FC236}">
                <a16:creationId xmlns:a16="http://schemas.microsoft.com/office/drawing/2014/main" id="{3DB2B7EA-A74E-46F4-86E8-4551C7344CEB}"/>
              </a:ext>
            </a:extLst>
          </p:cNvPr>
          <p:cNvSpPr>
            <a:spLocks noGrp="1"/>
          </p:cNvSpPr>
          <p:nvPr>
            <p:ph idx="1"/>
          </p:nvPr>
        </p:nvSpPr>
        <p:spPr>
          <a:xfrm>
            <a:off x="562534" y="1119116"/>
            <a:ext cx="10894761" cy="4967785"/>
          </a:xfrm>
          <a:solidFill>
            <a:schemeClr val="bg1">
              <a:alpha val="34000"/>
            </a:schemeClr>
          </a:solidFill>
        </p:spPr>
        <p:txBody>
          <a:bodyPr>
            <a:normAutofit/>
          </a:bodyPr>
          <a:lstStyle/>
          <a:p>
            <a:pPr marL="0" indent="0">
              <a:lnSpc>
                <a:spcPct val="170000"/>
              </a:lnSpc>
              <a:buNone/>
            </a:pPr>
            <a:r>
              <a:rPr lang="ru-RU" sz="1600" b="1" dirty="0">
                <a:latin typeface="Cambria" panose="02040503050406030204" pitchFamily="18" charset="0"/>
                <a:ea typeface="Cambria" panose="02040503050406030204" pitchFamily="18" charset="0"/>
              </a:rPr>
              <a:t>	Перегрузка операторов</a:t>
            </a:r>
            <a:r>
              <a:rPr lang="ru-RU" sz="1600" dirty="0">
                <a:latin typeface="Cambria" panose="02040503050406030204" pitchFamily="18" charset="0"/>
                <a:ea typeface="Cambria" panose="02040503050406030204" pitchFamily="18" charset="0"/>
              </a:rPr>
              <a:t> (</a:t>
            </a:r>
            <a:r>
              <a:rPr lang="ru-RU" sz="1600" dirty="0" err="1">
                <a:latin typeface="Cambria" panose="02040503050406030204" pitchFamily="18" charset="0"/>
                <a:ea typeface="Cambria" panose="02040503050406030204" pitchFamily="18" charset="0"/>
              </a:rPr>
              <a:t>operator</a:t>
            </a:r>
            <a:r>
              <a:rPr lang="ru-RU" sz="1600" dirty="0">
                <a:latin typeface="Cambria" panose="02040503050406030204" pitchFamily="18" charset="0"/>
                <a:ea typeface="Cambria" panose="02040503050406030204" pitchFamily="18" charset="0"/>
              </a:rPr>
              <a:t> </a:t>
            </a:r>
            <a:r>
              <a:rPr lang="ru-RU" sz="1600" dirty="0" err="1">
                <a:latin typeface="Cambria" panose="02040503050406030204" pitchFamily="18" charset="0"/>
                <a:ea typeface="Cambria" panose="02040503050406030204" pitchFamily="18" charset="0"/>
              </a:rPr>
              <a:t>overloading</a:t>
            </a:r>
            <a:r>
              <a:rPr lang="ru-RU" sz="1600" dirty="0">
                <a:latin typeface="Cambria" panose="02040503050406030204" pitchFamily="18" charset="0"/>
                <a:ea typeface="Cambria" panose="02040503050406030204" pitchFamily="18" charset="0"/>
              </a:rPr>
              <a:t>) позволяет определить для объектов классов </a:t>
            </a:r>
            <a:r>
              <a:rPr lang="ru-RU" sz="1600" dirty="0" err="1">
                <a:latin typeface="Cambria" panose="02040503050406030204" pitchFamily="18" charset="0"/>
                <a:ea typeface="Cambria" panose="02040503050406030204" pitchFamily="18" charset="0"/>
              </a:rPr>
              <a:t>втроенные</a:t>
            </a:r>
            <a:r>
              <a:rPr lang="ru-RU" sz="1600" dirty="0">
                <a:latin typeface="Cambria" panose="02040503050406030204" pitchFamily="18" charset="0"/>
                <a:ea typeface="Cambria" panose="02040503050406030204" pitchFamily="18" charset="0"/>
              </a:rPr>
              <a:t> операторы,</a:t>
            </a:r>
            <a:r>
              <a:rPr lang="ru-RU" sz="1600" b="1" dirty="0">
                <a:latin typeface="Cambria" panose="02040503050406030204" pitchFamily="18" charset="0"/>
                <a:ea typeface="Cambria" panose="02040503050406030204" pitchFamily="18" charset="0"/>
              </a:rPr>
              <a:t> такие как +, -, * и т.д. </a:t>
            </a:r>
            <a:r>
              <a:rPr lang="ru-RU" sz="1600" dirty="0">
                <a:latin typeface="Cambria" panose="02040503050406030204" pitchFamily="18" charset="0"/>
                <a:ea typeface="Cambria" panose="02040503050406030204" pitchFamily="18" charset="0"/>
              </a:rPr>
              <a:t>Для определения оператора для объектов своего класса, необходимо определить функцию, название которой содержит слово </a:t>
            </a:r>
            <a:r>
              <a:rPr lang="ru-RU" sz="1600" b="1" dirty="0" err="1">
                <a:latin typeface="Cambria" panose="02040503050406030204" pitchFamily="18" charset="0"/>
                <a:ea typeface="Cambria" panose="02040503050406030204" pitchFamily="18" charset="0"/>
              </a:rPr>
              <a:t>operator</a:t>
            </a:r>
            <a:r>
              <a:rPr lang="ru-RU" sz="1600" dirty="0">
                <a:latin typeface="Cambria" panose="02040503050406030204" pitchFamily="18" charset="0"/>
                <a:ea typeface="Cambria" panose="02040503050406030204" pitchFamily="18" charset="0"/>
              </a:rPr>
              <a:t> и символ перегружаемого оператора. Функция оператора может быть определена </a:t>
            </a:r>
            <a:r>
              <a:rPr lang="ru-RU" sz="1600" u="sng" dirty="0">
                <a:latin typeface="Cambria" panose="02040503050406030204" pitchFamily="18" charset="0"/>
                <a:ea typeface="Cambria" panose="02040503050406030204" pitchFamily="18" charset="0"/>
              </a:rPr>
              <a:t>как член класса, либо вне класса.</a:t>
            </a:r>
          </a:p>
          <a:p>
            <a:pPr marL="0" indent="0">
              <a:lnSpc>
                <a:spcPct val="170000"/>
              </a:lnSpc>
              <a:buNone/>
            </a:pPr>
            <a:r>
              <a:rPr lang="ru-RU" sz="1600" dirty="0">
                <a:latin typeface="Cambria" panose="02040503050406030204" pitchFamily="18" charset="0"/>
                <a:ea typeface="Cambria" panose="02040503050406030204" pitchFamily="18" charset="0"/>
              </a:rPr>
              <a:t>	Перегрузить можно только </a:t>
            </a:r>
            <a:r>
              <a:rPr lang="ru-RU" sz="1600" b="1" dirty="0">
                <a:latin typeface="Cambria" panose="02040503050406030204" pitchFamily="18" charset="0"/>
                <a:ea typeface="Cambria" panose="02040503050406030204" pitchFamily="18" charset="0"/>
              </a:rPr>
              <a:t>те операторы, которые уже определены </a:t>
            </a:r>
            <a:r>
              <a:rPr lang="ru-RU" sz="1600" dirty="0">
                <a:latin typeface="Cambria" panose="02040503050406030204" pitchFamily="18" charset="0"/>
                <a:ea typeface="Cambria" panose="02040503050406030204" pitchFamily="18" charset="0"/>
              </a:rPr>
              <a:t>в C++. </a:t>
            </a:r>
            <a:r>
              <a:rPr lang="ru-RU" sz="1600" b="1" dirty="0">
                <a:latin typeface="Cambria" panose="02040503050406030204" pitchFamily="18" charset="0"/>
                <a:ea typeface="Cambria" panose="02040503050406030204" pitchFamily="18" charset="0"/>
              </a:rPr>
              <a:t>Создать новые операторы нельзя! </a:t>
            </a:r>
            <a:r>
              <a:rPr lang="ru-RU" sz="1600" dirty="0">
                <a:latin typeface="Cambria" panose="02040503050406030204" pitchFamily="18" charset="0"/>
                <a:ea typeface="Cambria" panose="02040503050406030204" pitchFamily="18" charset="0"/>
              </a:rPr>
              <a:t>Также </a:t>
            </a:r>
            <a:r>
              <a:rPr lang="ru-RU" sz="1600" b="1" dirty="0">
                <a:latin typeface="Cambria" panose="02040503050406030204" pitchFamily="18" charset="0"/>
                <a:ea typeface="Cambria" panose="02040503050406030204" pitchFamily="18" charset="0"/>
              </a:rPr>
              <a:t>нельзя</a:t>
            </a:r>
            <a:r>
              <a:rPr lang="ru-RU" sz="1600" dirty="0">
                <a:latin typeface="Cambria" panose="02040503050406030204" pitchFamily="18" charset="0"/>
                <a:ea typeface="Cambria" panose="02040503050406030204" pitchFamily="18" charset="0"/>
              </a:rPr>
              <a:t> изменить </a:t>
            </a:r>
            <a:r>
              <a:rPr lang="ru-RU" sz="1600" u="sng" dirty="0">
                <a:latin typeface="Cambria" panose="02040503050406030204" pitchFamily="18" charset="0"/>
                <a:ea typeface="Cambria" panose="02040503050406030204" pitchFamily="18" charset="0"/>
              </a:rPr>
              <a:t>количество операндов, их ассоциативность, приоритет.</a:t>
            </a:r>
          </a:p>
          <a:p>
            <a:pPr marL="0" indent="0">
              <a:lnSpc>
                <a:spcPct val="170000"/>
              </a:lnSpc>
              <a:buNone/>
            </a:pPr>
            <a:r>
              <a:rPr lang="ru-RU" sz="1600" dirty="0">
                <a:latin typeface="Cambria" panose="02040503050406030204" pitchFamily="18" charset="0"/>
                <a:ea typeface="Cambria" panose="02040503050406030204" pitchFamily="18" charset="0"/>
              </a:rPr>
              <a:t>	Если функция оператора определена как отдельная функция и не является членом класса, то количество параметров такой функции совпадает с количеством операндов оператора. Например, у функции, которая представляет унарный оператор, будет один параметр, а у функции, которая представляет бинарный оператор, - два. Если оператор принимает два операнда, то первый операнд передается первому параметру функции, а второй операнд - второму параметру. При этом как минимум один из параметров должен представлять тип класса.</a:t>
            </a:r>
          </a:p>
        </p:txBody>
      </p:sp>
      <p:sp>
        <p:nvSpPr>
          <p:cNvPr id="4" name="TextBox 3">
            <a:extLst>
              <a:ext uri="{FF2B5EF4-FFF2-40B4-BE49-F238E27FC236}">
                <a16:creationId xmlns:a16="http://schemas.microsoft.com/office/drawing/2014/main" id="{A100FB2B-345B-4D71-8CA8-444A7BFF189D}"/>
              </a:ext>
            </a:extLst>
          </p:cNvPr>
          <p:cNvSpPr txBox="1"/>
          <p:nvPr/>
        </p:nvSpPr>
        <p:spPr>
          <a:xfrm>
            <a:off x="764274" y="6318913"/>
            <a:ext cx="8625385" cy="369332"/>
          </a:xfrm>
          <a:prstGeom prst="rect">
            <a:avLst/>
          </a:prstGeom>
          <a:noFill/>
        </p:spPr>
        <p:txBody>
          <a:bodyPr wrap="square" rtlCol="0">
            <a:spAutoFit/>
          </a:bodyPr>
          <a:lstStyle/>
          <a:p>
            <a:r>
              <a:rPr lang="ru-RU" b="1" dirty="0">
                <a:solidFill>
                  <a:srgbClr val="7030A0"/>
                </a:solidFill>
              </a:rPr>
              <a:t>Подробнее на </a:t>
            </a:r>
            <a:r>
              <a:rPr lang="en-US" b="1" dirty="0">
                <a:solidFill>
                  <a:srgbClr val="7030A0"/>
                </a:solidFill>
              </a:rPr>
              <a:t>https://metanit.com/cpp/tutorial/5.14.php</a:t>
            </a:r>
            <a:endParaRPr lang="ru-RU" b="1" dirty="0">
              <a:solidFill>
                <a:srgbClr val="7030A0"/>
              </a:solidFill>
            </a:endParaRPr>
          </a:p>
        </p:txBody>
      </p:sp>
    </p:spTree>
    <p:extLst>
      <p:ext uri="{BB962C8B-B14F-4D97-AF65-F5344CB8AC3E}">
        <p14:creationId xmlns:p14="http://schemas.microsoft.com/office/powerpoint/2010/main" val="418902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63E3FA-ED13-4CF4-9AA3-8C6EF277DE61}"/>
              </a:ext>
            </a:extLst>
          </p:cNvPr>
          <p:cNvSpPr>
            <a:spLocks noGrp="1"/>
          </p:cNvSpPr>
          <p:nvPr>
            <p:ph type="title"/>
          </p:nvPr>
        </p:nvSpPr>
        <p:spPr>
          <a:xfrm>
            <a:off x="171450" y="0"/>
            <a:ext cx="10515600" cy="1325563"/>
          </a:xfrm>
        </p:spPr>
        <p:txBody>
          <a:bodyPr/>
          <a:lstStyle/>
          <a:p>
            <a:r>
              <a:rPr lang="ru-RU" dirty="0">
                <a:latin typeface="Cambria" panose="02040503050406030204" pitchFamily="18" charset="0"/>
                <a:ea typeface="Cambria" panose="02040503050406030204" pitchFamily="18" charset="0"/>
              </a:rPr>
              <a:t>3)Шаблоны</a:t>
            </a:r>
          </a:p>
        </p:txBody>
      </p:sp>
      <p:sp>
        <p:nvSpPr>
          <p:cNvPr id="5" name="Прямоугольник 4">
            <a:extLst>
              <a:ext uri="{FF2B5EF4-FFF2-40B4-BE49-F238E27FC236}">
                <a16:creationId xmlns:a16="http://schemas.microsoft.com/office/drawing/2014/main" id="{C952CF13-24AA-4BC2-8F3B-DE09B3DECF22}"/>
              </a:ext>
            </a:extLst>
          </p:cNvPr>
          <p:cNvSpPr/>
          <p:nvPr/>
        </p:nvSpPr>
        <p:spPr>
          <a:xfrm>
            <a:off x="171450" y="1801813"/>
            <a:ext cx="7321550" cy="3785652"/>
          </a:xfrm>
          <a:prstGeom prst="rect">
            <a:avLst/>
          </a:prstGeom>
          <a:solidFill>
            <a:schemeClr val="tx1">
              <a:lumMod val="85000"/>
              <a:lumOff val="15000"/>
            </a:schemeClr>
          </a:solidFill>
          <a:ln w="31750">
            <a:solidFill>
              <a:schemeClr val="bg1">
                <a:lumMod val="65000"/>
              </a:schemeClr>
            </a:solidFill>
          </a:ln>
        </p:spPr>
        <p:txBody>
          <a:bodyPr wrap="square">
            <a:spAutoFit/>
          </a:bodyPr>
          <a:lstStyle/>
          <a:p>
            <a:r>
              <a:rPr lang="en-US" sz="1600" dirty="0">
                <a:solidFill>
                  <a:srgbClr val="F92672"/>
                </a:solidFill>
                <a:latin typeface="Consolas" panose="020B0609020204030204" pitchFamily="49" charset="0"/>
              </a:rPr>
              <a:t>#include</a:t>
            </a:r>
            <a:r>
              <a:rPr lang="en-US" sz="1600" dirty="0">
                <a:solidFill>
                  <a:srgbClr val="F8F8F2"/>
                </a:solidFill>
                <a:latin typeface="Consolas" panose="020B0609020204030204" pitchFamily="49" charset="0"/>
              </a:rPr>
              <a:t> </a:t>
            </a:r>
            <a:r>
              <a:rPr lang="en-US" sz="1600" dirty="0">
                <a:solidFill>
                  <a:srgbClr val="E6DB74"/>
                </a:solidFill>
                <a:latin typeface="Consolas" panose="020B0609020204030204" pitchFamily="49" charset="0"/>
              </a:rPr>
              <a:t>&lt;iostream&gt;</a:t>
            </a:r>
            <a:endParaRPr lang="en-US" sz="1600" dirty="0">
              <a:solidFill>
                <a:srgbClr val="F8F8F2"/>
              </a:solidFill>
              <a:latin typeface="Consolas" panose="020B0609020204030204" pitchFamily="49" charset="0"/>
            </a:endParaRPr>
          </a:p>
          <a:p>
            <a:r>
              <a:rPr lang="en-US" sz="1600" dirty="0">
                <a:solidFill>
                  <a:srgbClr val="F92672"/>
                </a:solidFill>
                <a:latin typeface="Consolas" panose="020B0609020204030204" pitchFamily="49" charset="0"/>
              </a:rPr>
              <a:t>using</a:t>
            </a:r>
            <a:r>
              <a:rPr lang="en-US" sz="1600" dirty="0">
                <a:solidFill>
                  <a:srgbClr val="F8F8F2"/>
                </a:solidFill>
                <a:latin typeface="Consolas" panose="020B0609020204030204" pitchFamily="49" charset="0"/>
              </a:rPr>
              <a:t> </a:t>
            </a:r>
            <a:r>
              <a:rPr lang="en-US" sz="1600" i="1" dirty="0">
                <a:solidFill>
                  <a:srgbClr val="66D9EF"/>
                </a:solidFill>
                <a:latin typeface="Consolas" panose="020B0609020204030204" pitchFamily="49" charset="0"/>
              </a:rPr>
              <a:t>namespace</a:t>
            </a: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std</a:t>
            </a:r>
            <a:r>
              <a:rPr lang="en-US" sz="1600" dirty="0">
                <a:solidFill>
                  <a:srgbClr val="F8F8F2"/>
                </a:solidFill>
                <a:latin typeface="Consolas" panose="020B0609020204030204" pitchFamily="49" charset="0"/>
              </a:rPr>
              <a:t>;</a:t>
            </a:r>
          </a:p>
          <a:p>
            <a:r>
              <a:rPr lang="en-US" sz="1600" dirty="0">
                <a:solidFill>
                  <a:srgbClr val="F8F8F2"/>
                </a:solidFill>
                <a:latin typeface="Consolas" panose="020B0609020204030204" pitchFamily="49" charset="0"/>
              </a:rPr>
              <a:t> </a:t>
            </a:r>
          </a:p>
          <a:p>
            <a:r>
              <a:rPr lang="en-US" sz="1600" i="1" dirty="0">
                <a:solidFill>
                  <a:srgbClr val="66D9EF"/>
                </a:solidFill>
                <a:latin typeface="Consolas" panose="020B0609020204030204" pitchFamily="49" charset="0"/>
              </a:rPr>
              <a:t>template</a:t>
            </a:r>
            <a:r>
              <a:rPr lang="en-US" sz="1600" dirty="0">
                <a:solidFill>
                  <a:srgbClr val="F8F8F2"/>
                </a:solidFill>
                <a:latin typeface="Consolas" panose="020B0609020204030204" pitchFamily="49" charset="0"/>
              </a:rPr>
              <a:t>&lt;</a:t>
            </a:r>
            <a:r>
              <a:rPr lang="en-US" sz="1600" i="1" dirty="0" err="1">
                <a:solidFill>
                  <a:srgbClr val="66D9EF"/>
                </a:solidFill>
                <a:latin typeface="Consolas" panose="020B0609020204030204" pitchFamily="49" charset="0"/>
              </a:rPr>
              <a:t>typename</a:t>
            </a: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T</a:t>
            </a:r>
            <a:r>
              <a:rPr lang="en-US" sz="1600" dirty="0">
                <a:solidFill>
                  <a:srgbClr val="F8F8F2"/>
                </a:solidFill>
                <a:latin typeface="Consolas" panose="020B0609020204030204" pitchFamily="49" charset="0"/>
              </a:rPr>
              <a:t>&gt; </a:t>
            </a:r>
            <a:r>
              <a:rPr lang="en-US" sz="1600" u="sng" dirty="0">
                <a:solidFill>
                  <a:srgbClr val="A6E22E"/>
                </a:solidFill>
                <a:latin typeface="Consolas" panose="020B0609020204030204" pitchFamily="49" charset="0"/>
              </a:rPr>
              <a:t>T</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add</a:t>
            </a:r>
            <a:r>
              <a:rPr lang="en-US" sz="1600" dirty="0">
                <a:solidFill>
                  <a:srgbClr val="F8F8F2"/>
                </a:solidFill>
                <a:latin typeface="Consolas" panose="020B0609020204030204" pitchFamily="49" charset="0"/>
              </a:rPr>
              <a:t>(</a:t>
            </a:r>
            <a:r>
              <a:rPr lang="en-US" sz="1600" u="sng" dirty="0">
                <a:solidFill>
                  <a:srgbClr val="A6E22E"/>
                </a:solidFill>
                <a:latin typeface="Consolas" panose="020B0609020204030204" pitchFamily="49" charset="0"/>
              </a:rPr>
              <a:t>T</a:t>
            </a: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T</a:t>
            </a:r>
            <a:r>
              <a:rPr lang="en-US" sz="1600" dirty="0">
                <a:solidFill>
                  <a:srgbClr val="F8F8F2"/>
                </a:solidFill>
                <a:latin typeface="Consolas" panose="020B0609020204030204" pitchFamily="49" charset="0"/>
              </a:rPr>
              <a:t>);</a:t>
            </a:r>
            <a:r>
              <a:rPr lang="en-US" sz="1600" dirty="0">
                <a:solidFill>
                  <a:srgbClr val="88846F"/>
                </a:solidFill>
                <a:latin typeface="Consolas" panose="020B0609020204030204" pitchFamily="49" charset="0"/>
              </a:rPr>
              <a:t> // </a:t>
            </a:r>
            <a:r>
              <a:rPr lang="ru-RU" sz="1600" dirty="0">
                <a:solidFill>
                  <a:srgbClr val="88846F"/>
                </a:solidFill>
                <a:latin typeface="Consolas" panose="020B0609020204030204" pitchFamily="49" charset="0"/>
              </a:rPr>
              <a:t>прототип функции</a:t>
            </a:r>
            <a:endParaRPr lang="ru-RU" sz="1600" dirty="0">
              <a:solidFill>
                <a:srgbClr val="F8F8F2"/>
              </a:solidFill>
              <a:latin typeface="Consolas" panose="020B0609020204030204" pitchFamily="49" charset="0"/>
            </a:endParaRPr>
          </a:p>
          <a:p>
            <a:r>
              <a:rPr lang="ru-RU" sz="1600" dirty="0">
                <a:solidFill>
                  <a:srgbClr val="F8F8F2"/>
                </a:solidFill>
                <a:latin typeface="Consolas" panose="020B0609020204030204" pitchFamily="49" charset="0"/>
              </a:rPr>
              <a:t> </a:t>
            </a:r>
          </a:p>
          <a:p>
            <a:r>
              <a:rPr lang="en-US" sz="1600" i="1" dirty="0">
                <a:solidFill>
                  <a:srgbClr val="66D9EF"/>
                </a:solidFill>
                <a:latin typeface="Consolas" panose="020B0609020204030204" pitchFamily="49" charset="0"/>
              </a:rPr>
              <a:t>int</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main</a:t>
            </a:r>
            <a:r>
              <a:rPr lang="en-US" sz="1600" dirty="0">
                <a:solidFill>
                  <a:srgbClr val="F8F8F2"/>
                </a:solidFill>
                <a:latin typeface="Consolas" panose="020B0609020204030204" pitchFamily="49" charset="0"/>
              </a:rPr>
              <a:t>(</a:t>
            </a:r>
            <a:r>
              <a:rPr lang="en-US" sz="1600" i="1" dirty="0">
                <a:solidFill>
                  <a:srgbClr val="66D9EF"/>
                </a:solidFill>
                <a:latin typeface="Consolas" panose="020B0609020204030204" pitchFamily="49" charset="0"/>
              </a:rPr>
              <a:t>int</a:t>
            </a:r>
            <a:r>
              <a:rPr lang="en-US" sz="1600" dirty="0">
                <a:solidFill>
                  <a:srgbClr val="F8F8F2"/>
                </a:solidFill>
                <a:latin typeface="Consolas" panose="020B0609020204030204" pitchFamily="49" charset="0"/>
              </a:rPr>
              <a:t> </a:t>
            </a:r>
            <a:r>
              <a:rPr lang="en-US" sz="1600" i="1" dirty="0" err="1">
                <a:solidFill>
                  <a:srgbClr val="FD971F"/>
                </a:solidFill>
                <a:latin typeface="Consolas" panose="020B0609020204030204" pitchFamily="49" charset="0"/>
              </a:rPr>
              <a:t>argc</a:t>
            </a:r>
            <a:r>
              <a:rPr lang="en-US" sz="1600" dirty="0">
                <a:solidFill>
                  <a:srgbClr val="F8F8F2"/>
                </a:solidFill>
                <a:latin typeface="Consolas" panose="020B0609020204030204" pitchFamily="49" charset="0"/>
              </a:rPr>
              <a:t>, </a:t>
            </a:r>
            <a:r>
              <a:rPr lang="en-US" sz="1600" i="1" dirty="0">
                <a:solidFill>
                  <a:srgbClr val="66D9EF"/>
                </a:solidFill>
                <a:latin typeface="Consolas" panose="020B0609020204030204" pitchFamily="49" charset="0"/>
              </a:rPr>
              <a:t>char</a:t>
            </a:r>
            <a:r>
              <a:rPr lang="en-US" sz="1600" dirty="0">
                <a:solidFill>
                  <a:srgbClr val="F8F8F2"/>
                </a:solidFill>
                <a:latin typeface="Consolas" panose="020B0609020204030204" pitchFamily="49" charset="0"/>
              </a:rPr>
              <a:t> </a:t>
            </a:r>
            <a:r>
              <a:rPr lang="en-US" sz="1600" dirty="0">
                <a:solidFill>
                  <a:srgbClr val="F92672"/>
                </a:solidFill>
                <a:latin typeface="Consolas" panose="020B0609020204030204" pitchFamily="49" charset="0"/>
              </a:rPr>
              <a:t>const</a:t>
            </a:r>
            <a:r>
              <a:rPr lang="en-US" sz="1600" dirty="0">
                <a:solidFill>
                  <a:srgbClr val="F8F8F2"/>
                </a:solidFill>
                <a:latin typeface="Consolas" panose="020B0609020204030204" pitchFamily="49" charset="0"/>
              </a:rPr>
              <a:t> </a:t>
            </a:r>
            <a:r>
              <a:rPr lang="en-US" sz="1600" dirty="0">
                <a:solidFill>
                  <a:srgbClr val="F92672"/>
                </a:solidFill>
                <a:latin typeface="Consolas" panose="020B0609020204030204" pitchFamily="49" charset="0"/>
              </a:rPr>
              <a:t>*</a:t>
            </a:r>
            <a:r>
              <a:rPr lang="en-US" sz="1600" i="1" dirty="0" err="1">
                <a:solidFill>
                  <a:srgbClr val="FD971F"/>
                </a:solidFill>
                <a:latin typeface="Consolas" panose="020B0609020204030204" pitchFamily="49" charset="0"/>
              </a:rPr>
              <a:t>argv</a:t>
            </a:r>
            <a:r>
              <a:rPr lang="en-US" sz="1600" dirty="0">
                <a:solidFill>
                  <a:srgbClr val="F8F8F2"/>
                </a:solidFill>
                <a:latin typeface="Consolas" panose="020B0609020204030204" pitchFamily="49" charset="0"/>
              </a:rPr>
              <a:t>[]){</a:t>
            </a:r>
          </a:p>
          <a:p>
            <a:r>
              <a:rPr lang="en-US" sz="1600" dirty="0">
                <a:solidFill>
                  <a:srgbClr val="F8F8F2"/>
                </a:solidFill>
                <a:latin typeface="Consolas" panose="020B0609020204030204" pitchFamily="49" charset="0"/>
              </a:rPr>
              <a:t>    </a:t>
            </a:r>
            <a:r>
              <a:rPr lang="en-US" sz="1600" dirty="0" err="1">
                <a:solidFill>
                  <a:srgbClr val="F8F8F2"/>
                </a:solidFill>
                <a:latin typeface="Consolas" panose="020B0609020204030204" pitchFamily="49" charset="0"/>
              </a:rPr>
              <a:t>cout</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a:solidFill>
                  <a:srgbClr val="E6DB74"/>
                </a:solidFill>
                <a:latin typeface="Consolas" panose="020B0609020204030204" pitchFamily="49" charset="0"/>
              </a:rPr>
              <a:t>"int: "</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add</a:t>
            </a:r>
            <a:r>
              <a:rPr lang="en-US" sz="1600" dirty="0">
                <a:solidFill>
                  <a:srgbClr val="F8F8F2"/>
                </a:solidFill>
                <a:latin typeface="Consolas" panose="020B0609020204030204" pitchFamily="49" charset="0"/>
              </a:rPr>
              <a:t>(</a:t>
            </a:r>
            <a:r>
              <a:rPr lang="en-US" sz="1600" dirty="0">
                <a:solidFill>
                  <a:srgbClr val="AE81FF"/>
                </a:solidFill>
                <a:latin typeface="Consolas" panose="020B0609020204030204" pitchFamily="49" charset="0"/>
              </a:rPr>
              <a:t>4</a:t>
            </a:r>
            <a:r>
              <a:rPr lang="en-US" sz="1600" dirty="0">
                <a:solidFill>
                  <a:srgbClr val="F8F8F2"/>
                </a:solidFill>
                <a:latin typeface="Consolas" panose="020B0609020204030204" pitchFamily="49" charset="0"/>
              </a:rPr>
              <a:t>, </a:t>
            </a:r>
            <a:r>
              <a:rPr lang="en-US" sz="1600" dirty="0">
                <a:solidFill>
                  <a:srgbClr val="AE81FF"/>
                </a:solidFill>
                <a:latin typeface="Consolas" panose="020B0609020204030204" pitchFamily="49" charset="0"/>
              </a:rPr>
              <a:t>5</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err="1">
                <a:solidFill>
                  <a:srgbClr val="A6E22E"/>
                </a:solidFill>
                <a:latin typeface="Consolas" panose="020B0609020204030204" pitchFamily="49" charset="0"/>
              </a:rPr>
              <a:t>endl</a:t>
            </a:r>
            <a:r>
              <a:rPr lang="en-US" sz="1600" dirty="0">
                <a:solidFill>
                  <a:srgbClr val="F8F8F2"/>
                </a:solidFill>
                <a:latin typeface="Consolas" panose="020B0609020204030204" pitchFamily="49" charset="0"/>
              </a:rPr>
              <a:t>; </a:t>
            </a:r>
          </a:p>
          <a:p>
            <a:r>
              <a:rPr lang="en-US" sz="1600" dirty="0">
                <a:solidFill>
                  <a:srgbClr val="F8F8F2"/>
                </a:solidFill>
                <a:latin typeface="Consolas" panose="020B0609020204030204" pitchFamily="49" charset="0"/>
              </a:rPr>
              <a:t>    </a:t>
            </a:r>
            <a:r>
              <a:rPr lang="en-US" sz="1600" dirty="0" err="1">
                <a:solidFill>
                  <a:srgbClr val="F8F8F2"/>
                </a:solidFill>
                <a:latin typeface="Consolas" panose="020B0609020204030204" pitchFamily="49" charset="0"/>
              </a:rPr>
              <a:t>cout</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a:solidFill>
                  <a:srgbClr val="E6DB74"/>
                </a:solidFill>
                <a:latin typeface="Consolas" panose="020B0609020204030204" pitchFamily="49" charset="0"/>
              </a:rPr>
              <a:t>"double: "</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add</a:t>
            </a:r>
            <a:r>
              <a:rPr lang="en-US" sz="1600" dirty="0">
                <a:solidFill>
                  <a:srgbClr val="F8F8F2"/>
                </a:solidFill>
                <a:latin typeface="Consolas" panose="020B0609020204030204" pitchFamily="49" charset="0"/>
              </a:rPr>
              <a:t>(</a:t>
            </a:r>
            <a:r>
              <a:rPr lang="en-US" sz="1600" dirty="0">
                <a:solidFill>
                  <a:srgbClr val="AE81FF"/>
                </a:solidFill>
                <a:latin typeface="Consolas" panose="020B0609020204030204" pitchFamily="49" charset="0"/>
              </a:rPr>
              <a:t>4.4</a:t>
            </a:r>
            <a:r>
              <a:rPr lang="en-US" sz="1600" dirty="0">
                <a:solidFill>
                  <a:srgbClr val="F8F8F2"/>
                </a:solidFill>
                <a:latin typeface="Consolas" panose="020B0609020204030204" pitchFamily="49" charset="0"/>
              </a:rPr>
              <a:t>, </a:t>
            </a:r>
            <a:r>
              <a:rPr lang="en-US" sz="1600" dirty="0">
                <a:solidFill>
                  <a:srgbClr val="AE81FF"/>
                </a:solidFill>
                <a:latin typeface="Consolas" panose="020B0609020204030204" pitchFamily="49" charset="0"/>
              </a:rPr>
              <a:t>5.5</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err="1">
                <a:solidFill>
                  <a:srgbClr val="A6E22E"/>
                </a:solidFill>
                <a:latin typeface="Consolas" panose="020B0609020204030204" pitchFamily="49" charset="0"/>
              </a:rPr>
              <a:t>endl</a:t>
            </a:r>
            <a:r>
              <a:rPr lang="en-US" sz="1600" dirty="0">
                <a:solidFill>
                  <a:srgbClr val="F8F8F2"/>
                </a:solidFill>
                <a:latin typeface="Consolas" panose="020B0609020204030204" pitchFamily="49" charset="0"/>
              </a:rPr>
              <a:t>;</a:t>
            </a:r>
          </a:p>
          <a:p>
            <a:r>
              <a:rPr lang="en-US" sz="1600" dirty="0">
                <a:solidFill>
                  <a:srgbClr val="F8F8F2"/>
                </a:solidFill>
                <a:latin typeface="Consolas" panose="020B0609020204030204" pitchFamily="49" charset="0"/>
              </a:rPr>
              <a:t>    </a:t>
            </a:r>
            <a:r>
              <a:rPr lang="en-US" sz="1600" dirty="0" err="1">
                <a:solidFill>
                  <a:srgbClr val="F8F8F2"/>
                </a:solidFill>
                <a:latin typeface="Consolas" panose="020B0609020204030204" pitchFamily="49" charset="0"/>
              </a:rPr>
              <a:t>cout</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a:solidFill>
                  <a:srgbClr val="E6DB74"/>
                </a:solidFill>
                <a:latin typeface="Consolas" panose="020B0609020204030204" pitchFamily="49" charset="0"/>
              </a:rPr>
              <a:t>"string: "</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add</a:t>
            </a:r>
            <a:r>
              <a:rPr lang="en-US" sz="1600" dirty="0">
                <a:solidFill>
                  <a:srgbClr val="F8F8F2"/>
                </a:solidFill>
                <a:latin typeface="Consolas" panose="020B0609020204030204" pitchFamily="49" charset="0"/>
              </a:rPr>
              <a:t>(</a:t>
            </a:r>
            <a:r>
              <a:rPr lang="en-US" sz="1600" u="sng" dirty="0">
                <a:solidFill>
                  <a:srgbClr val="A6E22E"/>
                </a:solidFill>
                <a:latin typeface="Consolas" panose="020B0609020204030204" pitchFamily="49" charset="0"/>
              </a:rPr>
              <a:t>string</a:t>
            </a:r>
            <a:r>
              <a:rPr lang="en-US" sz="1600" dirty="0">
                <a:solidFill>
                  <a:srgbClr val="F8F8F2"/>
                </a:solidFill>
                <a:latin typeface="Consolas" panose="020B0609020204030204" pitchFamily="49" charset="0"/>
              </a:rPr>
              <a:t>(</a:t>
            </a:r>
            <a:r>
              <a:rPr lang="en-US" sz="1600" dirty="0">
                <a:solidFill>
                  <a:srgbClr val="E6DB74"/>
                </a:solidFill>
                <a:latin typeface="Consolas" panose="020B0609020204030204" pitchFamily="49" charset="0"/>
              </a:rPr>
              <a:t>"</a:t>
            </a:r>
            <a:r>
              <a:rPr lang="en-US" sz="1600" dirty="0" err="1">
                <a:solidFill>
                  <a:srgbClr val="E6DB74"/>
                </a:solidFill>
                <a:latin typeface="Consolas" panose="020B0609020204030204" pitchFamily="49" charset="0"/>
              </a:rPr>
              <a:t>hel</a:t>
            </a:r>
            <a:r>
              <a:rPr lang="en-US" sz="1600" dirty="0">
                <a:solidFill>
                  <a:srgbClr val="E6DB74"/>
                </a:solidFill>
                <a:latin typeface="Consolas" panose="020B0609020204030204" pitchFamily="49" charset="0"/>
              </a:rPr>
              <a:t>"</a:t>
            </a: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string</a:t>
            </a:r>
            <a:r>
              <a:rPr lang="en-US" sz="1600" dirty="0">
                <a:solidFill>
                  <a:srgbClr val="F8F8F2"/>
                </a:solidFill>
                <a:latin typeface="Consolas" panose="020B0609020204030204" pitchFamily="49" charset="0"/>
              </a:rPr>
              <a:t>(</a:t>
            </a:r>
            <a:r>
              <a:rPr lang="en-US" sz="1600" dirty="0">
                <a:solidFill>
                  <a:srgbClr val="E6DB74"/>
                </a:solidFill>
                <a:latin typeface="Consolas" panose="020B0609020204030204" pitchFamily="49" charset="0"/>
              </a:rPr>
              <a:t>"lo"</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&lt;&lt;</a:t>
            </a:r>
            <a:r>
              <a:rPr lang="en-US" sz="1600" dirty="0">
                <a:solidFill>
                  <a:srgbClr val="F8F8F2"/>
                </a:solidFill>
                <a:latin typeface="Consolas" panose="020B0609020204030204" pitchFamily="49" charset="0"/>
              </a:rPr>
              <a:t> </a:t>
            </a:r>
            <a:r>
              <a:rPr lang="en-US" sz="1600" dirty="0" err="1">
                <a:solidFill>
                  <a:srgbClr val="A6E22E"/>
                </a:solidFill>
                <a:latin typeface="Consolas" panose="020B0609020204030204" pitchFamily="49" charset="0"/>
              </a:rPr>
              <a:t>endl</a:t>
            </a:r>
            <a:r>
              <a:rPr lang="en-US" sz="1600" dirty="0">
                <a:solidFill>
                  <a:srgbClr val="F8F8F2"/>
                </a:solidFill>
                <a:latin typeface="Consolas" panose="020B0609020204030204" pitchFamily="49" charset="0"/>
              </a:rPr>
              <a:t>;</a:t>
            </a:r>
          </a:p>
          <a:p>
            <a:r>
              <a:rPr lang="en-US" sz="1600" dirty="0">
                <a:solidFill>
                  <a:srgbClr val="F8F8F2"/>
                </a:solidFill>
                <a:latin typeface="Consolas" panose="020B0609020204030204" pitchFamily="49" charset="0"/>
              </a:rPr>
              <a:t>    </a:t>
            </a:r>
            <a:r>
              <a:rPr lang="en-US" sz="1600" dirty="0">
                <a:solidFill>
                  <a:srgbClr val="F92672"/>
                </a:solidFill>
                <a:latin typeface="Consolas" panose="020B0609020204030204" pitchFamily="49" charset="0"/>
              </a:rPr>
              <a:t>return</a:t>
            </a:r>
            <a:r>
              <a:rPr lang="en-US" sz="1600" dirty="0">
                <a:solidFill>
                  <a:srgbClr val="F8F8F2"/>
                </a:solidFill>
                <a:latin typeface="Consolas" panose="020B0609020204030204" pitchFamily="49" charset="0"/>
              </a:rPr>
              <a:t> </a:t>
            </a:r>
            <a:r>
              <a:rPr lang="en-US" sz="1600" dirty="0">
                <a:solidFill>
                  <a:srgbClr val="AE81FF"/>
                </a:solidFill>
                <a:latin typeface="Consolas" panose="020B0609020204030204" pitchFamily="49" charset="0"/>
              </a:rPr>
              <a:t>0</a:t>
            </a:r>
            <a:r>
              <a:rPr lang="en-US" sz="1600" dirty="0">
                <a:solidFill>
                  <a:srgbClr val="F8F8F2"/>
                </a:solidFill>
                <a:latin typeface="Consolas" panose="020B0609020204030204" pitchFamily="49" charset="0"/>
              </a:rPr>
              <a:t>;</a:t>
            </a:r>
          </a:p>
          <a:p>
            <a:r>
              <a:rPr lang="en-US" sz="1600" dirty="0">
                <a:solidFill>
                  <a:srgbClr val="F8F8F2"/>
                </a:solidFill>
                <a:latin typeface="Consolas" panose="020B0609020204030204" pitchFamily="49" charset="0"/>
              </a:rPr>
              <a:t>}</a:t>
            </a:r>
          </a:p>
          <a:p>
            <a:r>
              <a:rPr lang="en-US" sz="1600" i="1" dirty="0">
                <a:solidFill>
                  <a:srgbClr val="66D9EF"/>
                </a:solidFill>
                <a:latin typeface="Consolas" panose="020B0609020204030204" pitchFamily="49" charset="0"/>
              </a:rPr>
              <a:t>template</a:t>
            </a:r>
            <a:r>
              <a:rPr lang="en-US" sz="1600" dirty="0">
                <a:solidFill>
                  <a:srgbClr val="F8F8F2"/>
                </a:solidFill>
                <a:latin typeface="Consolas" panose="020B0609020204030204" pitchFamily="49" charset="0"/>
              </a:rPr>
              <a:t>&lt;</a:t>
            </a:r>
            <a:r>
              <a:rPr lang="en-US" sz="1600" i="1" dirty="0" err="1">
                <a:solidFill>
                  <a:srgbClr val="66D9EF"/>
                </a:solidFill>
                <a:latin typeface="Consolas" panose="020B0609020204030204" pitchFamily="49" charset="0"/>
              </a:rPr>
              <a:t>typename</a:t>
            </a: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T</a:t>
            </a:r>
            <a:r>
              <a:rPr lang="en-US" sz="1600" dirty="0">
                <a:solidFill>
                  <a:srgbClr val="F8F8F2"/>
                </a:solidFill>
                <a:latin typeface="Consolas" panose="020B0609020204030204" pitchFamily="49" charset="0"/>
              </a:rPr>
              <a:t>&gt; </a:t>
            </a:r>
            <a:r>
              <a:rPr lang="en-US" sz="1600" u="sng" dirty="0">
                <a:solidFill>
                  <a:srgbClr val="A6E22E"/>
                </a:solidFill>
                <a:latin typeface="Consolas" panose="020B0609020204030204" pitchFamily="49" charset="0"/>
              </a:rPr>
              <a:t>T</a:t>
            </a:r>
            <a:r>
              <a:rPr lang="en-US" sz="1600" dirty="0">
                <a:solidFill>
                  <a:srgbClr val="F8F8F2"/>
                </a:solidFill>
                <a:latin typeface="Consolas" panose="020B0609020204030204" pitchFamily="49" charset="0"/>
              </a:rPr>
              <a:t> </a:t>
            </a:r>
            <a:r>
              <a:rPr lang="en-US" sz="1600" dirty="0">
                <a:solidFill>
                  <a:srgbClr val="A6E22E"/>
                </a:solidFill>
                <a:latin typeface="Consolas" panose="020B0609020204030204" pitchFamily="49" charset="0"/>
              </a:rPr>
              <a:t>add</a:t>
            </a:r>
            <a:r>
              <a:rPr lang="en-US" sz="1600" dirty="0">
                <a:solidFill>
                  <a:srgbClr val="F8F8F2"/>
                </a:solidFill>
                <a:latin typeface="Consolas" panose="020B0609020204030204" pitchFamily="49" charset="0"/>
              </a:rPr>
              <a:t>(</a:t>
            </a:r>
            <a:r>
              <a:rPr lang="en-US" sz="1600" u="sng" dirty="0">
                <a:solidFill>
                  <a:srgbClr val="A6E22E"/>
                </a:solidFill>
                <a:latin typeface="Consolas" panose="020B0609020204030204" pitchFamily="49" charset="0"/>
              </a:rPr>
              <a:t>T</a:t>
            </a:r>
            <a:r>
              <a:rPr lang="en-US" sz="1600" dirty="0">
                <a:solidFill>
                  <a:srgbClr val="F8F8F2"/>
                </a:solidFill>
                <a:latin typeface="Consolas" panose="020B0609020204030204" pitchFamily="49" charset="0"/>
              </a:rPr>
              <a:t> </a:t>
            </a:r>
            <a:r>
              <a:rPr lang="en-US" sz="1600" i="1" dirty="0">
                <a:solidFill>
                  <a:srgbClr val="FD971F"/>
                </a:solidFill>
                <a:latin typeface="Consolas" panose="020B0609020204030204" pitchFamily="49" charset="0"/>
              </a:rPr>
              <a:t>a</a:t>
            </a:r>
            <a:r>
              <a:rPr lang="en-US" sz="1600" dirty="0">
                <a:solidFill>
                  <a:srgbClr val="F8F8F2"/>
                </a:solidFill>
                <a:latin typeface="Consolas" panose="020B0609020204030204" pitchFamily="49" charset="0"/>
              </a:rPr>
              <a:t>, </a:t>
            </a:r>
            <a:r>
              <a:rPr lang="en-US" sz="1600" u="sng" dirty="0">
                <a:solidFill>
                  <a:srgbClr val="A6E22E"/>
                </a:solidFill>
                <a:latin typeface="Consolas" panose="020B0609020204030204" pitchFamily="49" charset="0"/>
              </a:rPr>
              <a:t>T</a:t>
            </a:r>
            <a:r>
              <a:rPr lang="en-US" sz="1600" dirty="0">
                <a:solidFill>
                  <a:srgbClr val="F8F8F2"/>
                </a:solidFill>
                <a:latin typeface="Consolas" panose="020B0609020204030204" pitchFamily="49" charset="0"/>
              </a:rPr>
              <a:t> </a:t>
            </a:r>
            <a:r>
              <a:rPr lang="en-US" sz="1600" i="1" dirty="0">
                <a:solidFill>
                  <a:srgbClr val="FD971F"/>
                </a:solidFill>
                <a:latin typeface="Consolas" panose="020B0609020204030204" pitchFamily="49" charset="0"/>
              </a:rPr>
              <a:t>b</a:t>
            </a:r>
            <a:r>
              <a:rPr lang="en-US" sz="1600" dirty="0">
                <a:solidFill>
                  <a:srgbClr val="F8F8F2"/>
                </a:solidFill>
                <a:latin typeface="Consolas" panose="020B0609020204030204" pitchFamily="49" charset="0"/>
              </a:rPr>
              <a:t>){</a:t>
            </a:r>
          </a:p>
          <a:p>
            <a:r>
              <a:rPr lang="en-US" sz="1600" dirty="0">
                <a:solidFill>
                  <a:srgbClr val="F8F8F2"/>
                </a:solidFill>
                <a:latin typeface="Consolas" panose="020B0609020204030204" pitchFamily="49" charset="0"/>
              </a:rPr>
              <a:t>    </a:t>
            </a:r>
            <a:r>
              <a:rPr lang="en-US" sz="1600" dirty="0">
                <a:solidFill>
                  <a:srgbClr val="F92672"/>
                </a:solidFill>
                <a:latin typeface="Consolas" panose="020B0609020204030204" pitchFamily="49" charset="0"/>
              </a:rPr>
              <a:t>return</a:t>
            </a:r>
            <a:r>
              <a:rPr lang="en-US" sz="1600" dirty="0">
                <a:solidFill>
                  <a:srgbClr val="F8F8F2"/>
                </a:solidFill>
                <a:latin typeface="Consolas" panose="020B0609020204030204" pitchFamily="49" charset="0"/>
              </a:rPr>
              <a:t> </a:t>
            </a:r>
            <a:r>
              <a:rPr lang="en-US" sz="1600" i="1" dirty="0">
                <a:solidFill>
                  <a:srgbClr val="FD971F"/>
                </a:solidFill>
                <a:latin typeface="Consolas" panose="020B0609020204030204" pitchFamily="49" charset="0"/>
              </a:rPr>
              <a:t>a</a:t>
            </a:r>
            <a:r>
              <a:rPr lang="en-US" sz="1600" dirty="0">
                <a:solidFill>
                  <a:srgbClr val="F8F8F2"/>
                </a:solidFill>
                <a:latin typeface="Consolas" panose="020B0609020204030204" pitchFamily="49" charset="0"/>
              </a:rPr>
              <a:t> </a:t>
            </a:r>
            <a:r>
              <a:rPr lang="en-US" sz="1600" dirty="0">
                <a:solidFill>
                  <a:srgbClr val="F92672"/>
                </a:solidFill>
                <a:latin typeface="Consolas" panose="020B0609020204030204" pitchFamily="49" charset="0"/>
              </a:rPr>
              <a:t>+</a:t>
            </a:r>
            <a:r>
              <a:rPr lang="en-US" sz="1600" dirty="0">
                <a:solidFill>
                  <a:srgbClr val="F8F8F2"/>
                </a:solidFill>
                <a:latin typeface="Consolas" panose="020B0609020204030204" pitchFamily="49" charset="0"/>
              </a:rPr>
              <a:t> </a:t>
            </a:r>
            <a:r>
              <a:rPr lang="en-US" sz="1600" i="1" dirty="0">
                <a:solidFill>
                  <a:srgbClr val="FD971F"/>
                </a:solidFill>
                <a:latin typeface="Consolas" panose="020B0609020204030204" pitchFamily="49" charset="0"/>
              </a:rPr>
              <a:t>b</a:t>
            </a:r>
            <a:r>
              <a:rPr lang="en-US" sz="1600" dirty="0">
                <a:solidFill>
                  <a:srgbClr val="F8F8F2"/>
                </a:solidFill>
                <a:latin typeface="Consolas" panose="020B0609020204030204" pitchFamily="49" charset="0"/>
              </a:rPr>
              <a:t>;</a:t>
            </a:r>
          </a:p>
          <a:p>
            <a:r>
              <a:rPr lang="en-US" sz="1600" dirty="0">
                <a:solidFill>
                  <a:srgbClr val="F8F8F2"/>
                </a:solidFill>
                <a:latin typeface="Consolas" panose="020B0609020204030204" pitchFamily="49" charset="0"/>
              </a:rPr>
              <a:t>}</a:t>
            </a:r>
          </a:p>
        </p:txBody>
      </p:sp>
      <p:sp>
        <p:nvSpPr>
          <p:cNvPr id="7" name="Прямоугольник 6">
            <a:extLst>
              <a:ext uri="{FF2B5EF4-FFF2-40B4-BE49-F238E27FC236}">
                <a16:creationId xmlns:a16="http://schemas.microsoft.com/office/drawing/2014/main" id="{9D08433E-82D2-4F09-8C0A-F31FA3ADDC55}"/>
              </a:ext>
            </a:extLst>
          </p:cNvPr>
          <p:cNvSpPr/>
          <p:nvPr/>
        </p:nvSpPr>
        <p:spPr>
          <a:xfrm>
            <a:off x="7664450" y="1012378"/>
            <a:ext cx="4222750" cy="5107873"/>
          </a:xfrm>
          <a:prstGeom prst="rect">
            <a:avLst/>
          </a:prstGeom>
          <a:solidFill>
            <a:schemeClr val="bg1">
              <a:alpha val="34000"/>
            </a:schemeClr>
          </a:solidFill>
        </p:spPr>
        <p:txBody>
          <a:bodyPr wrap="square">
            <a:spAutoFit/>
          </a:bodyPr>
          <a:lstStyle/>
          <a:p>
            <a:pPr>
              <a:lnSpc>
                <a:spcPct val="150000"/>
              </a:lnSpc>
            </a:pPr>
            <a:r>
              <a:rPr lang="ru-RU" sz="2000" b="1" dirty="0">
                <a:latin typeface="Tahoma" panose="020B0604030504040204" pitchFamily="34" charset="0"/>
                <a:ea typeface="Tahoma" panose="020B0604030504040204" pitchFamily="34" charset="0"/>
                <a:cs typeface="Tahoma" panose="020B0604030504040204" pitchFamily="34" charset="0"/>
              </a:rPr>
              <a:t>Шаблоны классов </a:t>
            </a:r>
            <a:r>
              <a:rPr lang="ru-RU" sz="2000" dirty="0">
                <a:latin typeface="Tahoma" panose="020B0604030504040204" pitchFamily="34" charset="0"/>
                <a:ea typeface="Tahoma" panose="020B0604030504040204" pitchFamily="34" charset="0"/>
                <a:cs typeface="Tahoma" panose="020B0604030504040204" pitchFamily="34" charset="0"/>
              </a:rPr>
              <a:t>позволяют определить конструкции (функции, классы), которые используют определенные типы, но на момент написания кода точно не известно, что это будут за типы. Иными словами, шаблоны позволяют определить универсальные конструкции, которые не зависят от определенного типа.</a:t>
            </a:r>
          </a:p>
        </p:txBody>
      </p:sp>
    </p:spTree>
    <p:extLst>
      <p:ext uri="{BB962C8B-B14F-4D97-AF65-F5344CB8AC3E}">
        <p14:creationId xmlns:p14="http://schemas.microsoft.com/office/powerpoint/2010/main" val="371810473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1354</TotalTime>
  <Words>2642</Words>
  <Application>Microsoft Office PowerPoint</Application>
  <PresentationFormat>Широкоэкранный</PresentationFormat>
  <Paragraphs>245</Paragraphs>
  <Slides>20</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20</vt:i4>
      </vt:variant>
    </vt:vector>
  </HeadingPairs>
  <TitlesOfParts>
    <vt:vector size="30" baseType="lpstr">
      <vt:lpstr>Arial</vt:lpstr>
      <vt:lpstr>Calibri</vt:lpstr>
      <vt:lpstr>Calibri Light</vt:lpstr>
      <vt:lpstr>Cambria</vt:lpstr>
      <vt:lpstr>Consolas</vt:lpstr>
      <vt:lpstr>Segoe UI</vt:lpstr>
      <vt:lpstr>Segoe UI Light</vt:lpstr>
      <vt:lpstr>Tahoma</vt:lpstr>
      <vt:lpstr>Wingdings</vt:lpstr>
      <vt:lpstr>Тема Office</vt:lpstr>
      <vt:lpstr>Объектно-ориентированное программирование на С++</vt:lpstr>
      <vt:lpstr>Принципы ООП в С++</vt:lpstr>
      <vt:lpstr>Полиморфизм (Polymorphism)</vt:lpstr>
      <vt:lpstr>Виды полиморфизма</vt:lpstr>
      <vt:lpstr>Overloading vs Overriding</vt:lpstr>
      <vt:lpstr>1) Оверлоадинг методов</vt:lpstr>
      <vt:lpstr>2) Оверлоадинг операторов</vt:lpstr>
      <vt:lpstr>Перегрузка операторов</vt:lpstr>
      <vt:lpstr>3)Шаблоны</vt:lpstr>
      <vt:lpstr>Презентация PowerPoint</vt:lpstr>
      <vt:lpstr>Объяснение кода </vt:lpstr>
      <vt:lpstr>Динамический полиморфизм</vt:lpstr>
      <vt:lpstr>Презентация PowerPoint</vt:lpstr>
      <vt:lpstr>Презентация PowerPoint</vt:lpstr>
      <vt:lpstr>Объяснение кода </vt:lpstr>
      <vt:lpstr>Задания для закрепления темы</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Aydin</dc:creator>
  <cp:lastModifiedBy>Aydin</cp:lastModifiedBy>
  <cp:revision>54</cp:revision>
  <dcterms:created xsi:type="dcterms:W3CDTF">2025-04-02T10:07:18Z</dcterms:created>
  <dcterms:modified xsi:type="dcterms:W3CDTF">2025-05-02T14:17:05Z</dcterms:modified>
</cp:coreProperties>
</file>