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4" r:id="rId3"/>
    <p:sldId id="259" r:id="rId4"/>
    <p:sldId id="285" r:id="rId5"/>
    <p:sldId id="292" r:id="rId6"/>
    <p:sldId id="291" r:id="rId7"/>
    <p:sldId id="295" r:id="rId8"/>
    <p:sldId id="297" r:id="rId9"/>
    <p:sldId id="298" r:id="rId10"/>
    <p:sldId id="300" r:id="rId11"/>
    <p:sldId id="296" r:id="rId12"/>
    <p:sldId id="301" r:id="rId13"/>
    <p:sldId id="293" r:id="rId14"/>
    <p:sldId id="302" r:id="rId15"/>
    <p:sldId id="283" r:id="rId16"/>
    <p:sldId id="289" r:id="rId17"/>
    <p:sldId id="303" r:id="rId18"/>
    <p:sldId id="304" r:id="rId19"/>
    <p:sldId id="306" r:id="rId20"/>
    <p:sldId id="310" r:id="rId21"/>
    <p:sldId id="307" r:id="rId22"/>
    <p:sldId id="308" r:id="rId23"/>
    <p:sldId id="31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F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49" autoAdjust="0"/>
  </p:normalViewPr>
  <p:slideViewPr>
    <p:cSldViewPr snapToGrid="0">
      <p:cViewPr varScale="1">
        <p:scale>
          <a:sx n="75" d="100"/>
          <a:sy n="75" d="100"/>
        </p:scale>
        <p:origin x="70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9B86F-7968-4A98-8EB5-BAB93EF0F1A4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9F350-80AC-49E1-AE2E-7F4D638048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21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13153-A9A9-4FEC-B031-BC4BB512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BA256B-27B3-4629-B779-80E29338A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F3814-1EAC-402D-9692-98742931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92F07-2F84-4807-ACCB-8BADC0E3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9D347-CD7D-4759-86F7-953C6FB7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34B9E-B868-4376-BE3E-522EE29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3226B2-C974-4E49-BD35-A4CAFDDAD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6640B-48B3-4356-B652-FC82107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A394B-F696-4605-933E-348C5A4F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C0119-9AAE-457E-9A11-6870826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5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8363EE-646B-4530-A40D-A900577C0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3354EE-1134-4097-B62E-4555A9C0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1959A-684F-42AA-AB3A-7DA64098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4FF76-B960-4330-9355-B3905B5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40109-CB0A-44E7-82E0-6BCD5856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6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EA4EF-DFE3-41E0-BF0E-2F4E8949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E0C61-4294-4029-AF4E-430B76B9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D6CF2-E706-4ABA-99F6-5BE070FA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E7A0D1-BEAD-4A5A-B5EE-28E2357E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0B247-946F-4770-BC50-625E9CB1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F1A34-AB77-4061-9B4B-3609BF7A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940BC-E5B3-48EE-A680-0BB7D2EB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A3BAE-6AD4-44D1-BBF9-151CDC32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AA7F7-B7DB-43CF-A6B2-B5617A7D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E14BA-5B10-4BED-AF05-F2EEA153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9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679E-B8AA-4A80-B577-F8D4BBE5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4CFAB-AA2F-4F51-98C3-1F6D6657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37CC6-FC0D-435A-AB98-E11CC5500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FB076-D78B-43CC-B690-2F990D77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C6056E-1CC7-4958-9DA6-011E6C63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DDEF0C-8F67-4D2D-A8C0-44B0B63C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1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6E95F-C59F-4FCB-AD29-72B14F10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5AA05-40E4-4DEE-8DFF-6E055BBF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135DEB-3139-4425-A2B9-ABA2004E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88306F-C55A-4737-80DB-4501759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60166C-AA76-414A-AD23-C205A5FB3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904AD1-8405-4D38-A157-EB2EEE44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AA66F-9B37-4B25-AABA-DD830B28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9E87B8-142C-490F-A313-92E5E91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C41D3-5893-4A6D-A4A9-2B3A19F9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A455FD-5418-4B6F-9DA7-D0EE9DE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5F5C69-8DEF-45DB-9896-F36E89C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513E25-069E-4964-B7BD-5A98341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1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CAD586-C83C-402B-A8E4-24B46D89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65A658-E295-4C3E-AF33-54FA86CE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9DECA0-2338-40B8-8FED-7F4BB97A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15209-2360-4BEF-BC3E-5A9E634F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90291-C234-4377-A1DA-CFA7DC4A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BF90ED-56EB-4EC2-BBD2-98D3A63C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6D82E-9EC8-4ECE-9ACC-0865AD28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2258FF-D54E-4125-BC73-6DE96FE9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E3646-7C09-4165-A241-575057C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B52C5-2F9D-4907-B932-7744D953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A8AACC-75E7-4175-9A89-98B6AF831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BDD41A-59CC-4631-9768-0DF7FE75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A1361-0977-4814-A3AF-6639F35F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82C96-49DD-4046-A37E-EECE8894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24141-B1A3-4057-AD83-BF2C0BF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E28F-878C-47D0-8217-9992A4EA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EB0CDA-5DCC-489B-B1C5-3259C298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86EF6-6C73-43B2-89CD-255599601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0BBE8-1247-4725-91DD-5ED99472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60C93-73F1-48E6-965D-555D0E432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6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CCC8-BBB7-4A04-9E8F-99DE7330D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1709737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Указатели и динамическое управление памятью в С++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8D58C8-EED3-4CD5-9185-619EF48C6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53" y="2959100"/>
            <a:ext cx="10288494" cy="2806700"/>
          </a:xfrm>
          <a:solidFill>
            <a:schemeClr val="bg1">
              <a:alpha val="34000"/>
            </a:schemeClr>
          </a:solidFill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Указатели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Выделение памяти с помощью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malloc(), calloc(), realloc()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Операторы * 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free()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az-Latn-AZ" altLang="zh-C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altLang="zh-CN" dirty="0">
                <a:latin typeface="Cambria" panose="02040503050406030204" pitchFamily="18" charset="0"/>
                <a:ea typeface="Cambria" panose="02040503050406030204" pitchFamily="18" charset="0"/>
              </a:rPr>
              <a:t>разница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sizeof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особенности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Интеллектуальные указатели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158250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F4B2F-3BEE-421B-80FB-3342E8A8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realloc()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57731F-8B23-4B32-BD2D-40878C92F031}"/>
              </a:ext>
            </a:extLst>
          </p:cNvPr>
          <p:cNvSpPr/>
          <p:nvPr/>
        </p:nvSpPr>
        <p:spPr>
          <a:xfrm>
            <a:off x="838200" y="1610006"/>
            <a:ext cx="7041776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[]){</a:t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ptr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ptr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realloc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(ptr,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(ptr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"Memory Reallocation Failed"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exit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Выноска: линия 2">
            <a:extLst>
              <a:ext uri="{FF2B5EF4-FFF2-40B4-BE49-F238E27FC236}">
                <a16:creationId xmlns:a16="http://schemas.microsoft.com/office/drawing/2014/main" id="{0042C296-6FEB-40BA-8414-0FBE30DFA0DD}"/>
              </a:ext>
            </a:extLst>
          </p:cNvPr>
          <p:cNvSpPr/>
          <p:nvPr/>
        </p:nvSpPr>
        <p:spPr>
          <a:xfrm>
            <a:off x="7983072" y="3792070"/>
            <a:ext cx="4255993" cy="1122828"/>
          </a:xfrm>
          <a:prstGeom prst="borderCallout1">
            <a:avLst>
              <a:gd name="adj1" fmla="val 50009"/>
              <a:gd name="adj2" fmla="val -5130"/>
              <a:gd name="adj3" fmla="val 79170"/>
              <a:gd name="adj4" fmla="val -32683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realloc malloc </a:t>
            </a:r>
            <a:r>
              <a:rPr lang="ru-RU" b="1" dirty="0"/>
              <a:t>ведут себя также как и </a:t>
            </a:r>
            <a:r>
              <a:rPr lang="az-Latn-AZ" b="1" dirty="0"/>
              <a:t>calloc. </a:t>
            </a:r>
            <a:r>
              <a:rPr lang="ru-RU" b="1" dirty="0"/>
              <a:t>Тоже при ошибке заполняют </a:t>
            </a:r>
            <a:r>
              <a:rPr lang="az-Latn-AZ" b="1" dirty="0"/>
              <a:t>NULL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3452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0C73C7F-F600-4F46-A28F-F31ACDAEC8D0}"/>
              </a:ext>
            </a:extLst>
          </p:cNvPr>
          <p:cNvSpPr txBox="1">
            <a:spLocks/>
          </p:cNvSpPr>
          <p:nvPr/>
        </p:nvSpPr>
        <p:spPr>
          <a:xfrm>
            <a:off x="838200" y="431623"/>
            <a:ext cx="10515600" cy="1200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Освобождение памяти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free()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B0CF5-443F-4A7C-8FB4-8BF1B2D0E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5523"/>
            <a:ext cx="10515600" cy="2831727"/>
          </a:xfrm>
          <a:solidFill>
            <a:schemeClr val="bg1">
              <a:alpha val="34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Указатели отличаются от обычных переменных тем, что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память занятую ими можно очищать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Делается это с помощью функции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free(</a:t>
            </a:r>
            <a:r>
              <a:rPr lang="ru-RU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имя_указателя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Стоит отметить, что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free()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освобождает память указателей, созданных с помощью </a:t>
            </a: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malloc(), calloc(), realloc().</a:t>
            </a:r>
            <a:endParaRPr lang="ru-RU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free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используют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в конце программы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когда значения, на которые указывают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указатели, не нужны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6C8FFCF-C746-40A5-8B0F-014D29644E20}"/>
              </a:ext>
            </a:extLst>
          </p:cNvPr>
          <p:cNvSpPr txBox="1">
            <a:spLocks/>
          </p:cNvSpPr>
          <p:nvPr/>
        </p:nvSpPr>
        <p:spPr>
          <a:xfrm>
            <a:off x="1441450" y="4667250"/>
            <a:ext cx="7899400" cy="18256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  <a:r>
              <a:rPr lang="ru-RU" sz="1800" dirty="0">
                <a:solidFill>
                  <a:srgbClr val="F8F8F2"/>
                </a:solidFill>
                <a:latin typeface="Consolas" panose="020B0609020204030204" pitchFamily="49" charset="0"/>
              </a:rPr>
              <a:t>   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malloc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92672"/>
                </a:solidFill>
                <a:latin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free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(a);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a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88846F"/>
                </a:solidFill>
                <a:latin typeface="Consolas" panose="020B0609020204030204" pitchFamily="49" charset="0"/>
              </a:rPr>
              <a:t> //</a:t>
            </a:r>
            <a:r>
              <a:rPr lang="ru-RU" sz="1800" dirty="0">
                <a:solidFill>
                  <a:srgbClr val="88846F"/>
                </a:solidFill>
                <a:latin typeface="Consolas" panose="020B0609020204030204" pitchFamily="49" charset="0"/>
              </a:rPr>
              <a:t>после </a:t>
            </a:r>
            <a:r>
              <a:rPr lang="en-US" sz="1800" dirty="0">
                <a:solidFill>
                  <a:srgbClr val="88846F"/>
                </a:solidFill>
                <a:latin typeface="Consolas" panose="020B0609020204030204" pitchFamily="49" charset="0"/>
              </a:rPr>
              <a:t>free </a:t>
            </a:r>
            <a:r>
              <a:rPr lang="ru-RU" sz="1800" dirty="0">
                <a:solidFill>
                  <a:srgbClr val="88846F"/>
                </a:solidFill>
                <a:latin typeface="Consolas" panose="020B0609020204030204" pitchFamily="49" charset="0"/>
              </a:rPr>
              <a:t>лучше не вызывать </a:t>
            </a:r>
            <a:r>
              <a:rPr lang="en-US" sz="1800" dirty="0" err="1">
                <a:solidFill>
                  <a:srgbClr val="88846F"/>
                </a:solidFill>
                <a:latin typeface="Consolas" panose="020B0609020204030204" pitchFamily="49" charset="0"/>
              </a:rPr>
              <a:t>cout</a:t>
            </a:r>
            <a:endParaRPr lang="en-US" sz="18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18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B764741-98F3-4995-B77C-1AFE1E369FF2}"/>
              </a:ext>
            </a:extLst>
          </p:cNvPr>
          <p:cNvSpPr txBox="1">
            <a:spLocks/>
          </p:cNvSpPr>
          <p:nvPr/>
        </p:nvSpPr>
        <p:spPr>
          <a:xfrm>
            <a:off x="838200" y="431623"/>
            <a:ext cx="10515600" cy="1200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Освобождение памяти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B0CF5-443F-4A7C-8FB4-8BF1B2D0E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401300" cy="2443816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— это оператор из C++, освобождает память, выделенную через </a:t>
            </a:r>
            <a:r>
              <a:rPr lang="ru-RU" b="1" u="sng" dirty="0" err="1">
                <a:latin typeface="Cambria" panose="02040503050406030204" pitchFamily="18" charset="0"/>
                <a:ea typeface="Cambria" panose="02040503050406030204" pitchFamily="18" charset="0"/>
              </a:rPr>
              <a:t>new</a:t>
            </a:r>
            <a:r>
              <a:rPr lang="ru-RU" b="1" u="sng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b="1" u="sng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Также есть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delete[]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delete[][],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удаления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динамических массивов.</a:t>
            </a:r>
            <a:endParaRPr lang="en-US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6C8FFCF-C746-40A5-8B0F-014D29644E20}"/>
              </a:ext>
            </a:extLst>
          </p:cNvPr>
          <p:cNvSpPr txBox="1">
            <a:spLocks/>
          </p:cNvSpPr>
          <p:nvPr/>
        </p:nvSpPr>
        <p:spPr>
          <a:xfrm>
            <a:off x="1549024" y="4545106"/>
            <a:ext cx="8173197" cy="18355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    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b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>
                <a:solidFill>
                  <a:srgbClr val="F92672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b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E81FF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b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delete</a:t>
            </a:r>
            <a:r>
              <a:rPr lang="ru-RU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b;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b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88846F"/>
                </a:solidFill>
                <a:latin typeface="Consolas" panose="020B0609020204030204" pitchFamily="49" charset="0"/>
              </a:rPr>
              <a:t> //</a:t>
            </a:r>
            <a:r>
              <a:rPr lang="en-US" sz="1800" dirty="0" err="1">
                <a:solidFill>
                  <a:srgbClr val="88846F"/>
                </a:solidFill>
                <a:latin typeface="Consolas" panose="020B0609020204030204" pitchFamily="49" charset="0"/>
              </a:rPr>
              <a:t>после</a:t>
            </a:r>
            <a:r>
              <a:rPr lang="en-US" sz="1800" dirty="0">
                <a:solidFill>
                  <a:srgbClr val="88846F"/>
                </a:solidFill>
                <a:latin typeface="Consolas" panose="020B0609020204030204" pitchFamily="49" charset="0"/>
              </a:rPr>
              <a:t> delete </a:t>
            </a:r>
            <a:r>
              <a:rPr lang="en-US" sz="1800" dirty="0" err="1">
                <a:solidFill>
                  <a:srgbClr val="88846F"/>
                </a:solidFill>
                <a:latin typeface="Consolas" panose="020B0609020204030204" pitchFamily="49" charset="0"/>
              </a:rPr>
              <a:t>лучше</a:t>
            </a:r>
            <a:r>
              <a:rPr lang="en-US" sz="1800" dirty="0">
                <a:solidFill>
                  <a:srgbClr val="88846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8846F"/>
                </a:solidFill>
                <a:latin typeface="Consolas" panose="020B0609020204030204" pitchFamily="49" charset="0"/>
              </a:rPr>
              <a:t>не</a:t>
            </a:r>
            <a:r>
              <a:rPr lang="en-US" sz="1800" dirty="0">
                <a:solidFill>
                  <a:srgbClr val="88846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8846F"/>
                </a:solidFill>
                <a:latin typeface="Consolas" panose="020B0609020204030204" pitchFamily="49" charset="0"/>
              </a:rPr>
              <a:t>вызывать</a:t>
            </a:r>
            <a:r>
              <a:rPr lang="en-US" sz="1800" dirty="0">
                <a:solidFill>
                  <a:srgbClr val="88846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88846F"/>
                </a:solidFill>
                <a:latin typeface="Consolas" panose="020B0609020204030204" pitchFamily="49" charset="0"/>
              </a:rPr>
              <a:t>cout</a:t>
            </a:r>
            <a:endParaRPr lang="en-US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</a:p>
        </p:txBody>
      </p:sp>
    </p:spTree>
    <p:extLst>
      <p:ext uri="{BB962C8B-B14F-4D97-AF65-F5344CB8AC3E}">
        <p14:creationId xmlns:p14="http://schemas.microsoft.com/office/powerpoint/2010/main" val="346960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F4B2F-3BEE-421B-80FB-3342E8A8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AFAF"/>
          </a:solidFill>
        </p:spPr>
        <p:txBody>
          <a:bodyPr/>
          <a:lstStyle/>
          <a:p>
            <a:pPr algn="ctr"/>
            <a:r>
              <a:rPr lang="en-US" sz="3600" b="1" dirty="0">
                <a:latin typeface="Consolas" panose="020B0609020204030204" pitchFamily="49" charset="0"/>
                <a:ea typeface="Cambria" panose="02040503050406030204" pitchFamily="18" charset="0"/>
              </a:rPr>
              <a:t>free() </a:t>
            </a:r>
            <a:r>
              <a:rPr lang="ru-RU" sz="3600" b="1" dirty="0">
                <a:latin typeface="Consolas" panose="020B0609020204030204" pitchFamily="49" charset="0"/>
                <a:ea typeface="Cambria" panose="02040503050406030204" pitchFamily="18" charset="0"/>
              </a:rPr>
              <a:t>/</a:t>
            </a:r>
            <a:r>
              <a:rPr lang="en-US" sz="3600" b="1" dirty="0">
                <a:latin typeface="Consolas" panose="020B0609020204030204" pitchFamily="49" charset="0"/>
                <a:ea typeface="Cambria" panose="02040503050406030204" pitchFamily="18" charset="0"/>
              </a:rPr>
              <a:t>delete</a:t>
            </a:r>
            <a:r>
              <a:rPr lang="ru-RU" sz="3600" b="1" dirty="0"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B0CF5-443F-4A7C-8FB4-8BF1B2D0E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6900" y="1825625"/>
            <a:ext cx="5181600" cy="4351338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free</a:t>
            </a:r>
            <a:r>
              <a:rPr lang="ru-RU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— это функция из C, освобождает память, выделенную через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malloc() / calloc() / realloc().</a:t>
            </a:r>
          </a:p>
          <a:p>
            <a:pPr marL="0" indent="0">
              <a:buNone/>
            </a:pPr>
            <a:endParaRPr lang="ru-RU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— это оператор из C++, освобождает память, выделенную через </a:t>
            </a:r>
            <a:r>
              <a:rPr lang="ru-RU" u="sng" dirty="0" err="1">
                <a:latin typeface="Cambria" panose="02040503050406030204" pitchFamily="18" charset="0"/>
                <a:ea typeface="Cambria" panose="02040503050406030204" pitchFamily="18" charset="0"/>
              </a:rPr>
              <a:t>new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u="sng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C14C272-824B-4416-B815-31CC7BB82F04}"/>
              </a:ext>
            </a:extLst>
          </p:cNvPr>
          <p:cNvSpPr txBox="1">
            <a:spLocks/>
          </p:cNvSpPr>
          <p:nvPr/>
        </p:nvSpPr>
        <p:spPr>
          <a:xfrm>
            <a:off x="6413500" y="1790700"/>
            <a:ext cx="5181600" cy="4351338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Эти функции могут работать вместе </a:t>
            </a:r>
            <a:r>
              <a:rPr lang="ru-RU" dirty="0"/>
              <a:t>¡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 могут и вызывать ошибки в работе программы! Иногда оно "работает", иногда —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крашит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иногда — печатает мусор.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Free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может быть заменен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delete,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наоборот.</a:t>
            </a:r>
            <a:endParaRPr lang="ru-RU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01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289" y="543187"/>
            <a:ext cx="3210111" cy="1325563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latin typeface="Cambria" panose="02040503050406030204" pitchFamily="18" charset="0"/>
                <a:ea typeface="Cambria" panose="02040503050406030204" pitchFamily="18" charset="0"/>
              </a:rPr>
              <a:t>sizeof</a:t>
            </a:r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ru-RU" sz="4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535" y="742044"/>
            <a:ext cx="6826624" cy="5154724"/>
          </a:xfrm>
          <a:solidFill>
            <a:schemeClr val="bg1">
              <a:alpha val="34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sz="2000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sizeof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— это оператор в C++, который возвращает размер </a:t>
            </a:r>
            <a:r>
              <a:rPr lang="ru-RU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объекта или типа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в</a:t>
            </a:r>
            <a:r>
              <a:rPr lang="ru-RU" sz="2000" b="1" dirty="0">
                <a:latin typeface="Cambria" panose="02040503050406030204" pitchFamily="18" charset="0"/>
                <a:ea typeface="Cambria" panose="02040503050406030204" pitchFamily="18" charset="0"/>
              </a:rPr>
              <a:t> байтах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. Например </a:t>
            </a:r>
            <a:r>
              <a:rPr lang="en-US" sz="2000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sizeof</a:t>
            </a:r>
            <a:r>
              <a:rPr lang="en-US" sz="2000" b="1" i="1" dirty="0">
                <a:latin typeface="Cambria" panose="02040503050406030204" pitchFamily="18" charset="0"/>
                <a:ea typeface="Cambria" panose="02040503050406030204" pitchFamily="18" charset="0"/>
              </a:rPr>
              <a:t>(int)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возвращает 4, так как переменная типа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Integer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занимает </a:t>
            </a:r>
            <a:r>
              <a:rPr lang="ru-RU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4 байта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в памяти. Но указатель типа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занимает </a:t>
            </a:r>
            <a:r>
              <a:rPr lang="ru-RU" sz="2000" u="sng" dirty="0">
                <a:latin typeface="Cambria" panose="02040503050406030204" pitchFamily="18" charset="0"/>
                <a:ea typeface="Cambria" panose="02040503050406030204" pitchFamily="18" charset="0"/>
              </a:rPr>
              <a:t>8 байтов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. Дело в том, что под переменную компилятор сам определяет участок памяти, а на 64-битной системе указатель должен иметь возможность указывать на любой из 2⁶⁴ (18 квинтиллионов) байт адресного пространства. Указатель </a:t>
            </a:r>
            <a:r>
              <a:rPr lang="ru-RU" sz="2000" b="1" dirty="0">
                <a:latin typeface="Cambria" panose="02040503050406030204" pitchFamily="18" charset="0"/>
                <a:ea typeface="Cambria" panose="02040503050406030204" pitchFamily="18" charset="0"/>
              </a:rPr>
              <a:t>не хранит данные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он лишь </a:t>
            </a:r>
            <a:r>
              <a:rPr lang="ru-RU" sz="2000" b="1" dirty="0">
                <a:latin typeface="Cambria" panose="02040503050406030204" pitchFamily="18" charset="0"/>
                <a:ea typeface="Cambria" panose="02040503050406030204" pitchFamily="18" charset="0"/>
              </a:rPr>
              <a:t>указывает на место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где эти данные, собственно, находятся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4AC02F-D3FF-4A32-8EA7-EDBF11BF0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5" y="2228738"/>
            <a:ext cx="4904137" cy="21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2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7FBA8A6-F70D-4AF0-831E-ACADD7090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92942"/>
              </p:ext>
            </p:extLst>
          </p:nvPr>
        </p:nvGraphicFramePr>
        <p:xfrm>
          <a:off x="1776000" y="1009253"/>
          <a:ext cx="8640000" cy="483949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219096805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4904369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88205736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66188052"/>
                    </a:ext>
                  </a:extLst>
                </a:gridCol>
              </a:tblGrid>
              <a:tr h="43995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(bool)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(bool*)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52791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(byte)</a:t>
                      </a:r>
                      <a:endParaRPr lang="en-US" dirty="0">
                        <a:solidFill>
                          <a:srgbClr val="F9267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9267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(byte*)</a:t>
                      </a:r>
                      <a:endParaRPr lang="en-US" dirty="0">
                        <a:solidFill>
                          <a:srgbClr val="F9267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rgbClr val="F9267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5046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(char)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(char*)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866238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(short)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(short*)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5463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(int)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(int*)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853745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(unsigned)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(unsigned*)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04276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(long int)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(long int*)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31507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(float)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(float*)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56403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(double)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(double*)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773142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int*)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21997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(string)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32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sizeof</a:t>
                      </a:r>
                      <a:r>
                        <a:rPr lang="en-US" dirty="0"/>
                        <a:t>(string*)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  <a:endParaRPr lang="en-US" dirty="0">
                        <a:solidFill>
                          <a:srgbClr val="F8F8F2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4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03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A227DE4-EFC6-4E41-8A37-77458B6F8C67}"/>
              </a:ext>
            </a:extLst>
          </p:cNvPr>
          <p:cNvSpPr txBox="1">
            <a:spLocks/>
          </p:cNvSpPr>
          <p:nvPr/>
        </p:nvSpPr>
        <p:spPr>
          <a:xfrm>
            <a:off x="838200" y="412751"/>
            <a:ext cx="10515600" cy="1181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Smart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pointers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51"/>
            <a:ext cx="10483850" cy="4787900"/>
          </a:xfrm>
          <a:solidFill>
            <a:schemeClr val="bg1">
              <a:alpha val="34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Smart</a:t>
            </a:r>
            <a:r>
              <a:rPr lang="ru-RU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pointers</a:t>
            </a:r>
            <a:r>
              <a:rPr lang="ru-RU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"интеллектуальные указатели" — это объекты, которые имитируют стандартные указатели: они также содержат адрес (как правило, адрес выделенной динамической памяти), и их можно также использовать для обращения к объектам по этому адресу. Но главное их отличие от стандартных указателей состоит в том, что нам не надо беспокоиться об освобождении памяти с помощью операторов </a:t>
            </a:r>
            <a:r>
              <a:rPr lang="ru-RU" u="sng" dirty="0" err="1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u="sng" dirty="0" err="1">
                <a:latin typeface="Cambria" panose="02040503050406030204" pitchFamily="18" charset="0"/>
                <a:ea typeface="Cambria" panose="02040503050406030204" pitchFamily="18" charset="0"/>
              </a:rPr>
              <a:t>delete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[].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Вся выделенная память, используемая интеллектуальными указателями, будет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освобождаться автоматически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когда она станет не нужна. Соответственно это означает, что мы не столкнемся с утечками памяти, не соответствием между выделениями и освобождениями памяти и болтающимися указателями.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Таким образом,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smart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-указатели позволяют упростить и обезопасить управление памятью. Типы интеллектуальных указателей определены в модуле </a:t>
            </a:r>
            <a:r>
              <a:rPr lang="ru-RU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memory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стандартной библиотеки языка С++ и доступны в пространстве имен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std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97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6F75DD-4A0B-47B8-BA4D-731E396BB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9275"/>
            <a:ext cx="10509250" cy="4351338"/>
          </a:xfrm>
          <a:solidFill>
            <a:schemeClr val="bg1">
              <a:alpha val="34000"/>
            </a:schemeClr>
          </a:solidFill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Одновременно не может быть двух или более объектов 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unique_ptr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&lt;T&gt;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, которые указывают один и тот же адрес памяти.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Если же мы попробуем определить два одновременно существующих указателя, которые указывают на один и тот же адрес, компилятор не скопирует код.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Когда 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unique_ptr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уничтожается, уничтожается и значение, на которое он указывает.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По умолчанию 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unique_ptr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&lt;T&gt;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инициализируется значением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nullptr</a:t>
            </a:r>
            <a:endParaRPr lang="ru-RU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5AE5CD9-A2B8-4F25-A539-86DCF7B401FD}"/>
              </a:ext>
            </a:extLst>
          </p:cNvPr>
          <p:cNvSpPr txBox="1">
            <a:spLocks/>
          </p:cNvSpPr>
          <p:nvPr/>
        </p:nvSpPr>
        <p:spPr>
          <a:xfrm>
            <a:off x="838200" y="431623"/>
            <a:ext cx="10515600" cy="1200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Уникальный указатель</a:t>
            </a:r>
          </a:p>
        </p:txBody>
      </p:sp>
    </p:spTree>
    <p:extLst>
      <p:ext uri="{BB962C8B-B14F-4D97-AF65-F5344CB8AC3E}">
        <p14:creationId xmlns:p14="http://schemas.microsoft.com/office/powerpoint/2010/main" val="315290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A1CCB-F994-44E9-87C2-4B1BE7BB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850" y="88999"/>
            <a:ext cx="10090150" cy="1325563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ambria" panose="02040503050406030204" pitchFamily="18" charset="0"/>
                <a:ea typeface="Cambria" panose="02040503050406030204" pitchFamily="18" charset="0"/>
              </a:rPr>
              <a:t>Создание уникального указателя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5878F8-1B69-4EE6-A3EF-03620FE88C82}"/>
              </a:ext>
            </a:extLst>
          </p:cNvPr>
          <p:cNvSpPr/>
          <p:nvPr/>
        </p:nvSpPr>
        <p:spPr>
          <a:xfrm>
            <a:off x="231775" y="1414562"/>
            <a:ext cx="11728450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&lt;memory&gt;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ptr1;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en-US" dirty="0" err="1">
                <a:solidFill>
                  <a:srgbClr val="88846F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846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. 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Нулевой указатель</a:t>
            </a:r>
            <a:endParaRPr lang="ru-RU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ptr2{};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= </a:t>
            </a:r>
            <a:r>
              <a:rPr lang="en-US" dirty="0" err="1">
                <a:solidFill>
                  <a:srgbClr val="88846F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ptr3{</a:t>
            </a:r>
            <a:r>
              <a:rPr lang="en-US" dirty="0" err="1">
                <a:solidFill>
                  <a:srgbClr val="AE81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= </a:t>
            </a:r>
            <a:r>
              <a:rPr lang="en-US" dirty="0" err="1">
                <a:solidFill>
                  <a:srgbClr val="88846F"/>
                </a:solidFill>
                <a:latin typeface="Consolas" panose="020B0609020204030204" pitchFamily="49" charset="0"/>
              </a:rPr>
              <a:t>nullptr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ptr4{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125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)};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используя функции из 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memory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ptr5{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125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)};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начиная с 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C++14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up1(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)); </a:t>
            </a: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Это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up2(up1); </a:t>
            </a: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	  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 не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"up1 =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up1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 работает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"up2 =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up2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 !</a:t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 </a:t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8141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5878F8-1B69-4EE6-A3EF-03620FE88C82}"/>
              </a:ext>
            </a:extLst>
          </p:cNvPr>
          <p:cNvSpPr/>
          <p:nvPr/>
        </p:nvSpPr>
        <p:spPr>
          <a:xfrm>
            <a:off x="231775" y="197346"/>
            <a:ext cx="11728450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&lt;memory&gt;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125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)};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создаем </a:t>
            </a:r>
            <a:endParaRPr lang="ru-RU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E6DB74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 =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125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"&amp;</a:t>
            </a:r>
            <a:r>
              <a:rPr lang="en-US" dirty="0" err="1">
                <a:solidFill>
                  <a:srgbClr val="E6DB74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 =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ptr.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адрес</a:t>
            </a:r>
            <a:b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b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pointer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ptr.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Для получения стандартного указателя из </a:t>
            </a:r>
            <a:endParaRPr lang="ru-RU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                            //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88846F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применяется функция 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get():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"pointer =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pointer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125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ptr.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reset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обнуляет указатель. Пишет 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NULL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!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условие на проверку</a:t>
            </a:r>
            <a:endParaRPr lang="ru-RU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"Memory is free"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377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E9FC439-6816-4FB9-B147-3853CB11715B}"/>
              </a:ext>
            </a:extLst>
          </p:cNvPr>
          <p:cNvGrpSpPr/>
          <p:nvPr/>
        </p:nvGrpSpPr>
        <p:grpSpPr>
          <a:xfrm>
            <a:off x="607375" y="328734"/>
            <a:ext cx="10850250" cy="6200532"/>
            <a:chOff x="569633" y="284098"/>
            <a:chExt cx="10850250" cy="6200532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D5EB7FE3-12C4-41F0-B406-FCA3E2AECBA9}"/>
                </a:ext>
              </a:extLst>
            </p:cNvPr>
            <p:cNvSpPr/>
            <p:nvPr/>
          </p:nvSpPr>
          <p:spPr>
            <a:xfrm>
              <a:off x="569633" y="284098"/>
              <a:ext cx="5040000" cy="122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Указатели</a:t>
              </a:r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B86CFB64-36AE-4590-B8AE-2E9E64CBD7EC}"/>
                </a:ext>
              </a:extLst>
            </p:cNvPr>
            <p:cNvSpPr/>
            <p:nvPr/>
          </p:nvSpPr>
          <p:spPr>
            <a:xfrm>
              <a:off x="569633" y="1942942"/>
              <a:ext cx="5040000" cy="122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Операторы * и 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&amp;</a:t>
              </a:r>
              <a:endPara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6492339C-021F-4670-8AF8-30891B461796}"/>
                </a:ext>
              </a:extLst>
            </p:cNvPr>
            <p:cNvSpPr/>
            <p:nvPr/>
          </p:nvSpPr>
          <p:spPr>
            <a:xfrm>
              <a:off x="569633" y="3601786"/>
              <a:ext cx="5040000" cy="122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free()</a:t>
              </a:r>
              <a:endPara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8F9299A-DA1E-47B6-A947-F22DB96BB180}"/>
                </a:ext>
              </a:extLst>
            </p:cNvPr>
            <p:cNvSpPr/>
            <p:nvPr/>
          </p:nvSpPr>
          <p:spPr>
            <a:xfrm>
              <a:off x="6379883" y="3601786"/>
              <a:ext cx="5040000" cy="122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delete</a:t>
              </a:r>
              <a:endPara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7E24EE6-0963-44B3-B51D-D7E51E2ADD77}"/>
                </a:ext>
              </a:extLst>
            </p:cNvPr>
            <p:cNvSpPr/>
            <p:nvPr/>
          </p:nvSpPr>
          <p:spPr>
            <a:xfrm>
              <a:off x="6379883" y="1942942"/>
              <a:ext cx="5040000" cy="122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malloc calloc realloc</a:t>
              </a:r>
              <a:endPara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61F3E40B-55E1-45A0-A648-5232FF3C3B05}"/>
                </a:ext>
              </a:extLst>
            </p:cNvPr>
            <p:cNvSpPr/>
            <p:nvPr/>
          </p:nvSpPr>
          <p:spPr>
            <a:xfrm>
              <a:off x="6379883" y="306294"/>
              <a:ext cx="5040000" cy="122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NULL</a:t>
              </a:r>
              <a:endPara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2633187-6012-47AE-BF34-3D28AE96C508}"/>
                </a:ext>
              </a:extLst>
            </p:cNvPr>
            <p:cNvSpPr/>
            <p:nvPr/>
          </p:nvSpPr>
          <p:spPr>
            <a:xfrm>
              <a:off x="569633" y="5260630"/>
              <a:ext cx="5040000" cy="122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sizeof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()</a:t>
              </a:r>
              <a:endPara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070AEB9-A5E8-4972-8D41-3FFA647C715F}"/>
                </a:ext>
              </a:extLst>
            </p:cNvPr>
            <p:cNvSpPr/>
            <p:nvPr/>
          </p:nvSpPr>
          <p:spPr>
            <a:xfrm>
              <a:off x="6379883" y="5260630"/>
              <a:ext cx="5040000" cy="1224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unique_ptr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32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shared_ptr</a:t>
              </a:r>
              <a:endPara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785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5878F8-1B69-4EE6-A3EF-03620FE88C82}"/>
              </a:ext>
            </a:extLst>
          </p:cNvPr>
          <p:cNvSpPr/>
          <p:nvPr/>
        </p:nvSpPr>
        <p:spPr>
          <a:xfrm>
            <a:off x="231775" y="612845"/>
            <a:ext cx="11728450" cy="56323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&lt;memory&gt;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[]){</a:t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unique_pointer1(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unique_pointer2(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"unique_pointer1 =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unique_pointer1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"unique_pointer2 =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unique_pointer2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unique_pointer1.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(unique_pointer2);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поменять местами</a:t>
            </a:r>
            <a:endParaRPr lang="ru-RU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"unique_pointer1 =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unique_pointer1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"unique_pointer2 =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unique_pointer2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unique_pointer3;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unique_pointer3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(unique_pointer2);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на пустой указатель перенести другой указатель</a:t>
            </a:r>
            <a:endParaRPr lang="ru-RU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"unique_pointer3 =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unique_pointer3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500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6F75DD-4A0B-47B8-BA4D-731E396BB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4675"/>
            <a:ext cx="10509250" cy="4351338"/>
          </a:xfrm>
          <a:solidFill>
            <a:schemeClr val="bg1">
              <a:alpha val="34000"/>
            </a:schemeClr>
          </a:solidFill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Тип 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shared_ptr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&lt;T&gt;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применяется для создания указателей на объекты, на которые может указывать несколько указателей. 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shared_ptr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&lt;T&gt;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позволяет создавать множество объектов 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shared_ptr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&lt;T&gt;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, которые содержат один и тот же адрес.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Для данных указателей применяется механизм подсчета ссылок. Каждый раз, когда создается объект 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shared_ptr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&lt;T&gt;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, увеличивается счетчик объектов 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shared_ptr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&lt;T&gt;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, которые содержат определенный адрес. Когда объект 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shared_ptr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&lt;T&gt;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удаляется или ему присваивается другой адрес, счетчик ссылок уменьшается на единицу. Когда больше нет объектов 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shared_ptr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&lt;T&gt;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, которые ссылаются на определенный адрес, счетчик ссылок сбрасывается в ноль.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При определении указателя без явной инициализации по умолчанию он инициализируется значением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nullptr</a:t>
            </a:r>
            <a:endParaRPr lang="ru-RU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215D181-781B-4DC2-BA4B-7C77210678B5}"/>
              </a:ext>
            </a:extLst>
          </p:cNvPr>
          <p:cNvSpPr txBox="1">
            <a:spLocks/>
          </p:cNvSpPr>
          <p:nvPr/>
        </p:nvSpPr>
        <p:spPr>
          <a:xfrm>
            <a:off x="838200" y="431623"/>
            <a:ext cx="10515600" cy="1200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Совместный указатель</a:t>
            </a:r>
          </a:p>
        </p:txBody>
      </p:sp>
    </p:spTree>
    <p:extLst>
      <p:ext uri="{BB962C8B-B14F-4D97-AF65-F5344CB8AC3E}">
        <p14:creationId xmlns:p14="http://schemas.microsoft.com/office/powerpoint/2010/main" val="1566115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A1CCB-F994-44E9-87C2-4B1BE7BB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925" y="307975"/>
            <a:ext cx="10090150" cy="1325563"/>
          </a:xfrm>
        </p:spPr>
        <p:txBody>
          <a:bodyPr>
            <a:noAutofit/>
          </a:bodyPr>
          <a:lstStyle/>
          <a:p>
            <a:r>
              <a:rPr lang="ru-RU" sz="3600" dirty="0">
                <a:latin typeface="Cambria" panose="02040503050406030204" pitchFamily="18" charset="0"/>
                <a:ea typeface="Cambria" panose="02040503050406030204" pitchFamily="18" charset="0"/>
              </a:rPr>
              <a:t>Создание совместного указателя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5878F8-1B69-4EE6-A3EF-03620FE88C82}"/>
              </a:ext>
            </a:extLst>
          </p:cNvPr>
          <p:cNvSpPr/>
          <p:nvPr/>
        </p:nvSpPr>
        <p:spPr>
          <a:xfrm>
            <a:off x="508000" y="1720840"/>
            <a:ext cx="8255000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&lt;memory&gt;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ptr1;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ptr2{};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ptr3{</a:t>
            </a:r>
            <a:r>
              <a:rPr lang="en-US" dirty="0" err="1">
                <a:solidFill>
                  <a:srgbClr val="AE81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ptr4{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22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)};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ptr5{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33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)};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48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5878F8-1B69-4EE6-A3EF-03620FE88C82}"/>
              </a:ext>
            </a:extLst>
          </p:cNvPr>
          <p:cNvSpPr/>
          <p:nvPr/>
        </p:nvSpPr>
        <p:spPr>
          <a:xfrm>
            <a:off x="501650" y="1054090"/>
            <a:ext cx="6505575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&lt;memory&gt;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sp1(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sp2(sp1);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"sp1 =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sp1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"sp2 =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sp2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11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olid"/>
          </a:ln>
        </p:spPr>
        <p:txBody>
          <a:bodyPr/>
          <a:lstStyle/>
          <a:p>
            <a:pPr marL="360000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Указатели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Указатели представляют собой объекты, значением которых служат </a:t>
            </a:r>
            <a:r>
              <a:rPr lang="ru-RU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адреса других объектов (переменных, констант, указателей) или функций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Как и ссылки, указатели применяются для косвенного доступа к объекту. Однако в отличие от ссылок указатели обладают большими возможностями.</a:t>
            </a:r>
          </a:p>
        </p:txBody>
      </p:sp>
    </p:spTree>
    <p:extLst>
      <p:ext uri="{BB962C8B-B14F-4D97-AF65-F5344CB8AC3E}">
        <p14:creationId xmlns:p14="http://schemas.microsoft.com/office/powerpoint/2010/main" val="80186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8B36EEA-5817-4C18-BD83-99988FDA8C32}"/>
              </a:ext>
            </a:extLst>
          </p:cNvPr>
          <p:cNvSpPr txBox="1">
            <a:spLocks/>
          </p:cNvSpPr>
          <p:nvPr/>
        </p:nvSpPr>
        <p:spPr>
          <a:xfrm>
            <a:off x="838200" y="431623"/>
            <a:ext cx="10515600" cy="1200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создать указатель?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B0CF5-443F-4A7C-8FB4-8BF1B2D0E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Указатель можно создать 3-мя способами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(С++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style</a:t>
            </a:r>
            <a:r>
              <a:rPr lang="ru-RU" sz="2400" i="1" dirty="0">
                <a:latin typeface="Cambria" panose="02040503050406030204" pitchFamily="18" charset="0"/>
                <a:ea typeface="Cambria" panose="02040503050406030204" pitchFamily="18" charset="0"/>
              </a:rPr>
              <a:t>).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создается указатель, нужно указать его тип. Данный тип показывает какой тип данных можно будет хранить в том участке памяти.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57731F-8B23-4B32-BD2D-40878C92F031}"/>
              </a:ext>
            </a:extLst>
          </p:cNvPr>
          <p:cNvSpPr/>
          <p:nvPr/>
        </p:nvSpPr>
        <p:spPr>
          <a:xfrm>
            <a:off x="6731374" y="1977960"/>
            <a:ext cx="454622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num2 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pt-BR" sz="2400" dirty="0">
                <a:solidFill>
                  <a:srgbClr val="F8F8F2"/>
                </a:solidFill>
                <a:latin typeface="Consolas" panose="020B0609020204030204" pitchFamily="49" charset="0"/>
              </a:rPr>
              <a:t>num3 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509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E6E1172-61CB-4219-9027-2BDC50EA361F}"/>
              </a:ext>
            </a:extLst>
          </p:cNvPr>
          <p:cNvSpPr txBox="1">
            <a:spLocks/>
          </p:cNvSpPr>
          <p:nvPr/>
        </p:nvSpPr>
        <p:spPr>
          <a:xfrm>
            <a:off x="838200" y="431623"/>
            <a:ext cx="10515600" cy="1200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Разыменование? указателя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B0CF5-443F-4A7C-8FB4-8BF1B2D0E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6299" y="1825625"/>
            <a:ext cx="10728513" cy="1325563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Оператор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&amp;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позволяет получить адрес переменной/ указателя в памяти. Адрес запишется в 16-ричном формате.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57731F-8B23-4B32-BD2D-40878C92F031}"/>
              </a:ext>
            </a:extLst>
          </p:cNvPr>
          <p:cNvSpPr/>
          <p:nvPr/>
        </p:nvSpPr>
        <p:spPr>
          <a:xfrm>
            <a:off x="876300" y="3219994"/>
            <a:ext cx="6250641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num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123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«</a:t>
            </a:r>
            <a:r>
              <a:rPr lang="ru-RU" sz="2000" dirty="0">
                <a:solidFill>
                  <a:srgbClr val="E6DB74"/>
                </a:solidFill>
                <a:latin typeface="Consolas" panose="020B0609020204030204" pitchFamily="49" charset="0"/>
              </a:rPr>
              <a:t>Значение которое хранит переменная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num = 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num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8846F"/>
                </a:solidFill>
                <a:latin typeface="Consolas" panose="020B0609020204030204" pitchFamily="49" charset="0"/>
              </a:rPr>
              <a:t>    // </a:t>
            </a:r>
            <a:r>
              <a:rPr lang="ru-RU" sz="2000" dirty="0">
                <a:solidFill>
                  <a:srgbClr val="88846F"/>
                </a:solidFill>
                <a:latin typeface="Consolas" panose="020B0609020204030204" pitchFamily="49" charset="0"/>
              </a:rPr>
              <a:t>С помощью &amp; символа можно узнать по какому адресу хранится эта переменная </a:t>
            </a:r>
          </a:p>
          <a:p>
            <a:endParaRPr lang="ru-RU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"&amp;num = 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num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00AFE5-D6D4-408C-B1DC-7DEAE2D42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49" y="5854611"/>
            <a:ext cx="7687748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2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393267A-B42C-4CBE-878D-37A7759D8B33}"/>
              </a:ext>
            </a:extLst>
          </p:cNvPr>
          <p:cNvSpPr txBox="1">
            <a:spLocks/>
          </p:cNvSpPr>
          <p:nvPr/>
        </p:nvSpPr>
        <p:spPr>
          <a:xfrm>
            <a:off x="838200" y="273051"/>
            <a:ext cx="10515600" cy="1073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Выделение памяти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41E014A-9B0A-4784-A877-23D485624968}"/>
              </a:ext>
            </a:extLst>
          </p:cNvPr>
          <p:cNvSpPr txBox="1">
            <a:spLocks/>
          </p:cNvSpPr>
          <p:nvPr/>
        </p:nvSpPr>
        <p:spPr>
          <a:xfrm>
            <a:off x="838200" y="1519518"/>
            <a:ext cx="10401300" cy="4424082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В ЯП С память можно было выделять с помощью следующих функций: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malloc()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calloc()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realloc()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Создание указателей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таким способом все еще актуально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С++ и используется для более эффективного управления памятью.</a:t>
            </a:r>
          </a:p>
        </p:txBody>
      </p:sp>
    </p:spTree>
    <p:extLst>
      <p:ext uri="{BB962C8B-B14F-4D97-AF65-F5344CB8AC3E}">
        <p14:creationId xmlns:p14="http://schemas.microsoft.com/office/powerpoint/2010/main" val="234249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2A77F8A-7098-4AA0-B092-F0C8AC3E51D0}"/>
              </a:ext>
            </a:extLst>
          </p:cNvPr>
          <p:cNvSpPr txBox="1">
            <a:spLocks/>
          </p:cNvSpPr>
          <p:nvPr/>
        </p:nvSpPr>
        <p:spPr>
          <a:xfrm>
            <a:off x="838200" y="311151"/>
            <a:ext cx="105156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5"/>
            </a:solidFill>
            <a:prstDash val="solid"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malloc(),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calloc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realloc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B0CF5-443F-4A7C-8FB4-8BF1B2D0E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4620"/>
            <a:ext cx="10515599" cy="4188760"/>
          </a:xfrm>
          <a:solidFill>
            <a:schemeClr val="bg1">
              <a:alpha val="34000"/>
            </a:schemeClr>
          </a:solidFill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ru-RU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malloc()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(расшифровывается как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memory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allocation)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используется для выделения одного блока непрерывной памяти в куче во время выполнения. Память, выделенная malloc(), не инициализирована, то есть содержит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мусорные значения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Функция</a:t>
            </a:r>
            <a:r>
              <a:rPr lang="ru-RU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calloc()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sz="2900" b="1" dirty="0">
                <a:latin typeface="Cambria" panose="02040503050406030204" pitchFamily="18" charset="0"/>
                <a:ea typeface="Cambria" panose="02040503050406030204" pitchFamily="18" charset="0"/>
              </a:rPr>
              <a:t>обозначает </a:t>
            </a:r>
            <a:r>
              <a:rPr lang="en-US" sz="2900" b="1" dirty="0">
                <a:latin typeface="Cambria" panose="02040503050406030204" pitchFamily="18" charset="0"/>
                <a:ea typeface="Cambria" panose="02040503050406030204" pitchFamily="18" charset="0"/>
              </a:rPr>
              <a:t>contiguous </a:t>
            </a:r>
            <a:r>
              <a:rPr lang="ru-RU" sz="2900" b="1" dirty="0">
                <a:latin typeface="Cambria" panose="02040503050406030204" pitchFamily="18" charset="0"/>
                <a:ea typeface="Cambria" panose="02040503050406030204" pitchFamily="18" charset="0"/>
              </a:rPr>
              <a:t> allocation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похожа на malloc(), но она инициализирует выделенную память нулем. Она используется, когда вам нужна память с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нулевыми значениями по умолчанию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ru-RU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realloc()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(обозначает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 re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allocation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пере-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allocation)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используется для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изменения размера ранее выделенного блока памяти.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Она позволяет изменить размер существующего выделения памяти без необходимости освобождать старую память и выделять новый блок.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A037C7-ED0A-433A-8991-F5839300559B}"/>
              </a:ext>
            </a:extLst>
          </p:cNvPr>
          <p:cNvSpPr/>
          <p:nvPr/>
        </p:nvSpPr>
        <p:spPr>
          <a:xfrm>
            <a:off x="838201" y="5717792"/>
            <a:ext cx="10515598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malloc(size); 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i="1" dirty="0">
                <a:latin typeface="Consolas" panose="020B0609020204030204" pitchFamily="49" charset="0"/>
                <a:ea typeface="Cambria" panose="02040503050406030204" pitchFamily="18" charset="0"/>
              </a:rPr>
              <a:t>size = </a:t>
            </a:r>
            <a:r>
              <a:rPr lang="ru-RU" i="1" dirty="0">
                <a:latin typeface="Consolas" panose="020B0609020204030204" pitchFamily="49" charset="0"/>
                <a:ea typeface="Cambria" panose="02040503050406030204" pitchFamily="18" charset="0"/>
              </a:rPr>
              <a:t>объем памяти в байтах</a:t>
            </a:r>
          </a:p>
          <a:p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calloc(n, size); </a:t>
            </a:r>
            <a:r>
              <a:rPr lang="en-US" i="1" dirty="0">
                <a:latin typeface="Consolas" panose="020B0609020204030204" pitchFamily="49" charset="0"/>
                <a:ea typeface="Cambria" panose="02040503050406030204" pitchFamily="18" charset="0"/>
              </a:rPr>
              <a:t>n </a:t>
            </a:r>
            <a:r>
              <a:rPr lang="ru-RU" i="1" dirty="0">
                <a:latin typeface="Consolas" panose="020B0609020204030204" pitchFamily="49" charset="0"/>
                <a:ea typeface="Cambria" panose="02040503050406030204" pitchFamily="18" charset="0"/>
              </a:rPr>
              <a:t>= количество блоков размером </a:t>
            </a:r>
            <a:r>
              <a:rPr lang="en-US" i="1" dirty="0">
                <a:latin typeface="Consolas" panose="020B0609020204030204" pitchFamily="49" charset="0"/>
                <a:ea typeface="Cambria" panose="02040503050406030204" pitchFamily="18" charset="0"/>
              </a:rPr>
              <a:t>size</a:t>
            </a:r>
          </a:p>
          <a:p>
            <a:r>
              <a:rPr lang="ru-RU" b="1" dirty="0">
                <a:solidFill>
                  <a:schemeClr val="accent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realloc(ptr, new_size);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ea typeface="Cambria" panose="02040503050406030204" pitchFamily="18" charset="0"/>
              </a:rPr>
              <a:t> </a:t>
            </a:r>
            <a:r>
              <a:rPr lang="en-US" i="1" dirty="0">
                <a:latin typeface="Consolas" panose="020B0609020204030204" pitchFamily="49" charset="0"/>
                <a:ea typeface="Cambria" panose="02040503050406030204" pitchFamily="18" charset="0"/>
              </a:rPr>
              <a:t>ptr = </a:t>
            </a:r>
            <a:r>
              <a:rPr lang="ru-RU" i="1" dirty="0">
                <a:latin typeface="Consolas" panose="020B0609020204030204" pitchFamily="49" charset="0"/>
                <a:ea typeface="Cambria" panose="02040503050406030204" pitchFamily="18" charset="0"/>
              </a:rPr>
              <a:t>указатель созданный ранее, </a:t>
            </a:r>
            <a:r>
              <a:rPr lang="az-Latn-AZ" i="1" dirty="0">
                <a:latin typeface="Consolas" panose="020B0609020204030204" pitchFamily="49" charset="0"/>
                <a:ea typeface="Cambria" panose="02040503050406030204" pitchFamily="18" charset="0"/>
              </a:rPr>
              <a:t>ne</a:t>
            </a:r>
            <a:r>
              <a:rPr lang="en-US" i="1" dirty="0">
                <a:latin typeface="Consolas" panose="020B0609020204030204" pitchFamily="49" charset="0"/>
                <a:ea typeface="Cambria" panose="02040503050406030204" pitchFamily="18" charset="0"/>
              </a:rPr>
              <a:t>w_size = </a:t>
            </a:r>
            <a:r>
              <a:rPr lang="ru-RU" i="1" dirty="0">
                <a:latin typeface="Consolas" panose="020B0609020204030204" pitchFamily="49" charset="0"/>
                <a:ea typeface="Cambria" panose="02040503050406030204" pitchFamily="18" charset="0"/>
              </a:rPr>
              <a:t>новый размер</a:t>
            </a:r>
          </a:p>
        </p:txBody>
      </p:sp>
    </p:spTree>
    <p:extLst>
      <p:ext uri="{BB962C8B-B14F-4D97-AF65-F5344CB8AC3E}">
        <p14:creationId xmlns:p14="http://schemas.microsoft.com/office/powerpoint/2010/main" val="369006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F4B2F-3BEE-421B-80FB-3342E8A8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malloc()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57731F-8B23-4B32-BD2D-40878C92F031}"/>
              </a:ext>
            </a:extLst>
          </p:cNvPr>
          <p:cNvSpPr/>
          <p:nvPr/>
        </p:nvSpPr>
        <p:spPr>
          <a:xfrm>
            <a:off x="838199" y="1690688"/>
            <a:ext cx="6860242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[]){</a:t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ptr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ptr[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1 2 3 4 5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ptr[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21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F4B2F-3BEE-421B-80FB-3342E8A8D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calloc()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57731F-8B23-4B32-BD2D-40878C92F031}"/>
              </a:ext>
            </a:extLst>
          </p:cNvPr>
          <p:cNvSpPr/>
          <p:nvPr/>
        </p:nvSpPr>
        <p:spPr>
          <a:xfrm>
            <a:off x="838200" y="1610006"/>
            <a:ext cx="7041776" cy="4801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[]){</a:t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ptr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calloc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(ptr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"Allocation Failed"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exit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%d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ptr[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Выноска: линия 2">
            <a:extLst>
              <a:ext uri="{FF2B5EF4-FFF2-40B4-BE49-F238E27FC236}">
                <a16:creationId xmlns:a16="http://schemas.microsoft.com/office/drawing/2014/main" id="{0042C296-6FEB-40BA-8414-0FBE30DFA0DD}"/>
              </a:ext>
            </a:extLst>
          </p:cNvPr>
          <p:cNvSpPr/>
          <p:nvPr/>
        </p:nvSpPr>
        <p:spPr>
          <a:xfrm>
            <a:off x="7936007" y="2689414"/>
            <a:ext cx="4255993" cy="1122828"/>
          </a:xfrm>
          <a:prstGeom prst="borderCallout1">
            <a:avLst>
              <a:gd name="adj1" fmla="val 50009"/>
              <a:gd name="adj2" fmla="val -5130"/>
              <a:gd name="adj3" fmla="val 95936"/>
              <a:gd name="adj4" fmla="val -4784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/>
              <a:t>При ошибке он заполняет указатель значением </a:t>
            </a:r>
            <a:r>
              <a:rPr lang="en-US" b="1" dirty="0"/>
              <a:t>NULL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291204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2635</Words>
  <Application>Microsoft Office PowerPoint</Application>
  <PresentationFormat>Широкоэкранный</PresentationFormat>
  <Paragraphs>240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Consolas</vt:lpstr>
      <vt:lpstr>Тема Office</vt:lpstr>
      <vt:lpstr>Указатели и динамическое управление памятью в С++</vt:lpstr>
      <vt:lpstr>Презентация PowerPoint</vt:lpstr>
      <vt:lpstr>Указатели в С++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 malloc()</vt:lpstr>
      <vt:lpstr>Пример calloc()</vt:lpstr>
      <vt:lpstr>Пример realloc()</vt:lpstr>
      <vt:lpstr>Презентация PowerPoint</vt:lpstr>
      <vt:lpstr>Презентация PowerPoint</vt:lpstr>
      <vt:lpstr>free() /delete разница</vt:lpstr>
      <vt:lpstr>sizeof()</vt:lpstr>
      <vt:lpstr>Презентация PowerPoint</vt:lpstr>
      <vt:lpstr>Презентация PowerPoint</vt:lpstr>
      <vt:lpstr>Презентация PowerPoint</vt:lpstr>
      <vt:lpstr>Создание уникального указателя</vt:lpstr>
      <vt:lpstr>Презентация PowerPoint</vt:lpstr>
      <vt:lpstr>Презентация PowerPoint</vt:lpstr>
      <vt:lpstr>Презентация PowerPoint</vt:lpstr>
      <vt:lpstr>Создание совместного указателя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Aydin</dc:creator>
  <cp:lastModifiedBy>Aydin</cp:lastModifiedBy>
  <cp:revision>69</cp:revision>
  <dcterms:created xsi:type="dcterms:W3CDTF">2025-04-02T10:07:18Z</dcterms:created>
  <dcterms:modified xsi:type="dcterms:W3CDTF">2025-04-26T11:00:06Z</dcterms:modified>
</cp:coreProperties>
</file>