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83" r:id="rId4"/>
    <p:sldId id="257" r:id="rId5"/>
    <p:sldId id="259" r:id="rId6"/>
    <p:sldId id="258" r:id="rId7"/>
    <p:sldId id="286" r:id="rId8"/>
    <p:sldId id="284" r:id="rId9"/>
    <p:sldId id="287" r:id="rId10"/>
    <p:sldId id="260" r:id="rId11"/>
    <p:sldId id="288" r:id="rId12"/>
    <p:sldId id="285" r:id="rId13"/>
    <p:sldId id="28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1D8"/>
    <a:srgbClr val="F3EEE3"/>
    <a:srgbClr val="F1E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76" y="-86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 технологий для здоровья и фитнеса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BB4-4884-801C-A135ACE02A4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4-4884-801C-A135ACE02A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Apple</c:v>
                </c:pt>
                <c:pt idx="1">
                  <c:v>Huawei</c:v>
                </c:pt>
                <c:pt idx="2">
                  <c:v>Xiaomi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17.399999999999999</c:v>
                </c:pt>
                <c:pt idx="1">
                  <c:v>13.5</c:v>
                </c:pt>
                <c:pt idx="2">
                  <c:v>13.3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4-4884-801C-A135ACE02A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1707391"/>
        <c:axId val="1842613503"/>
      </c:barChart>
      <c:catAx>
        <c:axId val="49170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42613503"/>
        <c:crosses val="autoZero"/>
        <c:auto val="1"/>
        <c:lblAlgn val="ctr"/>
        <c:lblOffset val="100"/>
        <c:noMultiLvlLbl val="0"/>
      </c:catAx>
      <c:valAx>
        <c:axId val="184261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170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22561-804A-4D3C-992B-DE6624F43359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C4A72-6F1A-44E0-9E3A-73271D8D77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1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C4A72-6F1A-44E0-9E3A-73271D8D77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02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6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7D0BC-2174-4A1B-915B-3C77FF34D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1F5F0-2055-49F7-A11F-8991D79F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AE50C-8F2D-4B4C-88F8-D94862B6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5F9389-CD2D-4A25-853B-334148F7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C976B-F745-444F-95EC-C4746356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7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5A946-BCCD-4CDF-9074-4A9D554A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85B7A3-D8B0-4623-B8BC-FFF05A5D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B5068-0D3B-4A27-A6A1-A371AAC1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9F3B-BD3E-4E9C-9B5F-68A1F8EB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831C3-7CC7-4972-A191-86D998A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59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D3ACB9-F49F-4ACA-BB03-4A3EB6AE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383C98-F4FF-42D1-8520-1515BE31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EBEB6-1F74-4568-AADE-6E5D7A53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9B235-6850-4ED9-8CC8-0CEB2F75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9C0B9-7E36-4344-A0E0-250B5119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2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</a:p>
        </p:txBody>
      </p:sp>
      <p:sp>
        <p:nvSpPr>
          <p:cNvPr id="14" name="Фигура 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5458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40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7DD71-6A5F-43BC-944C-0A7FAE97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449B8E-AD80-4126-B881-C900787D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1665C-9A8F-4241-9E11-52EBEE23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972E83-463E-4734-B6A8-2AFD9BA9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257B7-FBA9-4A78-A3F4-C6868E0C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16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85E19-778E-465D-A144-B94447C5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D90538-39E5-4EC6-923F-07C68B5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5D4FA-7D76-4C03-8388-2901B544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E2BED-8B3B-4BE4-B7AC-E154B6D2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6B6DE-E4D7-406C-94CA-F5A04B6F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9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943B3-718E-4829-B10A-65105F76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29322-43C4-41E0-A0E7-A7B1C20D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6AC0B8-EF8E-4773-A6E6-C5252A926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CC0B21-9587-4421-8F1D-AB7E7F0C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0B9A9B-CEB8-41A8-B63F-F75128B1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8514BE-2EFD-410C-8F65-4CCF7AA9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04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DC69A-2693-4956-A36E-52C357A9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D12410-409C-46E8-8BB5-9551D246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E51C58-1886-40B2-B26F-E1DC0A74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77B255-2416-4871-ADC1-22D694B06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924E69-DEDC-4E46-BCF0-0DD78B939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17821D-1E5A-408D-93CE-389D2363A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DA1F5C-86CA-44D4-848B-01DCEEE9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48A840-3143-457C-911D-592280E6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430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7FCE3-20F2-4DCF-901D-2BB26FD5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F4378C-140D-476F-9C40-67774AF8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B5CE1D-3377-4CB9-9DA2-FB45AD5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F56BB7-8404-4F19-B55C-5CD26D2B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60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EBC5ED-5A7A-45BC-908F-1157256C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CCFD0F-9BBF-43C4-B9B4-A1C41705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40A55A-4994-4EDE-A61C-EB70322F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05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B3320-5AA8-4E2E-80E0-7CA08EA4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5315B-CB49-4976-BB7F-2D07D0A6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604128-A73E-4ACB-A415-EC8FB637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68F7CF-849D-498C-AE6C-ECAEFAD8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37FEF6-304B-49D8-B4E1-ED9DA3D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AED1E-EDFD-4871-BD23-0206D3B1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5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2AEB6-F0DA-463C-A6FE-CADFCBD6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A50354-07A0-4077-916E-C2049A66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7B7EB8-3FEC-4196-AD83-A884A8FA7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5613A5-F287-49E3-91AE-4E7DBBAD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3222E5-6D18-4BFA-9802-A6EC869D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783B2-CDB9-422F-81B0-B63AC15F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136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47F72-FD00-4A16-8863-A543C09B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6280BF-74F5-4AC1-BC1A-8C116EDA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DDF16C-A0E8-4EC7-8C1A-A6BA0659C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D6866-DF43-4FAA-A847-B99047D20FA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31743-BA1D-4F35-9633-A6F01AE42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0B3F9-271C-4822-B3BD-B23F498A7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F5494-6954-4D7A-BC0B-8B6297905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90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svg"/><Relationship Id="rId12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sv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856343" y="323850"/>
            <a:ext cx="7300913" cy="14954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Академия государственного управления при президенте Азербайджанской республики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486229" y="3360793"/>
            <a:ext cx="9782175" cy="2773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,Sans-Serif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Факультет: Административное управление</a:t>
            </a:r>
            <a:endParaRPr 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,Sans-Serif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Специальность: Компьютерные науки</a:t>
            </a:r>
            <a:endParaRPr lang="ru-RU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Предмет: 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İdarəetmə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Uçotu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Və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 E-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mühasibatlıq</a:t>
            </a:r>
            <a:endParaRPr lang="ru-RU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Тема: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SWOT-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анализ бренда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Xiaomi</a:t>
            </a:r>
            <a:endParaRPr lang="ru-RU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Wingdings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Группа: К212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,Sans-Serif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Студенты: </a:t>
            </a:r>
            <a:r>
              <a:rPr lang="ru-RU" sz="1638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Алекберов</a:t>
            </a: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ru-RU" sz="2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Джавид</a:t>
            </a: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, </a:t>
            </a:r>
            <a:r>
              <a:rPr lang="ru-RU" sz="2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Шукюров</a:t>
            </a: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Ислам, Алиев Камиль, Фатуллаев Айдын </a:t>
            </a:r>
            <a:endParaRPr 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Wingdings,Sans-Serif" panose="020F0502020204030204" pitchFamily="34" charset="0"/>
              <a:buChar char="Ø"/>
            </a:pPr>
            <a:r>
              <a:rPr lang="ru-RU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Преподаватель: 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Аббасов</a:t>
            </a:r>
            <a:r>
              <a:rPr lang="ru-RU" sz="220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ru-RU" sz="2200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Турал</a:t>
            </a:r>
            <a:endParaRPr lang="ru-RU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ru-RU" dirty="0">
              <a:cs typeface="Calibri"/>
            </a:endParaRPr>
          </a:p>
        </p:txBody>
      </p:sp>
      <p:pic>
        <p:nvPicPr>
          <p:cNvPr id="4" name="Рисунок 3" descr="Изображение выглядит как круг, эмблема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1435F927-4E52-B363-46D6-C21B2EBD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636" y="561521"/>
            <a:ext cx="2287814" cy="2287814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079155A-0119-4502-8FAE-B469B40B9BAB}"/>
              </a:ext>
            </a:extLst>
          </p:cNvPr>
          <p:cNvGrpSpPr/>
          <p:nvPr/>
        </p:nvGrpSpPr>
        <p:grpSpPr>
          <a:xfrm>
            <a:off x="0" y="6296479"/>
            <a:ext cx="12192000" cy="561521"/>
            <a:chOff x="0" y="6296479"/>
            <a:chExt cx="12192000" cy="56152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76123A5-40FE-498C-8184-46EF8A30D18A}"/>
                </a:ext>
              </a:extLst>
            </p:cNvPr>
            <p:cNvSpPr/>
            <p:nvPr/>
          </p:nvSpPr>
          <p:spPr>
            <a:xfrm>
              <a:off x="0" y="6376308"/>
              <a:ext cx="12192000" cy="4816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FC5DD5F-CBD2-4D8F-904C-36B655A30C49}"/>
                </a:ext>
              </a:extLst>
            </p:cNvPr>
            <p:cNvSpPr/>
            <p:nvPr/>
          </p:nvSpPr>
          <p:spPr>
            <a:xfrm flipV="1">
              <a:off x="0" y="6296479"/>
              <a:ext cx="12192000" cy="7982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99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29523" y="428228"/>
            <a:ext cx="6151265" cy="535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208"/>
              </a:lnSpc>
            </a:pPr>
            <a:r>
              <a:rPr lang="en-US" sz="3375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Возможности (Opportunities)</a:t>
            </a:r>
            <a:endParaRPr lang="en-US" sz="3375" dirty="0"/>
          </a:p>
        </p:txBody>
      </p:sp>
      <p:sp>
        <p:nvSpPr>
          <p:cNvPr id="4" name="Shape 1"/>
          <p:cNvSpPr/>
          <p:nvPr/>
        </p:nvSpPr>
        <p:spPr>
          <a:xfrm>
            <a:off x="5477272" y="1221482"/>
            <a:ext cx="19050" cy="4954191"/>
          </a:xfrm>
          <a:prstGeom prst="roundRect">
            <a:avLst>
              <a:gd name="adj" fmla="val 135069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5660678" y="1597719"/>
            <a:ext cx="600373" cy="19050"/>
          </a:xfrm>
          <a:prstGeom prst="roundRect">
            <a:avLst>
              <a:gd name="adj" fmla="val 135069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5293866" y="1414363"/>
            <a:ext cx="385862" cy="385862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5426423" y="1478657"/>
            <a:ext cx="120749" cy="257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6430169" y="1392932"/>
            <a:ext cx="2869605" cy="267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667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Экспансия на новые рынки</a:t>
            </a:r>
            <a:endParaRPr lang="en-US" sz="1667" dirty="0"/>
          </a:p>
        </p:txBody>
      </p:sp>
      <p:sp>
        <p:nvSpPr>
          <p:cNvPr id="9" name="Text 6"/>
          <p:cNvSpPr/>
          <p:nvPr/>
        </p:nvSpPr>
        <p:spPr>
          <a:xfrm>
            <a:off x="6430169" y="1763812"/>
            <a:ext cx="5218608" cy="823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может продолжить агрессивное расширение на развивающиеся рынки, такие как Индия, Африка и Латинская Америка.</a:t>
            </a:r>
            <a:endParaRPr lang="en-US" sz="1333" dirty="0"/>
          </a:p>
        </p:txBody>
      </p:sp>
      <p:sp>
        <p:nvSpPr>
          <p:cNvPr id="10" name="Shape 7"/>
          <p:cNvSpPr/>
          <p:nvPr/>
        </p:nvSpPr>
        <p:spPr>
          <a:xfrm>
            <a:off x="5660678" y="3306267"/>
            <a:ext cx="600373" cy="19050"/>
          </a:xfrm>
          <a:prstGeom prst="roundRect">
            <a:avLst>
              <a:gd name="adj" fmla="val 135069"/>
            </a:avLst>
          </a:prstGeom>
          <a:solidFill>
            <a:srgbClr val="D9D4C9"/>
          </a:solidFill>
          <a:ln/>
        </p:spPr>
      </p:sp>
      <p:sp>
        <p:nvSpPr>
          <p:cNvPr id="11" name="Shape 8"/>
          <p:cNvSpPr/>
          <p:nvPr/>
        </p:nvSpPr>
        <p:spPr>
          <a:xfrm>
            <a:off x="5293866" y="3122910"/>
            <a:ext cx="385862" cy="385862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5415211" y="3187205"/>
            <a:ext cx="143073" cy="257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430170" y="3101479"/>
            <a:ext cx="4364434" cy="267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ru-RU" sz="1667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Расширение</a:t>
            </a:r>
            <a:r>
              <a:rPr lang="en-US" sz="1667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продуктового портфеля</a:t>
            </a:r>
            <a:endParaRPr lang="en-US" sz="1667" dirty="0"/>
          </a:p>
        </p:txBody>
      </p:sp>
      <p:sp>
        <p:nvSpPr>
          <p:cNvPr id="14" name="Text 11"/>
          <p:cNvSpPr/>
          <p:nvPr/>
        </p:nvSpPr>
        <p:spPr>
          <a:xfrm>
            <a:off x="6430169" y="3472359"/>
            <a:ext cx="5218608" cy="823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Компания может расширить ассортимент, выйдя за пределы смартфонов в сферы техники для "умного дома", электромобилей и интернет-услуг.</a:t>
            </a:r>
            <a:endParaRPr lang="en-US" sz="1333" dirty="0"/>
          </a:p>
        </p:txBody>
      </p:sp>
      <p:sp>
        <p:nvSpPr>
          <p:cNvPr id="15" name="Shape 12"/>
          <p:cNvSpPr/>
          <p:nvPr/>
        </p:nvSpPr>
        <p:spPr>
          <a:xfrm>
            <a:off x="5660678" y="5014813"/>
            <a:ext cx="600373" cy="19050"/>
          </a:xfrm>
          <a:prstGeom prst="roundRect">
            <a:avLst>
              <a:gd name="adj" fmla="val 135069"/>
            </a:avLst>
          </a:prstGeom>
          <a:solidFill>
            <a:srgbClr val="D9D4C9"/>
          </a:solidFill>
          <a:ln/>
        </p:spPr>
      </p:sp>
      <p:sp>
        <p:nvSpPr>
          <p:cNvPr id="16" name="Shape 13"/>
          <p:cNvSpPr/>
          <p:nvPr/>
        </p:nvSpPr>
        <p:spPr>
          <a:xfrm>
            <a:off x="5293866" y="4831457"/>
            <a:ext cx="385862" cy="385862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5414417" y="4895751"/>
            <a:ext cx="144661" cy="257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6430169" y="4810026"/>
            <a:ext cx="2670373" cy="267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667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Развитие экосистемы IoT</a:t>
            </a:r>
            <a:endParaRPr lang="en-US" sz="1667" dirty="0"/>
          </a:p>
        </p:txBody>
      </p:sp>
      <p:sp>
        <p:nvSpPr>
          <p:cNvPr id="19" name="Text 16"/>
          <p:cNvSpPr/>
          <p:nvPr/>
        </p:nvSpPr>
        <p:spPr>
          <a:xfrm>
            <a:off x="6430169" y="5180906"/>
            <a:ext cx="5218608" cy="823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Используя свои сильные стороны в области технологий, Xiaomi может создать интегрированную экосистему "интернета вещей" для своих клиентов.</a:t>
            </a:r>
            <a:endParaRPr lang="en-US" sz="1333" dirty="0"/>
          </a:p>
        </p:txBody>
      </p:sp>
      <p:pic>
        <p:nvPicPr>
          <p:cNvPr id="20" name="Рисунок 19" descr="Начало">
            <a:extLst>
              <a:ext uri="{FF2B5EF4-FFF2-40B4-BE49-F238E27FC236}">
                <a16:creationId xmlns:a16="http://schemas.microsoft.com/office/drawing/2014/main" id="{0C559F77-DE3B-42C7-BEFC-7506FD3AE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sp>
        <p:nvSpPr>
          <p:cNvPr id="21" name="Управляющая кнопка: &quot;Назад&quot; или &quot;Предыдущий&quot; 2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3EFDDD3-E77A-4CAA-8202-970A73F8DFD3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Начало">
            <a:extLst>
              <a:ext uri="{FF2B5EF4-FFF2-40B4-BE49-F238E27FC236}">
                <a16:creationId xmlns:a16="http://schemas.microsoft.com/office/drawing/2014/main" id="{D440E966-7AAE-4174-8477-2C50882D4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123D6EA-A61F-4533-AC52-797FF044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для здоровья и фитнеса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167C356-6028-4A08-8103-8B29BFE8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75300" cy="4467225"/>
          </a:xfrm>
        </p:spPr>
        <p:txBody>
          <a:bodyPr>
            <a:normAutofit/>
          </a:bodyPr>
          <a:lstStyle/>
          <a:p>
            <a:r>
              <a:rPr lang="ru-RU" sz="2000" dirty="0" err="1"/>
              <a:t>Xiaomi</a:t>
            </a:r>
            <a:r>
              <a:rPr lang="ru-RU" sz="2000" dirty="0"/>
              <a:t> занимает значительное место на мировом рынке носимых технологий, особенно в сегменте устройств, связанных с фитнесом и здоровьем. </a:t>
            </a:r>
            <a:r>
              <a:rPr lang="ru-RU" sz="2000" dirty="0" err="1"/>
              <a:t>Xiaomi</a:t>
            </a:r>
            <a:r>
              <a:rPr lang="ru-RU" sz="2000" dirty="0"/>
              <a:t> вошла в тренд на здоровый образ жизни и фитнес с такими продуктами, как </a:t>
            </a:r>
            <a:r>
              <a:rPr lang="ru-RU" sz="2000" dirty="0" err="1"/>
              <a:t>Mi</a:t>
            </a:r>
            <a:r>
              <a:rPr lang="ru-RU" sz="2000" dirty="0"/>
              <a:t> </a:t>
            </a:r>
            <a:r>
              <a:rPr lang="ru-RU" sz="2000" dirty="0" err="1"/>
              <a:t>Band</a:t>
            </a:r>
            <a:r>
              <a:rPr lang="ru-RU" sz="2000" dirty="0"/>
              <a:t>, </a:t>
            </a:r>
            <a:r>
              <a:rPr lang="en-US" sz="2000" dirty="0"/>
              <a:t>Mi Watch</a:t>
            </a:r>
            <a:r>
              <a:rPr lang="az-Latn-AZ" sz="2000" dirty="0"/>
              <a:t>, </a:t>
            </a:r>
            <a:r>
              <a:rPr lang="ru-RU" sz="2000" dirty="0"/>
              <a:t>а также умные весы, умный термометр, очки и даже одежда.</a:t>
            </a:r>
          </a:p>
          <a:p>
            <a:r>
              <a:rPr lang="ru-RU" sz="2000" dirty="0"/>
              <a:t>По состоянию на 2-й квартал 2024 года, доля </a:t>
            </a:r>
            <a:r>
              <a:rPr lang="ru-RU" sz="2000" dirty="0" err="1"/>
              <a:t>Xiaomi</a:t>
            </a:r>
            <a:r>
              <a:rPr lang="ru-RU" sz="2000" dirty="0"/>
              <a:t> на рынке носимых браслетов (включая фитнес-</a:t>
            </a:r>
            <a:r>
              <a:rPr lang="ru-RU" sz="2000" dirty="0" err="1"/>
              <a:t>трекеры</a:t>
            </a:r>
            <a:r>
              <a:rPr lang="ru-RU" sz="2000" dirty="0"/>
              <a:t> и базовые умные часы) составляет примерно </a:t>
            </a:r>
            <a:r>
              <a:rPr lang="ru-RU" sz="2000" b="1" dirty="0"/>
              <a:t>13,3%</a:t>
            </a:r>
            <a:r>
              <a:rPr lang="ru-RU" sz="2000" dirty="0"/>
              <a:t>, что делает компанию третьим крупнейшим игроком в этом сегменте после </a:t>
            </a:r>
            <a:r>
              <a:rPr lang="ru-RU" sz="2000" dirty="0" err="1"/>
              <a:t>Apple</a:t>
            </a:r>
            <a:r>
              <a:rPr lang="ru-RU" sz="2000" dirty="0"/>
              <a:t> (17,4%) и </a:t>
            </a:r>
            <a:r>
              <a:rPr lang="ru-RU" sz="2000" dirty="0" err="1"/>
              <a:t>Huawei</a:t>
            </a:r>
            <a:r>
              <a:rPr lang="ru-RU" sz="2000" dirty="0"/>
              <a:t> (13,5%)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CCA735E1-DB29-4FFB-A789-22935F3F76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254185"/>
              </p:ext>
            </p:extLst>
          </p:nvPr>
        </p:nvGraphicFramePr>
        <p:xfrm>
          <a:off x="6826250" y="1766888"/>
          <a:ext cx="4629150" cy="412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Управляющая кнопка: &quot;Назад&quot; или &quot;Предыдущий&quot; 9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ABB5BDE4-5C09-47FC-B991-DB031566D239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0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Начало">
            <a:extLst>
              <a:ext uri="{FF2B5EF4-FFF2-40B4-BE49-F238E27FC236}">
                <a16:creationId xmlns:a16="http://schemas.microsoft.com/office/drawing/2014/main" id="{A1BAB2F9-E6F1-42EC-9A16-49FE6FDD1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23626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2586285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Угрозы (Threats)</a:t>
            </a:r>
            <a:endParaRPr lang="en-US" sz="3708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1" descr="Земной шар с очертаниями Африки и Европы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992" y="3239592"/>
            <a:ext cx="659308" cy="6593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7992" y="4087912"/>
            <a:ext cx="2768699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Геополитические риски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97992" y="4496595"/>
            <a:ext cx="3433961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Напряженность в торговых отношениях и возможные торговые ограничения могут негативно повлиять на глобальное распространение бренда Xiaomi.</a:t>
            </a:r>
            <a:endParaRPr lang="en-US" sz="1458" dirty="0"/>
          </a:p>
        </p:txBody>
      </p:sp>
      <p:pic>
        <p:nvPicPr>
          <p:cNvPr id="7" name="Image 2" descr="Презентация с линейчатой диаграммой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5420" y="3089870"/>
            <a:ext cx="809030" cy="8090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315420" y="4087912"/>
            <a:ext cx="2699941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Усиление конкуренции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315420" y="4496595"/>
            <a:ext cx="3434060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Другие технологические гиганты, такие как Apple, Samsung и OnePlus, активно конкурируют с Xiaomi на рынке смартфонов и потребительской электроники.</a:t>
            </a:r>
            <a:endParaRPr lang="en-US" sz="1458" dirty="0"/>
          </a:p>
        </p:txBody>
      </p:sp>
      <p:pic>
        <p:nvPicPr>
          <p:cNvPr id="10" name="Image 3" descr="Открытая книга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2948" y="3168848"/>
            <a:ext cx="730052" cy="7300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032949" y="4087912"/>
            <a:ext cx="3433961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Нормативно-правовые ограничения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8032949" y="4791869"/>
            <a:ext cx="3433961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Растущее внимание к вопросам конфиденциальности данных и кибербезопасности может создать дополнительные барьеры для Xiaomi.</a:t>
            </a:r>
            <a:endParaRPr lang="en-US" sz="1458" dirty="0"/>
          </a:p>
        </p:txBody>
      </p:sp>
      <p:sp>
        <p:nvSpPr>
          <p:cNvPr id="13" name="Управляющая кнопка: &quot;Назад&quot; или &quot;Предыдущий&quot; 12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A165C86A-C455-471C-A750-28503DAF3F72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B744D-E3E0-4589-A078-24A13C9C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" panose="02040604050505020304" pitchFamily="18" charset="0"/>
              </a:rPr>
              <a:t>Материал взят из источников: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BAA297-3576-4E86-ACCB-C4E832016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81978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/>
          <a:lstStyle/>
          <a:p>
            <a:pPr marL="0" indent="0">
              <a:buNone/>
            </a:pPr>
            <a:r>
              <a:rPr lang="ru-RU" dirty="0"/>
              <a:t>Что-то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E649E0E-2E7F-46A6-AC21-552C5BDB662F}"/>
              </a:ext>
            </a:extLst>
          </p:cNvPr>
          <p:cNvGrpSpPr/>
          <p:nvPr/>
        </p:nvGrpSpPr>
        <p:grpSpPr>
          <a:xfrm>
            <a:off x="0" y="6296479"/>
            <a:ext cx="12192000" cy="561521"/>
            <a:chOff x="0" y="6296479"/>
            <a:chExt cx="12192000" cy="56152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50C0E73-EB46-49E5-82B8-54E32C5EEE75}"/>
                </a:ext>
              </a:extLst>
            </p:cNvPr>
            <p:cNvSpPr/>
            <p:nvPr/>
          </p:nvSpPr>
          <p:spPr>
            <a:xfrm>
              <a:off x="0" y="6376308"/>
              <a:ext cx="12192000" cy="4816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297950A-E08F-402E-B927-C8FFF3E42A29}"/>
                </a:ext>
              </a:extLst>
            </p:cNvPr>
            <p:cNvSpPr/>
            <p:nvPr/>
          </p:nvSpPr>
          <p:spPr>
            <a:xfrm flipV="1">
              <a:off x="0" y="6296479"/>
              <a:ext cx="12192000" cy="798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CCA3BAD-C8D9-4CF3-8BF3-F1592C64AB5D}"/>
              </a:ext>
            </a:extLst>
          </p:cNvPr>
          <p:cNvGrpSpPr/>
          <p:nvPr/>
        </p:nvGrpSpPr>
        <p:grpSpPr>
          <a:xfrm>
            <a:off x="981635" y="1416713"/>
            <a:ext cx="8080478" cy="69188"/>
            <a:chOff x="0" y="6296479"/>
            <a:chExt cx="12192000" cy="350737"/>
          </a:xfrm>
          <a:solidFill>
            <a:schemeClr val="accent1">
              <a:lumMod val="75000"/>
            </a:schemeClr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772EB7D-AA23-49A7-9EF0-5BCEF066DA9F}"/>
                </a:ext>
              </a:extLst>
            </p:cNvPr>
            <p:cNvSpPr/>
            <p:nvPr/>
          </p:nvSpPr>
          <p:spPr>
            <a:xfrm>
              <a:off x="0" y="6376308"/>
              <a:ext cx="12192000" cy="270908"/>
            </a:xfrm>
            <a:prstGeom prst="rect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989F34FD-53F1-4B81-9B11-B7302CAF0479}"/>
                </a:ext>
              </a:extLst>
            </p:cNvPr>
            <p:cNvSpPr/>
            <p:nvPr/>
          </p:nvSpPr>
          <p:spPr>
            <a:xfrm flipV="1">
              <a:off x="0" y="6296479"/>
              <a:ext cx="12192000" cy="798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029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7014" y="534961"/>
            <a:ext cx="4223657" cy="1038512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2800" dirty="0">
                <a:latin typeface="Century"/>
                <a:cs typeface="Times New Roman"/>
              </a:rPr>
              <a:t>План презентации</a:t>
            </a:r>
            <a:endParaRPr lang="ru-RU" dirty="0">
              <a:latin typeface="Centur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80140-18D9-44A4-9B24-76936D4DC790}"/>
              </a:ext>
            </a:extLst>
          </p:cNvPr>
          <p:cNvSpPr txBox="1"/>
          <p:nvPr/>
        </p:nvSpPr>
        <p:spPr>
          <a:xfrm>
            <a:off x="1355684" y="1768820"/>
            <a:ext cx="5002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Ø"/>
            </a:pPr>
            <a:r>
              <a:rPr lang="ru-RU" dirty="0">
                <a:latin typeface="Century" panose="02040604050505020304" pitchFamily="18" charset="0"/>
                <a:cs typeface="Calibri"/>
              </a:rPr>
              <a:t>Что-то</a:t>
            </a:r>
          </a:p>
        </p:txBody>
      </p:sp>
    </p:spTree>
    <p:extLst>
      <p:ext uri="{BB962C8B-B14F-4D97-AF65-F5344CB8AC3E}">
        <p14:creationId xmlns:p14="http://schemas.microsoft.com/office/powerpoint/2010/main" val="326255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DB0A5D-B1C6-4896-8CF3-FE8B789CF734}"/>
              </a:ext>
            </a:extLst>
          </p:cNvPr>
          <p:cNvSpPr/>
          <p:nvPr/>
        </p:nvSpPr>
        <p:spPr>
          <a:xfrm>
            <a:off x="6096000" y="2852057"/>
            <a:ext cx="1320800" cy="269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6" title="Изображение здания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84" r="20784"/>
          <a:stretch>
            <a:fillRect/>
          </a:stretch>
        </p:blipFill>
        <p:spPr>
          <a:xfrm>
            <a:off x="766763" y="1131593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</p:pic>
      <p:sp>
        <p:nvSpPr>
          <p:cNvPr id="19" name="Шестиугольник 18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1763067" y="2659563"/>
            <a:ext cx="2412998" cy="2080172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263AE09-F0E3-47CF-A0F8-DC8B418B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372" y="2155371"/>
            <a:ext cx="6183086" cy="3856572"/>
          </a:xfrm>
        </p:spPr>
        <p:txBody>
          <a:bodyPr>
            <a:normAutofit fontScale="90000"/>
          </a:bodyPr>
          <a:lstStyle/>
          <a:p>
            <a:r>
              <a:rPr lang="ru-RU" sz="27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Xiaomi</a:t>
            </a:r>
            <a:r>
              <a:rPr lang="ru-RU" sz="27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— </a:t>
            </a:r>
            <a:r>
              <a:rPr lang="ru-RU" sz="27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это китайская технологическая компания, основанная в апреле 2010 года </a:t>
            </a:r>
            <a:r>
              <a:rPr lang="ru-RU" sz="27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Лэй</a:t>
            </a:r>
            <a:r>
              <a:rPr lang="ru-RU" sz="27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7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Цзюнем</a:t>
            </a:r>
            <a:r>
              <a:rPr lang="ru-RU" sz="27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и его командой. Она специализируется на производстве смартфонов, умной бытовой электроники и </a:t>
            </a:r>
            <a:r>
              <a:rPr lang="ru-RU" sz="27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экосистемных</a:t>
            </a:r>
            <a:r>
              <a:rPr lang="ru-RU" sz="27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устройств. </a:t>
            </a:r>
            <a:r>
              <a:rPr lang="ru-RU" sz="27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Xiaomi</a:t>
            </a:r>
            <a:r>
              <a:rPr lang="ru-RU" sz="27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быстро завоевала популярность благодаря высокому качеству продукции и конкурентоспособным ценам.</a:t>
            </a:r>
            <a:br>
              <a:rPr lang="ru-RU" b="0" dirty="0"/>
            </a:br>
            <a:endParaRPr lang="ru-RU" b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B83863D-5EEF-4979-958B-B9D186748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97" r="6897"/>
          <a:stretch>
            <a:fillRect/>
          </a:stretch>
        </p:blipFill>
        <p:spPr>
          <a:xfrm>
            <a:off x="1975449" y="2533182"/>
            <a:ext cx="2011149" cy="2332931"/>
          </a:xfrm>
          <a:custGeom>
            <a:avLst/>
            <a:gdLst>
              <a:gd name="connsiteX0" fmla="*/ 1040086 w 2080172"/>
              <a:gd name="connsiteY0" fmla="*/ 0 h 2412998"/>
              <a:gd name="connsiteX1" fmla="*/ 2080172 w 2080172"/>
              <a:gd name="connsiteY1" fmla="*/ 520043 h 2412998"/>
              <a:gd name="connsiteX2" fmla="*/ 2080172 w 2080172"/>
              <a:gd name="connsiteY2" fmla="*/ 1892955 h 2412998"/>
              <a:gd name="connsiteX3" fmla="*/ 1040086 w 2080172"/>
              <a:gd name="connsiteY3" fmla="*/ 2412998 h 2412998"/>
              <a:gd name="connsiteX4" fmla="*/ 0 w 2080172"/>
              <a:gd name="connsiteY4" fmla="*/ 1892955 h 2412998"/>
              <a:gd name="connsiteX5" fmla="*/ 0 w 2080172"/>
              <a:gd name="connsiteY5" fmla="*/ 520043 h 241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172" h="2412998">
                <a:moveTo>
                  <a:pt x="1040086" y="0"/>
                </a:moveTo>
                <a:lnTo>
                  <a:pt x="2080172" y="520043"/>
                </a:lnTo>
                <a:lnTo>
                  <a:pt x="2080172" y="1892955"/>
                </a:lnTo>
                <a:lnTo>
                  <a:pt x="1040086" y="2412998"/>
                </a:lnTo>
                <a:lnTo>
                  <a:pt x="0" y="1892955"/>
                </a:lnTo>
                <a:lnTo>
                  <a:pt x="0" y="52004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73042C-F0A2-441B-AD82-3D85D723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28" y="1284513"/>
            <a:ext cx="4794250" cy="20392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SWOT-анализ — метод анализа, заключающийся в выявлении факторов внутренней и внешней среды организации и разделении их на четыре категории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3139712-3470-4866-A2E6-0E4E7EB4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34C812-CECB-4F6D-9B5E-21C660C54CA2}"/>
              </a:ext>
            </a:extLst>
          </p:cNvPr>
          <p:cNvSpPr/>
          <p:nvPr/>
        </p:nvSpPr>
        <p:spPr>
          <a:xfrm>
            <a:off x="6620328" y="3628571"/>
            <a:ext cx="51525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Объектом SWOT-анализа может быть не только организация, но и другие социально-экономические объекты: отрасли экономики, города, государственно‑общественные институты, научная сфера, политические партии, некоммерческие организации (НКО), отдельные специалисты, персоны и т. д.</a:t>
            </a:r>
          </a:p>
        </p:txBody>
      </p:sp>
    </p:spTree>
    <p:extLst>
      <p:ext uri="{BB962C8B-B14F-4D97-AF65-F5344CB8AC3E}">
        <p14:creationId xmlns:p14="http://schemas.microsoft.com/office/powerpoint/2010/main" val="185744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Управляющая кнопка: &quot;Вперед&quot; или &quot;Следующий&quot;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FFA11A-831F-4D4D-BF34-E2539D26E0D8}"/>
              </a:ext>
            </a:extLst>
          </p:cNvPr>
          <p:cNvSpPr/>
          <p:nvPr/>
        </p:nvSpPr>
        <p:spPr>
          <a:xfrm>
            <a:off x="464457" y="769257"/>
            <a:ext cx="2844800" cy="2801257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&quot;Вперед&quot; или &quot;Следующий&quot;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C848235-49F2-4D36-BCA1-84BA8BCF1F36}"/>
              </a:ext>
            </a:extLst>
          </p:cNvPr>
          <p:cNvSpPr/>
          <p:nvPr/>
        </p:nvSpPr>
        <p:spPr>
          <a:xfrm>
            <a:off x="3309257" y="3570514"/>
            <a:ext cx="2844800" cy="2866572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&quot;Вперед&quot; или &quot;Следующий&quot;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AC2D3C8-8613-42B0-BA02-8835C7DE0E13}"/>
              </a:ext>
            </a:extLst>
          </p:cNvPr>
          <p:cNvSpPr/>
          <p:nvPr/>
        </p:nvSpPr>
        <p:spPr>
          <a:xfrm>
            <a:off x="6154057" y="703943"/>
            <a:ext cx="2844800" cy="2866571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&quot;Вперед&quot; или &quot;Следующий&quot;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E30D27D-5170-4DE7-ACD8-0558E3730100}"/>
              </a:ext>
            </a:extLst>
          </p:cNvPr>
          <p:cNvSpPr/>
          <p:nvPr/>
        </p:nvSpPr>
        <p:spPr>
          <a:xfrm>
            <a:off x="8998857" y="3570514"/>
            <a:ext cx="2844800" cy="2866572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4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8BBDE36-767D-4EC4-B036-C97E7E6F78C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5143500" y="6345138"/>
            <a:chExt cx="12192000" cy="6858000"/>
          </a:xfrm>
        </p:grpSpPr>
        <p:pic>
          <p:nvPicPr>
            <p:cNvPr id="3074" name="Picture 2" descr="Best Xiaomi Phones 2020: Top Mi, Redmi and Poco phones for Every Need and  Budget - Pandaily">
              <a:extLst>
                <a:ext uri="{FF2B5EF4-FFF2-40B4-BE49-F238E27FC236}">
                  <a16:creationId xmlns:a16="http://schemas.microsoft.com/office/drawing/2014/main" id="{32EBA36F-000D-43F0-943C-C312E6515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6345138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93D6258-2DC5-44AB-B90D-60248997A4F4}"/>
                </a:ext>
              </a:extLst>
            </p:cNvPr>
            <p:cNvSpPr/>
            <p:nvPr/>
          </p:nvSpPr>
          <p:spPr>
            <a:xfrm>
              <a:off x="5143500" y="6345138"/>
              <a:ext cx="12192000" cy="6858000"/>
            </a:xfrm>
            <a:prstGeom prst="rect">
              <a:avLst/>
            </a:prstGeom>
            <a:gradFill flip="none" rotWithShape="1">
              <a:gsLst>
                <a:gs pos="54000">
                  <a:srgbClr val="FFFFFF">
                    <a:alpha val="94000"/>
                  </a:srgbClr>
                </a:gs>
                <a:gs pos="21960">
                  <a:srgbClr val="FFFFFF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Text 0"/>
          <p:cNvSpPr/>
          <p:nvPr/>
        </p:nvSpPr>
        <p:spPr>
          <a:xfrm>
            <a:off x="652463" y="512763"/>
            <a:ext cx="6315075" cy="1165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83"/>
              </a:lnSpc>
            </a:pPr>
            <a:r>
              <a:rPr lang="en-US" sz="3667" dirty="0">
                <a:solidFill>
                  <a:srgbClr val="124E73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Сильные стороны (Strengths)</a:t>
            </a:r>
            <a:endParaRPr lang="en-US" sz="3667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082D32E-FE29-4C9E-9534-723E7F0FBBEA}"/>
              </a:ext>
            </a:extLst>
          </p:cNvPr>
          <p:cNvGrpSpPr/>
          <p:nvPr/>
        </p:nvGrpSpPr>
        <p:grpSpPr>
          <a:xfrm>
            <a:off x="652463" y="2167235"/>
            <a:ext cx="419398" cy="419398"/>
            <a:chOff x="652463" y="2167235"/>
            <a:chExt cx="419398" cy="419398"/>
          </a:xfrm>
        </p:grpSpPr>
        <p:sp>
          <p:nvSpPr>
            <p:cNvPr id="4" name="Shape 1"/>
            <p:cNvSpPr/>
            <p:nvPr/>
          </p:nvSpPr>
          <p:spPr>
            <a:xfrm>
              <a:off x="652463" y="2167235"/>
              <a:ext cx="419398" cy="419398"/>
            </a:xfrm>
            <a:prstGeom prst="roundRect">
              <a:avLst>
                <a:gd name="adj" fmla="val 6668"/>
              </a:avLst>
            </a:prstGeom>
            <a:solidFill>
              <a:srgbClr val="F3EEE3"/>
            </a:solidFill>
            <a:ln/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 2"/>
            <p:cNvSpPr/>
            <p:nvPr/>
          </p:nvSpPr>
          <p:spPr>
            <a:xfrm>
              <a:off x="796529" y="2237085"/>
              <a:ext cx="131168" cy="279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167"/>
                </a:lnSpc>
              </a:pPr>
              <a:r>
                <a:rPr lang="en-US" sz="2167" dirty="0">
                  <a:solidFill>
                    <a:srgbClr val="2B4150"/>
                  </a:solidFill>
                  <a:latin typeface="MuseoModerno Medium" pitchFamily="34" charset="0"/>
                  <a:ea typeface="MuseoModerno Medium" pitchFamily="34" charset="-122"/>
                  <a:cs typeface="MuseoModerno Medium" pitchFamily="34" charset="-120"/>
                </a:rPr>
                <a:t>1</a:t>
              </a:r>
              <a:endParaRPr lang="en-US" sz="2167" dirty="0"/>
            </a:p>
          </p:txBody>
        </p:sp>
      </p:grpSp>
      <p:sp>
        <p:nvSpPr>
          <p:cNvPr id="6" name="Text 3"/>
          <p:cNvSpPr/>
          <p:nvPr/>
        </p:nvSpPr>
        <p:spPr>
          <a:xfrm>
            <a:off x="1258292" y="2167235"/>
            <a:ext cx="2458542" cy="582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Инновационные продукты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95303" y="2861668"/>
            <a:ext cx="3221532" cy="40788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известна своими инновационными и высокотехнологичными продуктами, предлагая передовые функции по доступным </a:t>
            </a:r>
            <a:r>
              <a:rPr lang="en-US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ценам</a:t>
            </a: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ru-RU" sz="1600" dirty="0"/>
              <a:t> </a:t>
            </a:r>
            <a:r>
              <a:rPr lang="ru-RU" sz="1600" dirty="0" err="1"/>
              <a:t>Xiaomi</a:t>
            </a:r>
            <a:r>
              <a:rPr lang="ru-RU" sz="1600" dirty="0"/>
              <a:t> активно внедряет новые технологии, такие как камеры с высоким разрешением (108 </a:t>
            </a:r>
            <a:r>
              <a:rPr lang="ru-RU" sz="1600" dirty="0" err="1"/>
              <a:t>Мп</a:t>
            </a:r>
            <a:r>
              <a:rPr lang="ru-RU" sz="1600" dirty="0"/>
              <a:t> и выше), 120-ваттные зарядки, гибкие экраны и </a:t>
            </a:r>
            <a:r>
              <a:rPr lang="ru-RU" sz="1600" dirty="0" err="1"/>
              <a:t>IoT</a:t>
            </a:r>
            <a:r>
              <a:rPr lang="ru-RU" sz="1600" dirty="0"/>
              <a:t>-устройства, что позволяет оставаться впереди конкурентов.</a:t>
            </a:r>
            <a:endParaRPr lang="en-US" sz="1458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FC06AC9-C8F2-42C0-84A8-91D13F59C1B6}"/>
              </a:ext>
            </a:extLst>
          </p:cNvPr>
          <p:cNvGrpSpPr/>
          <p:nvPr/>
        </p:nvGrpSpPr>
        <p:grpSpPr>
          <a:xfrm>
            <a:off x="3903266" y="2167235"/>
            <a:ext cx="419398" cy="419398"/>
            <a:chOff x="3903266" y="2167235"/>
            <a:chExt cx="419398" cy="419398"/>
          </a:xfrm>
        </p:grpSpPr>
        <p:sp>
          <p:nvSpPr>
            <p:cNvPr id="8" name="Shape 5"/>
            <p:cNvSpPr/>
            <p:nvPr/>
          </p:nvSpPr>
          <p:spPr>
            <a:xfrm>
              <a:off x="3903266" y="2167235"/>
              <a:ext cx="419398" cy="419398"/>
            </a:xfrm>
            <a:prstGeom prst="roundRect">
              <a:avLst>
                <a:gd name="adj" fmla="val 6668"/>
              </a:avLst>
            </a:prstGeom>
            <a:solidFill>
              <a:srgbClr val="F3EEE3"/>
            </a:solidFill>
            <a:ln/>
          </p:spPr>
        </p:sp>
        <p:sp>
          <p:nvSpPr>
            <p:cNvPr id="9" name="Text 6"/>
            <p:cNvSpPr/>
            <p:nvPr/>
          </p:nvSpPr>
          <p:spPr>
            <a:xfrm>
              <a:off x="4035227" y="2237085"/>
              <a:ext cx="155476" cy="279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167"/>
                </a:lnSpc>
              </a:pPr>
              <a:r>
                <a:rPr lang="en-US" sz="2167" dirty="0">
                  <a:solidFill>
                    <a:srgbClr val="2B4150"/>
                  </a:solidFill>
                  <a:latin typeface="MuseoModerno Medium" pitchFamily="34" charset="0"/>
                  <a:ea typeface="MuseoModerno Medium" pitchFamily="34" charset="-122"/>
                  <a:cs typeface="MuseoModerno Medium" pitchFamily="34" charset="-120"/>
                </a:rPr>
                <a:t>2</a:t>
              </a:r>
              <a:endParaRPr lang="en-US" sz="2167" dirty="0"/>
            </a:p>
          </p:txBody>
        </p:sp>
      </p:grpSp>
      <p:sp>
        <p:nvSpPr>
          <p:cNvPr id="10" name="Text 7"/>
          <p:cNvSpPr/>
          <p:nvPr/>
        </p:nvSpPr>
        <p:spPr>
          <a:xfrm>
            <a:off x="4509095" y="2167235"/>
            <a:ext cx="2330351" cy="601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ru-RU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Отличное соотношение</a:t>
            </a:r>
          </a:p>
          <a:p>
            <a:pPr>
              <a:lnSpc>
                <a:spcPts val="2292"/>
              </a:lnSpc>
            </a:pPr>
            <a:r>
              <a:rPr lang="ru-RU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Цена-</a:t>
            </a:r>
            <a:r>
              <a:rPr lang="en-US" sz="1833" dirty="0" err="1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качество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3903167" y="2861669"/>
            <a:ext cx="3221533" cy="3678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уделяет большое внимание качеству своих продуктов, используя надежные комплектующие и тщательный контроль </a:t>
            </a:r>
            <a:r>
              <a:rPr lang="en-US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производства</a:t>
            </a: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ru-RU" sz="1600" dirty="0"/>
              <a:t> Более того </a:t>
            </a:r>
            <a:r>
              <a:rPr lang="ru-RU" sz="1600" dirty="0" err="1"/>
              <a:t>Xiaomi</a:t>
            </a:r>
            <a:r>
              <a:rPr lang="ru-RU" sz="1600" dirty="0"/>
              <a:t> умело сегментирует продукцию на премиум-линейку (например, </a:t>
            </a:r>
            <a:r>
              <a:rPr lang="ru-RU" sz="1600" dirty="0" err="1"/>
              <a:t>Xiaomi</a:t>
            </a:r>
            <a:r>
              <a:rPr lang="ru-RU" sz="1600" dirty="0"/>
              <a:t> 13 </a:t>
            </a:r>
            <a:r>
              <a:rPr lang="ru-RU" sz="1600" dirty="0" err="1"/>
              <a:t>Pro</a:t>
            </a:r>
            <a:r>
              <a:rPr lang="ru-RU" sz="1600" dirty="0"/>
              <a:t>), бюджетные устройства (</a:t>
            </a:r>
            <a:r>
              <a:rPr lang="ru-RU" sz="1600" dirty="0" err="1"/>
              <a:t>Redmi</a:t>
            </a:r>
            <a:r>
              <a:rPr lang="ru-RU" sz="1600" dirty="0"/>
              <a:t>) и средний класс (POCO), что позволяет охватить разные аудитории</a:t>
            </a:r>
            <a:endParaRPr lang="en-US" sz="1458" dirty="0"/>
          </a:p>
        </p:txBody>
      </p:sp>
      <p:pic>
        <p:nvPicPr>
          <p:cNvPr id="14" name="Рисунок 13" descr="Начало">
            <a:extLst>
              <a:ext uri="{FF2B5EF4-FFF2-40B4-BE49-F238E27FC236}">
                <a16:creationId xmlns:a16="http://schemas.microsoft.com/office/drawing/2014/main" id="{586A93F7-3EA5-457B-B030-D9F3FEE4B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sp>
        <p:nvSpPr>
          <p:cNvPr id="15" name="Управляющая кнопка: &quot;Назад&quot; или &quot;Предыдущий&quot; 1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1E1CEC8-5830-460E-BDE1-40CD7F4D1098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Начало">
            <a:extLst>
              <a:ext uri="{FF2B5EF4-FFF2-40B4-BE49-F238E27FC236}">
                <a16:creationId xmlns:a16="http://schemas.microsoft.com/office/drawing/2014/main" id="{D588095A-BB8F-4661-AD19-C70EEBB35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01400" y="5943600"/>
            <a:ext cx="914400" cy="9144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85507" y="412352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792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Глобальное присутствие</a:t>
            </a:r>
            <a:endParaRPr lang="en-US" sz="1792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485507" y="810318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ru-RU" sz="1600" dirty="0" err="1"/>
              <a:t>Xiaomi</a:t>
            </a:r>
            <a:r>
              <a:rPr lang="ru-RU" sz="1600" dirty="0"/>
              <a:t> активно расширяет свою долю рынка за пределами Китая. В таких странах, как Индия, Россия, Индонезия и европейские государства, </a:t>
            </a:r>
            <a:r>
              <a:rPr lang="ru-RU" sz="1600" dirty="0" err="1"/>
              <a:t>Xiaomi</a:t>
            </a:r>
            <a:r>
              <a:rPr lang="ru-RU" sz="1600" dirty="0"/>
              <a:t> часто занимает лидирующие позиции по продажам смартфонов и других устройств.</a:t>
            </a:r>
            <a:endParaRPr lang="en-US" sz="1417" dirty="0"/>
          </a:p>
        </p:txBody>
      </p:sp>
      <p:sp>
        <p:nvSpPr>
          <p:cNvPr id="11" name="Text 5"/>
          <p:cNvSpPr/>
          <p:nvPr/>
        </p:nvSpPr>
        <p:spPr>
          <a:xfrm>
            <a:off x="5485507" y="2523927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792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Сильное сообщество и обратная связь</a:t>
            </a:r>
            <a:endParaRPr lang="en-US" sz="1792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5485507" y="2921893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ru-RU" sz="1600" dirty="0" err="1"/>
              <a:t>Xiaomi</a:t>
            </a:r>
            <a:r>
              <a:rPr lang="ru-RU" sz="1600" dirty="0"/>
              <a:t> активно взаимодействует с сообществом пользователей, учитывает их отзывы при разработке новых продуктов, а также регулярно выпускает обновления MIUI, что повышает лояльность клиентов.</a:t>
            </a:r>
            <a:endParaRPr lang="en-US" sz="1417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9530E1-58E1-410F-A1F6-EFBC8947C3EA}"/>
              </a:ext>
            </a:extLst>
          </p:cNvPr>
          <p:cNvSpPr/>
          <p:nvPr/>
        </p:nvSpPr>
        <p:spPr>
          <a:xfrm>
            <a:off x="4879677" y="4392514"/>
            <a:ext cx="419398" cy="41939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416E4E3C-2E2A-4EEA-9F86-147F10008AC8}"/>
              </a:ext>
            </a:extLst>
          </p:cNvPr>
          <p:cNvSpPr/>
          <p:nvPr/>
        </p:nvSpPr>
        <p:spPr>
          <a:xfrm>
            <a:off x="5010745" y="4462364"/>
            <a:ext cx="157163" cy="279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ru-RU" sz="2167" dirty="0">
                <a:solidFill>
                  <a:srgbClr val="2B4150"/>
                </a:solidFill>
              </a:rPr>
              <a:t>5</a:t>
            </a:r>
            <a:endParaRPr lang="en-US" sz="2167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CDD1017F-AD03-474F-A3B2-F8052F0A986D}"/>
              </a:ext>
            </a:extLst>
          </p:cNvPr>
          <p:cNvSpPr/>
          <p:nvPr/>
        </p:nvSpPr>
        <p:spPr>
          <a:xfrm>
            <a:off x="5485507" y="4392513"/>
            <a:ext cx="4617244" cy="291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Эффективные маркетинговые стратегии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08B24844-AF6B-44AD-B2DC-2ACAF68E8664}"/>
              </a:ext>
            </a:extLst>
          </p:cNvPr>
          <p:cNvSpPr/>
          <p:nvPr/>
        </p:nvSpPr>
        <p:spPr>
          <a:xfrm>
            <a:off x="5485507" y="4795639"/>
            <a:ext cx="5709245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Компания использует инновационные маркетинговые подходы, такие как онлайн-продажи и активное продвижение в </a:t>
            </a:r>
            <a:r>
              <a:rPr lang="en-US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социальных</a:t>
            </a:r>
            <a:r>
              <a:rPr lang="ru-RU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сетях</a:t>
            </a: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458" dirty="0"/>
          </a:p>
        </p:txBody>
      </p:sp>
      <p:sp>
        <p:nvSpPr>
          <p:cNvPr id="20" name="Shape 9">
            <a:extLst>
              <a:ext uri="{FF2B5EF4-FFF2-40B4-BE49-F238E27FC236}">
                <a16:creationId xmlns:a16="http://schemas.microsoft.com/office/drawing/2014/main" id="{61610050-59F7-4FD2-9BEF-C27519F7F161}"/>
              </a:ext>
            </a:extLst>
          </p:cNvPr>
          <p:cNvSpPr/>
          <p:nvPr/>
        </p:nvSpPr>
        <p:spPr>
          <a:xfrm>
            <a:off x="4879677" y="2502495"/>
            <a:ext cx="419398" cy="41939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4278ABDB-80E0-45E3-9885-49B302158D9E}"/>
              </a:ext>
            </a:extLst>
          </p:cNvPr>
          <p:cNvSpPr/>
          <p:nvPr/>
        </p:nvSpPr>
        <p:spPr>
          <a:xfrm>
            <a:off x="5010745" y="2572345"/>
            <a:ext cx="157163" cy="279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ru-RU" sz="2167" dirty="0">
                <a:solidFill>
                  <a:srgbClr val="2B4150"/>
                </a:solidFill>
              </a:rPr>
              <a:t>4</a:t>
            </a:r>
            <a:endParaRPr lang="en-US" sz="2167" dirty="0"/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6DCD1EC8-0249-4499-A931-A74B57BEEB8C}"/>
              </a:ext>
            </a:extLst>
          </p:cNvPr>
          <p:cNvSpPr/>
          <p:nvPr/>
        </p:nvSpPr>
        <p:spPr>
          <a:xfrm>
            <a:off x="4879677" y="392707"/>
            <a:ext cx="419398" cy="419398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A1211711-8198-4D62-B3FC-82A0B469AA13}"/>
              </a:ext>
            </a:extLst>
          </p:cNvPr>
          <p:cNvSpPr/>
          <p:nvPr/>
        </p:nvSpPr>
        <p:spPr>
          <a:xfrm>
            <a:off x="5010745" y="462557"/>
            <a:ext cx="157163" cy="279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167" dirty="0"/>
          </a:p>
        </p:txBody>
      </p:sp>
      <p:sp>
        <p:nvSpPr>
          <p:cNvPr id="19" name="Управляющая кнопка: &quot;Назад&quot; или &quot;Предыдущий&quot;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EEB1C7A-594B-43B3-9E52-601A552CD439}"/>
              </a:ext>
            </a:extLst>
          </p:cNvPr>
          <p:cNvSpPr/>
          <p:nvPr/>
        </p:nvSpPr>
        <p:spPr>
          <a:xfrm>
            <a:off x="11080750" y="593010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896" y="635100"/>
            <a:ext cx="6374209" cy="1112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375"/>
              </a:lnSpc>
            </a:pPr>
            <a:r>
              <a:rPr lang="en-US" sz="35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Слабые стороны (Weaknesses)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22895" y="2014438"/>
            <a:ext cx="3098205" cy="2720380"/>
          </a:xfrm>
          <a:prstGeom prst="roundRect">
            <a:avLst>
              <a:gd name="adj" fmla="val 981"/>
            </a:avLst>
          </a:prstGeom>
          <a:solidFill>
            <a:srgbClr val="ECE1D8"/>
          </a:solidFill>
          <a:ln/>
        </p:spPr>
      </p:sp>
      <p:sp>
        <p:nvSpPr>
          <p:cNvPr id="5" name="Text 2"/>
          <p:cNvSpPr/>
          <p:nvPr/>
        </p:nvSpPr>
        <p:spPr>
          <a:xfrm>
            <a:off x="800795" y="2192338"/>
            <a:ext cx="2742406" cy="834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Ограниченное присутствие на зарубежных рынках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00795" y="3133131"/>
            <a:ext cx="2742406" cy="1423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Несмотря на быстрый рост, Xiaomi все еще в основном ориентирована на рынок Китая, что ограничивает ее глобальные амбиции.</a:t>
            </a:r>
            <a:endParaRPr lang="en-US" sz="1375" dirty="0"/>
          </a:p>
        </p:txBody>
      </p:sp>
      <p:sp>
        <p:nvSpPr>
          <p:cNvPr id="7" name="Shape 4"/>
          <p:cNvSpPr/>
          <p:nvPr/>
        </p:nvSpPr>
        <p:spPr>
          <a:xfrm>
            <a:off x="3898999" y="2014438"/>
            <a:ext cx="3098205" cy="2720380"/>
          </a:xfrm>
          <a:prstGeom prst="roundRect">
            <a:avLst>
              <a:gd name="adj" fmla="val 981"/>
            </a:avLst>
          </a:prstGeom>
          <a:solidFill>
            <a:srgbClr val="ECE1D8"/>
          </a:solidFill>
          <a:ln/>
        </p:spPr>
      </p:sp>
      <p:sp>
        <p:nvSpPr>
          <p:cNvPr id="8" name="Text 5"/>
          <p:cNvSpPr/>
          <p:nvPr/>
        </p:nvSpPr>
        <p:spPr>
          <a:xfrm>
            <a:off x="4076899" y="2192337"/>
            <a:ext cx="2742406" cy="556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Проблемы с сервисом и поддержкой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076899" y="2855119"/>
            <a:ext cx="2742406" cy="1423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Клиенты Xiaomi за пределами Китая нередко сталкиваются с проблемами в сфере технической поддержки и послепродажного обслуживания.</a:t>
            </a:r>
            <a:endParaRPr lang="en-US" sz="1375" dirty="0"/>
          </a:p>
        </p:txBody>
      </p:sp>
      <p:sp>
        <p:nvSpPr>
          <p:cNvPr id="10" name="Shape 7"/>
          <p:cNvSpPr/>
          <p:nvPr/>
        </p:nvSpPr>
        <p:spPr>
          <a:xfrm>
            <a:off x="622896" y="4912718"/>
            <a:ext cx="6374209" cy="1811932"/>
          </a:xfrm>
          <a:prstGeom prst="roundRect">
            <a:avLst>
              <a:gd name="adj" fmla="val 2038"/>
            </a:avLst>
          </a:prstGeom>
          <a:solidFill>
            <a:srgbClr val="ECE1D8"/>
          </a:solidFill>
          <a:ln/>
        </p:spPr>
      </p:sp>
      <p:sp>
        <p:nvSpPr>
          <p:cNvPr id="11" name="Text 8"/>
          <p:cNvSpPr/>
          <p:nvPr/>
        </p:nvSpPr>
        <p:spPr>
          <a:xfrm>
            <a:off x="800795" y="5090617"/>
            <a:ext cx="3216771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67"/>
              </a:lnSpc>
            </a:pPr>
            <a:r>
              <a:rPr lang="en-US" sz="17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Зависимость от поставщиков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00795" y="5475387"/>
            <a:ext cx="6018411" cy="569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полагается на сторонних производителей комплектующих, что может привести к проблемам с поставками и стабильностью </a:t>
            </a:r>
            <a:r>
              <a:rPr lang="en-US" sz="1375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производства</a:t>
            </a:r>
            <a:r>
              <a:rPr lang="en-US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r>
              <a:rPr lang="ru-RU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У </a:t>
            </a:r>
            <a:r>
              <a:rPr lang="en-US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</a:t>
            </a:r>
            <a:r>
              <a:rPr lang="ru-RU" sz="1375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мало своих фабрик. При разработке они используют продукцию других компаний в том числе и компаний-конкурентов.</a:t>
            </a:r>
            <a:endParaRPr lang="en-US" sz="1375" dirty="0"/>
          </a:p>
        </p:txBody>
      </p:sp>
      <p:pic>
        <p:nvPicPr>
          <p:cNvPr id="13" name="Рисунок 12" descr="Начало">
            <a:extLst>
              <a:ext uri="{FF2B5EF4-FFF2-40B4-BE49-F238E27FC236}">
                <a16:creationId xmlns:a16="http://schemas.microsoft.com/office/drawing/2014/main" id="{2AD20FD3-2588-4AF1-AF27-DF5AC12EE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sp>
        <p:nvSpPr>
          <p:cNvPr id="14" name="Управляющая кнопка: &quot;Назад&quot; или &quot;Предыдущий&quot; 1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FFD668B-C544-4BBA-883C-1883410777A1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Начало">
            <a:extLst>
              <a:ext uri="{FF2B5EF4-FFF2-40B4-BE49-F238E27FC236}">
                <a16:creationId xmlns:a16="http://schemas.microsoft.com/office/drawing/2014/main" id="{F8980BCA-5D0F-4B09-9150-781C55216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0450" y="5943600"/>
            <a:ext cx="914400" cy="91440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85507" y="412352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792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Проблемы с программным обеспечением (MIUI)</a:t>
            </a:r>
            <a:endParaRPr lang="en-US" sz="1792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485507" y="2523927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ru-RU" sz="1792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Отсутствие премиального имиджа</a:t>
            </a:r>
            <a:endParaRPr lang="en-US" sz="1792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5485507" y="2921893"/>
            <a:ext cx="5135166" cy="946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ru-RU" sz="1600" dirty="0" err="1"/>
              <a:t>Xiaomi</a:t>
            </a:r>
            <a:r>
              <a:rPr lang="ru-RU" sz="1600" dirty="0"/>
              <a:t> ассоциируется с бюджетными устройствами, что мешает бренду полностью утвердиться в премиум-сегменте.</a:t>
            </a:r>
            <a:endParaRPr lang="en-US" sz="1417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C680DA2-500C-47F6-A226-F5510E67D8B5}"/>
              </a:ext>
            </a:extLst>
          </p:cNvPr>
          <p:cNvGrpSpPr/>
          <p:nvPr/>
        </p:nvGrpSpPr>
        <p:grpSpPr>
          <a:xfrm>
            <a:off x="4879677" y="4392514"/>
            <a:ext cx="419398" cy="419398"/>
            <a:chOff x="4879677" y="4392514"/>
            <a:chExt cx="419398" cy="419398"/>
          </a:xfrm>
        </p:grpSpPr>
        <p:sp>
          <p:nvSpPr>
            <p:cNvPr id="14" name="Shape 9">
              <a:extLst>
                <a:ext uri="{FF2B5EF4-FFF2-40B4-BE49-F238E27FC236}">
                  <a16:creationId xmlns:a16="http://schemas.microsoft.com/office/drawing/2014/main" id="{719530E1-58E1-410F-A1F6-EFBC8947C3EA}"/>
                </a:ext>
              </a:extLst>
            </p:cNvPr>
            <p:cNvSpPr/>
            <p:nvPr/>
          </p:nvSpPr>
          <p:spPr>
            <a:xfrm>
              <a:off x="4879677" y="4392514"/>
              <a:ext cx="419398" cy="419398"/>
            </a:xfrm>
            <a:prstGeom prst="roundRect">
              <a:avLst>
                <a:gd name="adj" fmla="val 6668"/>
              </a:avLst>
            </a:prstGeom>
            <a:solidFill>
              <a:srgbClr val="F3EEE3"/>
            </a:solidFill>
            <a:ln/>
          </p:spPr>
        </p:sp>
        <p:sp>
          <p:nvSpPr>
            <p:cNvPr id="15" name="Text 10">
              <a:extLst>
                <a:ext uri="{FF2B5EF4-FFF2-40B4-BE49-F238E27FC236}">
                  <a16:creationId xmlns:a16="http://schemas.microsoft.com/office/drawing/2014/main" id="{416E4E3C-2E2A-4EEA-9F86-147F10008AC8}"/>
                </a:ext>
              </a:extLst>
            </p:cNvPr>
            <p:cNvSpPr/>
            <p:nvPr/>
          </p:nvSpPr>
          <p:spPr>
            <a:xfrm>
              <a:off x="5010745" y="4462364"/>
              <a:ext cx="157163" cy="279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167"/>
                </a:lnSpc>
              </a:pPr>
              <a:r>
                <a:rPr lang="ru-RU" sz="2167" dirty="0">
                  <a:solidFill>
                    <a:srgbClr val="2B4150"/>
                  </a:solidFill>
                </a:rPr>
                <a:t>5</a:t>
              </a:r>
              <a:endParaRPr lang="en-US" sz="2167" dirty="0"/>
            </a:p>
          </p:txBody>
        </p:sp>
      </p:grpSp>
      <p:sp>
        <p:nvSpPr>
          <p:cNvPr id="16" name="Text 11">
            <a:extLst>
              <a:ext uri="{FF2B5EF4-FFF2-40B4-BE49-F238E27FC236}">
                <a16:creationId xmlns:a16="http://schemas.microsoft.com/office/drawing/2014/main" id="{CDD1017F-AD03-474F-A3B2-F8052F0A986D}"/>
              </a:ext>
            </a:extLst>
          </p:cNvPr>
          <p:cNvSpPr/>
          <p:nvPr/>
        </p:nvSpPr>
        <p:spPr>
          <a:xfrm>
            <a:off x="5485507" y="4392513"/>
            <a:ext cx="4617244" cy="291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ru-RU" sz="1833" dirty="0">
                <a:solidFill>
                  <a:srgbClr val="2B4150"/>
                </a:solidFill>
                <a:latin typeface="Cambria" panose="02040503050406030204" pitchFamily="18" charset="0"/>
                <a:ea typeface="Cambria" panose="02040503050406030204" pitchFamily="18" charset="0"/>
                <a:cs typeface="MuseoModerno Medium" pitchFamily="34" charset="-120"/>
              </a:rPr>
              <a:t> Качество материалов и сборки</a:t>
            </a:r>
            <a:endParaRPr lang="en-US" sz="1833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08B24844-AF6B-44AD-B2DC-2ACAF68E8664}"/>
              </a:ext>
            </a:extLst>
          </p:cNvPr>
          <p:cNvSpPr/>
          <p:nvPr/>
        </p:nvSpPr>
        <p:spPr>
          <a:xfrm>
            <a:off x="5485507" y="4795639"/>
            <a:ext cx="5709245" cy="894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ru-RU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 бюджетных и </a:t>
            </a:r>
            <a:r>
              <a:rPr lang="ru-RU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среднеценовых</a:t>
            </a:r>
            <a:r>
              <a:rPr lang="ru-RU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устройствах </a:t>
            </a:r>
            <a:r>
              <a:rPr lang="ru-RU" sz="1458" dirty="0" err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</a:t>
            </a:r>
            <a:r>
              <a:rPr lang="ru-RU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иногда используется пластик и менее прочные материалы низкого качества, что уступает премиальным стандартам. Именно поэтому продукция </a:t>
            </a: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Xiaomi </a:t>
            </a:r>
            <a:r>
              <a:rPr lang="ru-RU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относительно дешевая.</a:t>
            </a:r>
            <a:endParaRPr lang="en-US" sz="1458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7229FCB-A18B-4C83-8E91-B036116142B1}"/>
              </a:ext>
            </a:extLst>
          </p:cNvPr>
          <p:cNvGrpSpPr/>
          <p:nvPr/>
        </p:nvGrpSpPr>
        <p:grpSpPr>
          <a:xfrm>
            <a:off x="4879677" y="2502495"/>
            <a:ext cx="419398" cy="419398"/>
            <a:chOff x="4879677" y="2502495"/>
            <a:chExt cx="419398" cy="419398"/>
          </a:xfrm>
        </p:grpSpPr>
        <p:sp>
          <p:nvSpPr>
            <p:cNvPr id="20" name="Shape 9">
              <a:extLst>
                <a:ext uri="{FF2B5EF4-FFF2-40B4-BE49-F238E27FC236}">
                  <a16:creationId xmlns:a16="http://schemas.microsoft.com/office/drawing/2014/main" id="{61610050-59F7-4FD2-9BEF-C27519F7F161}"/>
                </a:ext>
              </a:extLst>
            </p:cNvPr>
            <p:cNvSpPr/>
            <p:nvPr/>
          </p:nvSpPr>
          <p:spPr>
            <a:xfrm>
              <a:off x="4879677" y="2502495"/>
              <a:ext cx="419398" cy="419398"/>
            </a:xfrm>
            <a:prstGeom prst="roundRect">
              <a:avLst>
                <a:gd name="adj" fmla="val 6668"/>
              </a:avLst>
            </a:prstGeom>
            <a:solidFill>
              <a:srgbClr val="F3EEE3"/>
            </a:solidFill>
            <a:ln/>
          </p:spPr>
        </p:sp>
        <p:sp>
          <p:nvSpPr>
            <p:cNvPr id="21" name="Text 10">
              <a:extLst>
                <a:ext uri="{FF2B5EF4-FFF2-40B4-BE49-F238E27FC236}">
                  <a16:creationId xmlns:a16="http://schemas.microsoft.com/office/drawing/2014/main" id="{4278ABDB-80E0-45E3-9885-49B302158D9E}"/>
                </a:ext>
              </a:extLst>
            </p:cNvPr>
            <p:cNvSpPr/>
            <p:nvPr/>
          </p:nvSpPr>
          <p:spPr>
            <a:xfrm>
              <a:off x="5010745" y="2572345"/>
              <a:ext cx="157163" cy="279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167"/>
                </a:lnSpc>
              </a:pPr>
              <a:r>
                <a:rPr lang="ru-RU" sz="2167" dirty="0">
                  <a:solidFill>
                    <a:srgbClr val="2B4150"/>
                  </a:solidFill>
                </a:rPr>
                <a:t>4</a:t>
              </a:r>
              <a:endParaRPr lang="en-US" sz="2167" dirty="0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BFCE83BA-02A7-494F-9C7B-64656D6828AD}"/>
              </a:ext>
            </a:extLst>
          </p:cNvPr>
          <p:cNvGrpSpPr/>
          <p:nvPr/>
        </p:nvGrpSpPr>
        <p:grpSpPr>
          <a:xfrm>
            <a:off x="4879677" y="392707"/>
            <a:ext cx="419398" cy="419398"/>
            <a:chOff x="4879677" y="392707"/>
            <a:chExt cx="419398" cy="419398"/>
          </a:xfrm>
        </p:grpSpPr>
        <p:sp>
          <p:nvSpPr>
            <p:cNvPr id="22" name="Shape 9">
              <a:extLst>
                <a:ext uri="{FF2B5EF4-FFF2-40B4-BE49-F238E27FC236}">
                  <a16:creationId xmlns:a16="http://schemas.microsoft.com/office/drawing/2014/main" id="{6DCD1EC8-0249-4499-A931-A74B57BEEB8C}"/>
                </a:ext>
              </a:extLst>
            </p:cNvPr>
            <p:cNvSpPr/>
            <p:nvPr/>
          </p:nvSpPr>
          <p:spPr>
            <a:xfrm>
              <a:off x="4879677" y="392707"/>
              <a:ext cx="419398" cy="419398"/>
            </a:xfrm>
            <a:prstGeom prst="roundRect">
              <a:avLst>
                <a:gd name="adj" fmla="val 6668"/>
              </a:avLst>
            </a:prstGeom>
            <a:solidFill>
              <a:srgbClr val="F3EEE3"/>
            </a:solidFill>
            <a:ln/>
          </p:spPr>
        </p:sp>
        <p:sp>
          <p:nvSpPr>
            <p:cNvPr id="23" name="Text 10">
              <a:extLst>
                <a:ext uri="{FF2B5EF4-FFF2-40B4-BE49-F238E27FC236}">
                  <a16:creationId xmlns:a16="http://schemas.microsoft.com/office/drawing/2014/main" id="{A1211711-8198-4D62-B3FC-82A0B469AA13}"/>
                </a:ext>
              </a:extLst>
            </p:cNvPr>
            <p:cNvSpPr/>
            <p:nvPr/>
          </p:nvSpPr>
          <p:spPr>
            <a:xfrm>
              <a:off x="5010745" y="462557"/>
              <a:ext cx="157163" cy="279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2167"/>
                </a:lnSpc>
              </a:pPr>
              <a:r>
                <a:rPr lang="en-US" sz="2167" dirty="0">
                  <a:solidFill>
                    <a:srgbClr val="2B4150"/>
                  </a:solidFill>
                  <a:latin typeface="MuseoModerno Medium" pitchFamily="34" charset="0"/>
                  <a:ea typeface="MuseoModerno Medium" pitchFamily="34" charset="-122"/>
                  <a:cs typeface="MuseoModerno Medium" pitchFamily="34" charset="-120"/>
                </a:rPr>
                <a:t>3</a:t>
              </a:r>
              <a:endParaRPr lang="en-US" sz="2167" dirty="0"/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F8F35B-C9E8-4280-BFB5-B7DA871388E6}"/>
              </a:ext>
            </a:extLst>
          </p:cNvPr>
          <p:cNvSpPr/>
          <p:nvPr/>
        </p:nvSpPr>
        <p:spPr>
          <a:xfrm>
            <a:off x="5368925" y="8103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MIUI часто критикуют за наличие рекламы в системных приложениях, что негативно влияет на пользовательский опыт. Сравнение: </a:t>
            </a:r>
            <a:r>
              <a:rPr lang="ru-RU" dirty="0" err="1"/>
              <a:t>Apple</a:t>
            </a:r>
            <a:r>
              <a:rPr lang="ru-RU" dirty="0"/>
              <a:t> предлагает максимально оптимизированную и </a:t>
            </a:r>
            <a:r>
              <a:rPr lang="ru-RU" dirty="0" err="1"/>
              <a:t>безрекламную</a:t>
            </a:r>
            <a:r>
              <a:rPr lang="ru-RU" dirty="0"/>
              <a:t> операционную систему </a:t>
            </a:r>
            <a:r>
              <a:rPr lang="ru-RU" dirty="0" err="1"/>
              <a:t>iOS</a:t>
            </a:r>
            <a:r>
              <a:rPr lang="ru-RU" dirty="0"/>
              <a:t>, что создает более премиальное впечатление.</a:t>
            </a:r>
          </a:p>
        </p:txBody>
      </p:sp>
      <p:sp>
        <p:nvSpPr>
          <p:cNvPr id="19" name="Управляющая кнопка: &quot;Назад&quot; или &quot;Предыдущий&quot; 1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C0FCF2E-F07B-421B-93E0-C456EA8A445F}"/>
              </a:ext>
            </a:extLst>
          </p:cNvPr>
          <p:cNvSpPr/>
          <p:nvPr/>
        </p:nvSpPr>
        <p:spPr>
          <a:xfrm>
            <a:off x="11156950" y="5965825"/>
            <a:ext cx="1035050" cy="927895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25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816</Words>
  <Application>Microsoft Office PowerPoint</Application>
  <PresentationFormat>Широкоэкранный</PresentationFormat>
  <Paragraphs>77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5" baseType="lpstr">
      <vt:lpstr>Gill Sans SemiBold</vt:lpstr>
      <vt:lpstr>MuseoModerno Medium</vt:lpstr>
      <vt:lpstr>Wingdings,Sans-Serif</vt:lpstr>
      <vt:lpstr>Arial</vt:lpstr>
      <vt:lpstr>Calibri</vt:lpstr>
      <vt:lpstr>Calibri Light</vt:lpstr>
      <vt:lpstr>Cambria</vt:lpstr>
      <vt:lpstr>Century</vt:lpstr>
      <vt:lpstr>Source Sans Pro</vt:lpstr>
      <vt:lpstr>Times New Roman</vt:lpstr>
      <vt:lpstr>Wingdings</vt:lpstr>
      <vt:lpstr>Тема Office</vt:lpstr>
      <vt:lpstr>Академия государственного управления при президенте Азербайджанской республики</vt:lpstr>
      <vt:lpstr>План презентации</vt:lpstr>
      <vt:lpstr>Xiaomi — это китайская технологическая компания, основанная в апреле 2010 года Лэй Цзюнем и его командой. Она специализируется на производстве смартфонов, умной бытовой электроники и экосистемных устройств. Xiaomi быстро завоевала популярность благодаря высокому качеству продукции и конкурентоспособным ценам.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Технологии для здоровья и фитнеса</vt:lpstr>
      <vt:lpstr>Презентация PowerPoint</vt:lpstr>
      <vt:lpstr>Материал взят из источников: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Академия государственного управления при президенте Азербайджанской республики</dc:title>
  <dc:creator>Aydin</dc:creator>
  <cp:lastModifiedBy>Aydin</cp:lastModifiedBy>
  <cp:revision>19</cp:revision>
  <dcterms:created xsi:type="dcterms:W3CDTF">2024-11-15T18:03:27Z</dcterms:created>
  <dcterms:modified xsi:type="dcterms:W3CDTF">2025-02-09T07:38:58Z</dcterms:modified>
</cp:coreProperties>
</file>