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CAEAF-ED5E-418A-9A6C-7B16F3BE902B}" v="941" dt="2024-05-24T12:10:58.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FF00"/>
                </a:solidFill>
                <a:ea typeface="+mj-lt"/>
                <a:cs typeface="+mj-lt"/>
              </a:rPr>
              <a:t>Obstacle Remover Sumo Robot</a:t>
            </a:r>
            <a:endParaRPr lang="en-US" dirty="0">
              <a:solidFill>
                <a:srgbClr val="FFFF00"/>
              </a:solidFill>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solidFill>
                  <a:srgbClr val="FFC000"/>
                </a:solidFill>
              </a:rPr>
              <a:t>Aydoğan </a:t>
            </a:r>
            <a:r>
              <a:rPr lang="en-US" err="1">
                <a:solidFill>
                  <a:srgbClr val="FFC000"/>
                </a:solidFill>
              </a:rPr>
              <a:t>Arslantaş</a:t>
            </a:r>
            <a:r>
              <a:rPr lang="en-US" dirty="0">
                <a:solidFill>
                  <a:srgbClr val="FFC000"/>
                </a:solidFill>
              </a:rPr>
              <a:t> , Deni </a:t>
            </a:r>
            <a:r>
              <a:rPr lang="en-US" err="1">
                <a:solidFill>
                  <a:srgbClr val="FFC000"/>
                </a:solidFill>
              </a:rPr>
              <a:t>Utsiev</a:t>
            </a:r>
            <a:endParaRPr lang="en-US">
              <a:solidFill>
                <a:srgbClr val="FFC0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17C4-2566-3588-ED83-C0DC9653BE76}"/>
              </a:ext>
            </a:extLst>
          </p:cNvPr>
          <p:cNvSpPr>
            <a:spLocks noGrp="1"/>
          </p:cNvSpPr>
          <p:nvPr>
            <p:ph type="title"/>
          </p:nvPr>
        </p:nvSpPr>
        <p:spPr/>
        <p:txBody>
          <a:bodyPr/>
          <a:lstStyle/>
          <a:p>
            <a:r>
              <a:rPr lang="en-US" dirty="0">
                <a:solidFill>
                  <a:srgbClr val="FFFF00"/>
                </a:solidFill>
              </a:rPr>
              <a:t>NOW LETS LOOK AT OUR CODE</a:t>
            </a:r>
            <a:endParaRPr lang="en-US" dirty="0"/>
          </a:p>
        </p:txBody>
      </p:sp>
      <p:sp>
        <p:nvSpPr>
          <p:cNvPr id="7" name="Content Placeholder 6">
            <a:extLst>
              <a:ext uri="{FF2B5EF4-FFF2-40B4-BE49-F238E27FC236}">
                <a16:creationId xmlns:a16="http://schemas.microsoft.com/office/drawing/2014/main" id="{7E593533-0769-F98E-6162-A2E5B273C49C}"/>
              </a:ext>
            </a:extLst>
          </p:cNvPr>
          <p:cNvSpPr>
            <a:spLocks noGrp="1"/>
          </p:cNvSpPr>
          <p:nvPr>
            <p:ph idx="1"/>
          </p:nvPr>
        </p:nvSpPr>
        <p:spPr/>
        <p:txBody>
          <a:bodyPr vert="horz" lIns="91440" tIns="45720" rIns="91440" bIns="45720" rtlCol="0" anchor="t">
            <a:normAutofit/>
          </a:bodyPr>
          <a:lstStyle/>
          <a:p>
            <a:r>
              <a:rPr lang="en-US" dirty="0">
                <a:solidFill>
                  <a:schemeClr val="accent2">
                    <a:lumMod val="60000"/>
                    <a:lumOff val="40000"/>
                  </a:schemeClr>
                </a:solidFill>
              </a:rPr>
              <a:t>For this I'll open up </a:t>
            </a:r>
            <a:r>
              <a:rPr lang="en-US" err="1">
                <a:solidFill>
                  <a:schemeClr val="accent2">
                    <a:lumMod val="60000"/>
                    <a:lumOff val="40000"/>
                  </a:schemeClr>
                </a:solidFill>
              </a:rPr>
              <a:t>Notepadqq</a:t>
            </a:r>
            <a:r>
              <a:rPr lang="en-US" dirty="0">
                <a:solidFill>
                  <a:schemeClr val="accent2">
                    <a:lumMod val="60000"/>
                    <a:lumOff val="40000"/>
                  </a:schemeClr>
                </a:solidFill>
              </a:rPr>
              <a:t>.</a:t>
            </a:r>
          </a:p>
          <a:p>
            <a:endParaRPr lang="en-US" dirty="0"/>
          </a:p>
          <a:p>
            <a:endParaRPr lang="en-US" dirty="0"/>
          </a:p>
        </p:txBody>
      </p:sp>
    </p:spTree>
    <p:extLst>
      <p:ext uri="{BB962C8B-B14F-4D97-AF65-F5344CB8AC3E}">
        <p14:creationId xmlns:p14="http://schemas.microsoft.com/office/powerpoint/2010/main" val="1672056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0AAD-74CF-43B8-3394-69DD387F6A48}"/>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95A06B89-61D8-9ED3-4E20-76AEB7ABF1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94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875C-D6CB-4DE7-C1FB-0908D39378CF}"/>
              </a:ext>
            </a:extLst>
          </p:cNvPr>
          <p:cNvSpPr>
            <a:spLocks noGrp="1"/>
          </p:cNvSpPr>
          <p:nvPr>
            <p:ph type="title"/>
          </p:nvPr>
        </p:nvSpPr>
        <p:spPr/>
        <p:txBody>
          <a:bodyPr/>
          <a:lstStyle/>
          <a:p>
            <a:r>
              <a:rPr lang="en-US" dirty="0">
                <a:solidFill>
                  <a:srgbClr val="FFFF00"/>
                </a:solidFill>
              </a:rPr>
              <a:t>Sumo Robot Competition</a:t>
            </a:r>
            <a:endParaRPr lang="en-US" dirty="0"/>
          </a:p>
        </p:txBody>
      </p:sp>
      <p:pic>
        <p:nvPicPr>
          <p:cNvPr id="4" name="Content Placeholder 3" descr="A machine on a white surface&#10;&#10;Description automatically generated">
            <a:extLst>
              <a:ext uri="{FF2B5EF4-FFF2-40B4-BE49-F238E27FC236}">
                <a16:creationId xmlns:a16="http://schemas.microsoft.com/office/drawing/2014/main" id="{D906A826-6D8B-5C79-B36E-982CC82DD96F}"/>
              </a:ext>
            </a:extLst>
          </p:cNvPr>
          <p:cNvPicPr>
            <a:picLocks noGrp="1" noChangeAspect="1"/>
          </p:cNvPicPr>
          <p:nvPr>
            <p:ph idx="1"/>
          </p:nvPr>
        </p:nvPicPr>
        <p:blipFill>
          <a:blip r:embed="rId2"/>
          <a:stretch>
            <a:fillRect/>
          </a:stretch>
        </p:blipFill>
        <p:spPr>
          <a:xfrm>
            <a:off x="3047481" y="3428230"/>
            <a:ext cx="6096000" cy="3138372"/>
          </a:xfrm>
        </p:spPr>
      </p:pic>
      <p:sp>
        <p:nvSpPr>
          <p:cNvPr id="5" name="TextBox 4">
            <a:extLst>
              <a:ext uri="{FF2B5EF4-FFF2-40B4-BE49-F238E27FC236}">
                <a16:creationId xmlns:a16="http://schemas.microsoft.com/office/drawing/2014/main" id="{06D54273-6DF9-1829-25B5-C54151FD9B54}"/>
              </a:ext>
            </a:extLst>
          </p:cNvPr>
          <p:cNvSpPr txBox="1"/>
          <p:nvPr/>
        </p:nvSpPr>
        <p:spPr>
          <a:xfrm>
            <a:off x="836548" y="1479176"/>
            <a:ext cx="105155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C000"/>
                </a:solidFill>
                <a:ea typeface="+mn-lt"/>
                <a:cs typeface="+mn-lt"/>
              </a:rPr>
              <a:t>The task of the mini sumo robot is to get your opponent out of the ring, following all the rules of politeness and competition. The challenge is open to all, regardless of technical level and age.</a:t>
            </a:r>
          </a:p>
          <a:p>
            <a:endParaRPr lang="en-US" dirty="0">
              <a:solidFill>
                <a:srgbClr val="FFC000"/>
              </a:solidFill>
            </a:endParaRPr>
          </a:p>
          <a:p>
            <a:r>
              <a:rPr lang="en" dirty="0">
                <a:solidFill>
                  <a:srgbClr val="FFC000"/>
                </a:solidFill>
                <a:ea typeface="+mn-lt"/>
                <a:cs typeface="+mn-lt"/>
              </a:rPr>
              <a:t>Sumo robot competitions have been prevalent in Japan, with the first competition being held in </a:t>
            </a:r>
            <a:r>
              <a:rPr lang="en" b="1" dirty="0">
                <a:solidFill>
                  <a:srgbClr val="FFC000"/>
                </a:solidFill>
                <a:ea typeface="+mn-lt"/>
                <a:cs typeface="+mn-lt"/>
              </a:rPr>
              <a:t>1989</a:t>
            </a:r>
            <a:r>
              <a:rPr lang="en" dirty="0">
                <a:solidFill>
                  <a:srgbClr val="FFC000"/>
                </a:solidFill>
                <a:ea typeface="+mn-lt"/>
                <a:cs typeface="+mn-lt"/>
              </a:rPr>
              <a:t> with only 33 robots, and its popularity has only been growing exponentially since its inception.</a:t>
            </a:r>
            <a:endParaRPr lang="en-US" dirty="0"/>
          </a:p>
        </p:txBody>
      </p:sp>
    </p:spTree>
    <p:extLst>
      <p:ext uri="{BB962C8B-B14F-4D97-AF65-F5344CB8AC3E}">
        <p14:creationId xmlns:p14="http://schemas.microsoft.com/office/powerpoint/2010/main" val="183868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224B-361B-50B8-BBEE-B6AF8CB875EE}"/>
              </a:ext>
            </a:extLst>
          </p:cNvPr>
          <p:cNvSpPr>
            <a:spLocks noGrp="1"/>
          </p:cNvSpPr>
          <p:nvPr>
            <p:ph type="title"/>
          </p:nvPr>
        </p:nvSpPr>
        <p:spPr/>
        <p:txBody>
          <a:bodyPr/>
          <a:lstStyle/>
          <a:p>
            <a:r>
              <a:rPr lang="en-US" dirty="0">
                <a:solidFill>
                  <a:srgbClr val="FFFF00"/>
                </a:solidFill>
              </a:rPr>
              <a:t>Our Set</a:t>
            </a:r>
          </a:p>
        </p:txBody>
      </p:sp>
      <p:sp>
        <p:nvSpPr>
          <p:cNvPr id="3" name="Content Placeholder 2">
            <a:extLst>
              <a:ext uri="{FF2B5EF4-FFF2-40B4-BE49-F238E27FC236}">
                <a16:creationId xmlns:a16="http://schemas.microsoft.com/office/drawing/2014/main" id="{225AEA89-321E-C880-A925-A1AA51780188}"/>
              </a:ext>
            </a:extLst>
          </p:cNvPr>
          <p:cNvSpPr>
            <a:spLocks noGrp="1"/>
          </p:cNvSpPr>
          <p:nvPr>
            <p:ph idx="1"/>
          </p:nvPr>
        </p:nvSpPr>
        <p:spPr>
          <a:xfrm>
            <a:off x="838200" y="1511861"/>
            <a:ext cx="10515600" cy="4665102"/>
          </a:xfrm>
        </p:spPr>
        <p:txBody>
          <a:bodyPr vert="horz" lIns="91440" tIns="45720" rIns="91440" bIns="45720" rtlCol="0" anchor="t">
            <a:normAutofit/>
          </a:bodyPr>
          <a:lstStyle/>
          <a:p>
            <a:r>
              <a:rPr lang="en-US" dirty="0">
                <a:solidFill>
                  <a:srgbClr val="FFC000"/>
                </a:solidFill>
              </a:rPr>
              <a:t>We will use Genesis Mini Sumo Robot Kit for our project.</a:t>
            </a:r>
            <a:endParaRPr lang="en-US">
              <a:solidFill>
                <a:srgbClr val="FFC000"/>
              </a:solidFill>
            </a:endParaRPr>
          </a:p>
          <a:p>
            <a:pPr marL="0" indent="0">
              <a:buNone/>
            </a:pPr>
            <a:endParaRPr lang="en-US" dirty="0">
              <a:solidFill>
                <a:srgbClr val="FFC000"/>
              </a:solidFill>
            </a:endParaRPr>
          </a:p>
        </p:txBody>
      </p:sp>
      <p:pic>
        <p:nvPicPr>
          <p:cNvPr id="4" name="Picture 3" descr="A close up of a machine&#10;&#10;Description automatically generated">
            <a:extLst>
              <a:ext uri="{FF2B5EF4-FFF2-40B4-BE49-F238E27FC236}">
                <a16:creationId xmlns:a16="http://schemas.microsoft.com/office/drawing/2014/main" id="{CDC94038-4888-D576-3CA4-0490062594AD}"/>
              </a:ext>
            </a:extLst>
          </p:cNvPr>
          <p:cNvPicPr>
            <a:picLocks noChangeAspect="1"/>
          </p:cNvPicPr>
          <p:nvPr/>
        </p:nvPicPr>
        <p:blipFill>
          <a:blip r:embed="rId2"/>
          <a:stretch>
            <a:fillRect/>
          </a:stretch>
        </p:blipFill>
        <p:spPr>
          <a:xfrm>
            <a:off x="835801" y="2675965"/>
            <a:ext cx="4047882" cy="3370730"/>
          </a:xfrm>
          <a:prstGeom prst="rect">
            <a:avLst/>
          </a:prstGeom>
        </p:spPr>
      </p:pic>
      <p:sp>
        <p:nvSpPr>
          <p:cNvPr id="5" name="TextBox 4">
            <a:extLst>
              <a:ext uri="{FF2B5EF4-FFF2-40B4-BE49-F238E27FC236}">
                <a16:creationId xmlns:a16="http://schemas.microsoft.com/office/drawing/2014/main" id="{98D5C418-B90B-D02E-8263-02B08CCA5D38}"/>
              </a:ext>
            </a:extLst>
          </p:cNvPr>
          <p:cNvSpPr txBox="1"/>
          <p:nvPr/>
        </p:nvSpPr>
        <p:spPr>
          <a:xfrm>
            <a:off x="5620870" y="1891553"/>
            <a:ext cx="6364941" cy="4662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solidFill>
                  <a:srgbClr val="FFC000"/>
                </a:solidFill>
                <a:latin typeface="Arial"/>
              </a:rPr>
              <a:t>​</a:t>
            </a:r>
            <a:endParaRPr lang="en-US" sz="900" dirty="0">
              <a:solidFill>
                <a:srgbClr val="FFC000"/>
              </a:solidFill>
              <a:latin typeface="Arial"/>
              <a:cs typeface="Arial"/>
            </a:endParaRPr>
          </a:p>
          <a:p>
            <a:pPr marL="228600" indent="-228600">
              <a:buFont typeface=""/>
              <a:buChar char="•"/>
            </a:pPr>
            <a:r>
              <a:rPr lang="en-US" sz="2400" dirty="0">
                <a:solidFill>
                  <a:schemeClr val="accent2">
                    <a:lumMod val="60000"/>
                    <a:lumOff val="40000"/>
                  </a:schemeClr>
                </a:solidFill>
                <a:cs typeface="Arial"/>
              </a:rPr>
              <a:t>1x 7.4 V 2S Battery - 450mAh 25C​</a:t>
            </a:r>
          </a:p>
          <a:p>
            <a:pPr marL="228600" indent="-228600">
              <a:buFont typeface=""/>
              <a:buChar char="•"/>
            </a:pPr>
            <a:r>
              <a:rPr lang="en-US" sz="2400" dirty="0">
                <a:solidFill>
                  <a:schemeClr val="accent2">
                    <a:lumMod val="60000"/>
                    <a:lumOff val="40000"/>
                  </a:schemeClr>
                </a:solidFill>
                <a:cs typeface="Arial"/>
              </a:rPr>
              <a:t>1 x Arduino Nano Clone - with USB Cable - (USB Chip CH340)​</a:t>
            </a:r>
          </a:p>
          <a:p>
            <a:pPr marL="228600" indent="-228600">
              <a:buFont typeface=""/>
              <a:buChar char="•"/>
            </a:pPr>
            <a:r>
              <a:rPr lang="en-US" sz="2400" dirty="0">
                <a:solidFill>
                  <a:schemeClr val="accent2">
                    <a:lumMod val="60000"/>
                    <a:lumOff val="40000"/>
                  </a:schemeClr>
                </a:solidFill>
                <a:cs typeface="Arial"/>
              </a:rPr>
              <a:t>1 x Genesis Arduino Mini Sumo Card​</a:t>
            </a:r>
          </a:p>
          <a:p>
            <a:pPr marL="228600" indent="-228600">
              <a:buFont typeface=""/>
              <a:buChar char="•"/>
            </a:pPr>
            <a:r>
              <a:rPr lang="en-US" sz="2400" dirty="0">
                <a:solidFill>
                  <a:schemeClr val="accent2">
                    <a:lumMod val="60000"/>
                    <a:lumOff val="40000"/>
                  </a:schemeClr>
                </a:solidFill>
                <a:cs typeface="Arial"/>
              </a:rPr>
              <a:t>2 x 6V 400 Rpm Dc Motor​</a:t>
            </a:r>
          </a:p>
          <a:p>
            <a:pPr marL="228600" indent="-228600">
              <a:buFont typeface=""/>
              <a:buChar char="•"/>
            </a:pPr>
            <a:r>
              <a:rPr lang="en-US" sz="2400" dirty="0">
                <a:solidFill>
                  <a:schemeClr val="accent2">
                    <a:lumMod val="60000"/>
                    <a:lumOff val="40000"/>
                  </a:schemeClr>
                </a:solidFill>
                <a:cs typeface="Arial"/>
              </a:rPr>
              <a:t>2 x Plastic Micro Metal Motor Holder - White - PL-1086​</a:t>
            </a:r>
          </a:p>
          <a:p>
            <a:pPr marL="228600" indent="-228600">
              <a:buFont typeface=""/>
              <a:buChar char="•"/>
            </a:pPr>
            <a:r>
              <a:rPr lang="en-US" sz="2400" dirty="0">
                <a:solidFill>
                  <a:schemeClr val="accent2">
                    <a:lumMod val="60000"/>
                    <a:lumOff val="40000"/>
                  </a:schemeClr>
                </a:solidFill>
                <a:cs typeface="Arial"/>
              </a:rPr>
              <a:t>3 x MR45 Object Sensor​</a:t>
            </a:r>
          </a:p>
          <a:p>
            <a:pPr marL="228600" indent="-228600">
              <a:buFont typeface=""/>
              <a:buChar char="•"/>
            </a:pPr>
            <a:r>
              <a:rPr lang="en-US" sz="2400" dirty="0">
                <a:solidFill>
                  <a:schemeClr val="accent2">
                    <a:lumMod val="60000"/>
                    <a:lumOff val="40000"/>
                  </a:schemeClr>
                </a:solidFill>
                <a:cs typeface="Arial"/>
              </a:rPr>
              <a:t>2 x QTR1A Contrast Sensor​</a:t>
            </a:r>
          </a:p>
          <a:p>
            <a:pPr marL="228600" indent="-228600">
              <a:buFont typeface=""/>
              <a:buChar char="•"/>
            </a:pPr>
            <a:r>
              <a:rPr lang="en-US" sz="2400" dirty="0">
                <a:solidFill>
                  <a:schemeClr val="accent2">
                    <a:lumMod val="60000"/>
                    <a:lumOff val="40000"/>
                  </a:schemeClr>
                </a:solidFill>
                <a:cs typeface="Arial"/>
              </a:rPr>
              <a:t>1 x M1 Metal laser cutting body and standoffs​</a:t>
            </a:r>
          </a:p>
          <a:p>
            <a:pPr marL="228600" indent="-228600">
              <a:buFont typeface=""/>
              <a:buChar char="•"/>
            </a:pPr>
            <a:r>
              <a:rPr lang="en-US" sz="2400" dirty="0">
                <a:solidFill>
                  <a:schemeClr val="accent2">
                    <a:lumMod val="60000"/>
                    <a:lumOff val="40000"/>
                  </a:schemeClr>
                </a:solidFill>
                <a:cs typeface="Arial"/>
              </a:rPr>
              <a:t>1 x Plastic clamp and cables​</a:t>
            </a:r>
          </a:p>
          <a:p>
            <a:pPr marL="228600" indent="-228600">
              <a:buFont typeface=""/>
              <a:buChar char="•"/>
            </a:pPr>
            <a:r>
              <a:rPr lang="en-US" sz="2400" dirty="0">
                <a:solidFill>
                  <a:schemeClr val="accent2">
                    <a:lumMod val="60000"/>
                    <a:lumOff val="40000"/>
                  </a:schemeClr>
                </a:solidFill>
                <a:cs typeface="Arial"/>
              </a:rPr>
              <a:t>2 x SLT20 Silicone Wheel</a:t>
            </a:r>
          </a:p>
        </p:txBody>
      </p:sp>
    </p:spTree>
    <p:extLst>
      <p:ext uri="{BB962C8B-B14F-4D97-AF65-F5344CB8AC3E}">
        <p14:creationId xmlns:p14="http://schemas.microsoft.com/office/powerpoint/2010/main" val="212178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3BF1-CDAA-F9C8-82D2-89D7B4CA0AB6}"/>
              </a:ext>
            </a:extLst>
          </p:cNvPr>
          <p:cNvSpPr>
            <a:spLocks noGrp="1"/>
          </p:cNvSpPr>
          <p:nvPr>
            <p:ph type="title"/>
          </p:nvPr>
        </p:nvSpPr>
        <p:spPr/>
        <p:txBody>
          <a:bodyPr/>
          <a:lstStyle/>
          <a:p>
            <a:r>
              <a:rPr lang="en-US" dirty="0">
                <a:solidFill>
                  <a:srgbClr val="FFFF00"/>
                </a:solidFill>
              </a:rPr>
              <a:t>Let's Learn Our Components – I</a:t>
            </a:r>
            <a:br>
              <a:rPr lang="en-US" dirty="0">
                <a:solidFill>
                  <a:srgbClr val="FFFF00"/>
                </a:solidFill>
              </a:rPr>
            </a:br>
            <a:r>
              <a:rPr lang="en-US" dirty="0">
                <a:solidFill>
                  <a:srgbClr val="FFFF00"/>
                </a:solidFill>
              </a:rPr>
              <a:t> </a:t>
            </a:r>
            <a:r>
              <a:rPr lang="en-US" dirty="0">
                <a:solidFill>
                  <a:schemeClr val="accent2">
                    <a:lumMod val="60000"/>
                    <a:lumOff val="40000"/>
                  </a:schemeClr>
                </a:solidFill>
              </a:rPr>
              <a:t>Arduino Nano</a:t>
            </a:r>
          </a:p>
        </p:txBody>
      </p:sp>
      <p:sp>
        <p:nvSpPr>
          <p:cNvPr id="3" name="Content Placeholder 2">
            <a:extLst>
              <a:ext uri="{FF2B5EF4-FFF2-40B4-BE49-F238E27FC236}">
                <a16:creationId xmlns:a16="http://schemas.microsoft.com/office/drawing/2014/main" id="{CCD4994B-9CE3-7ED2-48F2-0EFC7E1011C5}"/>
              </a:ext>
            </a:extLst>
          </p:cNvPr>
          <p:cNvSpPr>
            <a:spLocks noGrp="1"/>
          </p:cNvSpPr>
          <p:nvPr>
            <p:ph idx="1"/>
          </p:nvPr>
        </p:nvSpPr>
        <p:spPr/>
        <p:txBody>
          <a:bodyPr vert="horz" lIns="91440" tIns="45720" rIns="91440" bIns="45720" rtlCol="0" anchor="t">
            <a:normAutofit/>
          </a:bodyPr>
          <a:lstStyle/>
          <a:p>
            <a:pPr marL="0" indent="0">
              <a:buNone/>
            </a:pPr>
            <a:endParaRPr lang="en-US" sz="1100" dirty="0">
              <a:solidFill>
                <a:srgbClr val="FFC000"/>
              </a:solidFill>
              <a:latin typeface="Arial"/>
              <a:cs typeface="Arial"/>
            </a:endParaRPr>
          </a:p>
          <a:p>
            <a:endParaRPr lang="en-US" dirty="0">
              <a:solidFill>
                <a:srgbClr val="FFC000"/>
              </a:solidFill>
            </a:endParaRPr>
          </a:p>
          <a:p>
            <a:endParaRPr lang="en-US" dirty="0"/>
          </a:p>
        </p:txBody>
      </p:sp>
      <p:pic>
        <p:nvPicPr>
          <p:cNvPr id="5" name="Picture 4" descr="A green circuit board with many small pins&#10;&#10;Description automatically generated">
            <a:extLst>
              <a:ext uri="{FF2B5EF4-FFF2-40B4-BE49-F238E27FC236}">
                <a16:creationId xmlns:a16="http://schemas.microsoft.com/office/drawing/2014/main" id="{38ED5ED5-8338-7BCD-8350-832531F06254}"/>
              </a:ext>
            </a:extLst>
          </p:cNvPr>
          <p:cNvPicPr>
            <a:picLocks noChangeAspect="1"/>
          </p:cNvPicPr>
          <p:nvPr/>
        </p:nvPicPr>
        <p:blipFill>
          <a:blip r:embed="rId2"/>
          <a:stretch>
            <a:fillRect/>
          </a:stretch>
        </p:blipFill>
        <p:spPr>
          <a:xfrm>
            <a:off x="7018570" y="2048435"/>
            <a:ext cx="4340506" cy="4114800"/>
          </a:xfrm>
          <a:prstGeom prst="rect">
            <a:avLst/>
          </a:prstGeom>
        </p:spPr>
      </p:pic>
      <p:sp>
        <p:nvSpPr>
          <p:cNvPr id="6" name="TextBox 5">
            <a:extLst>
              <a:ext uri="{FF2B5EF4-FFF2-40B4-BE49-F238E27FC236}">
                <a16:creationId xmlns:a16="http://schemas.microsoft.com/office/drawing/2014/main" id="{AF5E1AC4-657E-D9A3-C211-F47A748B7CC3}"/>
              </a:ext>
            </a:extLst>
          </p:cNvPr>
          <p:cNvSpPr txBox="1"/>
          <p:nvPr/>
        </p:nvSpPr>
        <p:spPr>
          <a:xfrm>
            <a:off x="842682" y="2052917"/>
            <a:ext cx="49485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C000"/>
                </a:solidFill>
                <a:ea typeface="+mn-lt"/>
                <a:cs typeface="+mn-lt"/>
              </a:rPr>
              <a:t>The Arduino Nano is an open-source breadboard-friendly microcontroller board based on the Microchip ATmega328P microcontroller (MCU).</a:t>
            </a:r>
            <a:endParaRPr lang="en-US" dirty="0">
              <a:solidFill>
                <a:srgbClr val="FFC000"/>
              </a:solidFill>
            </a:endParaRPr>
          </a:p>
        </p:txBody>
      </p:sp>
      <p:sp>
        <p:nvSpPr>
          <p:cNvPr id="7" name="TextBox 6">
            <a:extLst>
              <a:ext uri="{FF2B5EF4-FFF2-40B4-BE49-F238E27FC236}">
                <a16:creationId xmlns:a16="http://schemas.microsoft.com/office/drawing/2014/main" id="{14200018-2C89-E36F-394F-2C6D4BAFA708}"/>
              </a:ext>
            </a:extLst>
          </p:cNvPr>
          <p:cNvSpPr txBox="1"/>
          <p:nvPr/>
        </p:nvSpPr>
        <p:spPr>
          <a:xfrm>
            <a:off x="842682" y="4195482"/>
            <a:ext cx="346934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C000"/>
                </a:solidFill>
              </a:rPr>
              <a:t>It's a great Arduino board if you need to have something small yet useful.</a:t>
            </a:r>
          </a:p>
        </p:txBody>
      </p:sp>
    </p:spTree>
    <p:extLst>
      <p:ext uri="{BB962C8B-B14F-4D97-AF65-F5344CB8AC3E}">
        <p14:creationId xmlns:p14="http://schemas.microsoft.com/office/powerpoint/2010/main" val="146383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BC66-651D-19E0-3EB8-AB6C90D773FA}"/>
              </a:ext>
            </a:extLst>
          </p:cNvPr>
          <p:cNvSpPr>
            <a:spLocks noGrp="1"/>
          </p:cNvSpPr>
          <p:nvPr>
            <p:ph type="title"/>
          </p:nvPr>
        </p:nvSpPr>
        <p:spPr/>
        <p:txBody>
          <a:bodyPr>
            <a:normAutofit/>
          </a:bodyPr>
          <a:lstStyle/>
          <a:p>
            <a:pPr marL="228600" indent="-228600">
              <a:lnSpc>
                <a:spcPct val="100000"/>
              </a:lnSpc>
              <a:spcBef>
                <a:spcPts val="0"/>
              </a:spcBef>
              <a:buFont typeface="Arial"/>
              <a:buChar char="•"/>
            </a:pPr>
            <a:r>
              <a:rPr lang="en-US" sz="4300" dirty="0">
                <a:solidFill>
                  <a:srgbClr val="FFFF00"/>
                </a:solidFill>
                <a:latin typeface="Aptos Display"/>
                <a:cs typeface="Arial"/>
              </a:rPr>
              <a:t>Let's Learn Our Components – II</a:t>
            </a:r>
            <a:br>
              <a:rPr lang="en-US" sz="4300" dirty="0">
                <a:ea typeface="+mj-lt"/>
                <a:cs typeface="+mj-lt"/>
              </a:rPr>
            </a:br>
            <a:r>
              <a:rPr lang="en-US" sz="3600" dirty="0">
                <a:solidFill>
                  <a:schemeClr val="accent2">
                    <a:lumMod val="60000"/>
                    <a:lumOff val="40000"/>
                  </a:schemeClr>
                </a:solidFill>
                <a:latin typeface="Arial"/>
                <a:cs typeface="Arial"/>
              </a:rPr>
              <a:t>Genesis Arduino Mini Sumo Card</a:t>
            </a:r>
            <a:endParaRPr lang="en-US" sz="3600">
              <a:solidFill>
                <a:schemeClr val="accent2">
                  <a:lumMod val="60000"/>
                  <a:lumOff val="40000"/>
                </a:schemeClr>
              </a:solidFill>
              <a:latin typeface="Aptos Display"/>
              <a:cs typeface="Arial"/>
            </a:endParaRPr>
          </a:p>
        </p:txBody>
      </p:sp>
      <p:pic>
        <p:nvPicPr>
          <p:cNvPr id="4" name="Content Placeholder 3" descr="A close-up of a circuit board&#10;&#10;Description automatically generated">
            <a:extLst>
              <a:ext uri="{FF2B5EF4-FFF2-40B4-BE49-F238E27FC236}">
                <a16:creationId xmlns:a16="http://schemas.microsoft.com/office/drawing/2014/main" id="{5E4A5A55-7B7B-D557-A26A-6C3735D763EA}"/>
              </a:ext>
            </a:extLst>
          </p:cNvPr>
          <p:cNvPicPr>
            <a:picLocks noGrp="1" noChangeAspect="1"/>
          </p:cNvPicPr>
          <p:nvPr>
            <p:ph idx="1"/>
          </p:nvPr>
        </p:nvPicPr>
        <p:blipFill>
          <a:blip r:embed="rId2"/>
          <a:stretch>
            <a:fillRect/>
          </a:stretch>
        </p:blipFill>
        <p:spPr>
          <a:xfrm>
            <a:off x="5853953" y="2339506"/>
            <a:ext cx="6096000" cy="2929128"/>
          </a:xfrm>
        </p:spPr>
      </p:pic>
      <p:sp>
        <p:nvSpPr>
          <p:cNvPr id="5" name="TextBox 4">
            <a:extLst>
              <a:ext uri="{FF2B5EF4-FFF2-40B4-BE49-F238E27FC236}">
                <a16:creationId xmlns:a16="http://schemas.microsoft.com/office/drawing/2014/main" id="{8480EAB3-B43F-1806-039D-A87A9E53EA23}"/>
              </a:ext>
            </a:extLst>
          </p:cNvPr>
          <p:cNvSpPr txBox="1"/>
          <p:nvPr/>
        </p:nvSpPr>
        <p:spPr>
          <a:xfrm>
            <a:off x="842682" y="2124635"/>
            <a:ext cx="35858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C000"/>
                </a:solidFill>
                <a:ea typeface="+mn-lt"/>
                <a:cs typeface="+mn-lt"/>
              </a:rPr>
              <a:t>The Genesis Arduino Mini Sumo Card is a specialized microcontroller board designed for Mini Sumo robot competitions.</a:t>
            </a:r>
            <a:endParaRPr lang="en-US" dirty="0">
              <a:solidFill>
                <a:srgbClr val="FFC000"/>
              </a:solidFill>
            </a:endParaRPr>
          </a:p>
        </p:txBody>
      </p:sp>
      <p:sp>
        <p:nvSpPr>
          <p:cNvPr id="6" name="TextBox 5">
            <a:extLst>
              <a:ext uri="{FF2B5EF4-FFF2-40B4-BE49-F238E27FC236}">
                <a16:creationId xmlns:a16="http://schemas.microsoft.com/office/drawing/2014/main" id="{6E56E1E3-B47D-DB81-8995-26F0C6F5E73B}"/>
              </a:ext>
            </a:extLst>
          </p:cNvPr>
          <p:cNvSpPr txBox="1"/>
          <p:nvPr/>
        </p:nvSpPr>
        <p:spPr>
          <a:xfrm>
            <a:off x="842682" y="3801036"/>
            <a:ext cx="39534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C000"/>
                </a:solidFill>
                <a:ea typeface="+mn-lt"/>
                <a:cs typeface="+mn-lt"/>
              </a:rPr>
              <a:t>Built-in motor drivers to control the movement of the robot.</a:t>
            </a:r>
            <a:endParaRPr lang="en-US" dirty="0">
              <a:solidFill>
                <a:srgbClr val="FFC000"/>
              </a:solidFill>
            </a:endParaRPr>
          </a:p>
        </p:txBody>
      </p:sp>
      <p:sp>
        <p:nvSpPr>
          <p:cNvPr id="7" name="TextBox 6">
            <a:extLst>
              <a:ext uri="{FF2B5EF4-FFF2-40B4-BE49-F238E27FC236}">
                <a16:creationId xmlns:a16="http://schemas.microsoft.com/office/drawing/2014/main" id="{40220436-6C0A-F258-F2BF-3A2E441F5018}"/>
              </a:ext>
            </a:extLst>
          </p:cNvPr>
          <p:cNvSpPr txBox="1"/>
          <p:nvPr/>
        </p:nvSpPr>
        <p:spPr>
          <a:xfrm>
            <a:off x="842682" y="4823011"/>
            <a:ext cx="3810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C000"/>
                </a:solidFill>
              </a:rPr>
              <a:t>Easy to use and practical.</a:t>
            </a:r>
          </a:p>
        </p:txBody>
      </p:sp>
    </p:spTree>
    <p:extLst>
      <p:ext uri="{BB962C8B-B14F-4D97-AF65-F5344CB8AC3E}">
        <p14:creationId xmlns:p14="http://schemas.microsoft.com/office/powerpoint/2010/main" val="27364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8AD1-18D5-B607-9A56-3A27B453D9FE}"/>
              </a:ext>
            </a:extLst>
          </p:cNvPr>
          <p:cNvSpPr>
            <a:spLocks noGrp="1"/>
          </p:cNvSpPr>
          <p:nvPr>
            <p:ph type="title"/>
          </p:nvPr>
        </p:nvSpPr>
        <p:spPr/>
        <p:txBody>
          <a:bodyPr/>
          <a:lstStyle/>
          <a:p>
            <a:r>
              <a:rPr lang="en-US" dirty="0">
                <a:solidFill>
                  <a:srgbClr val="FFFF00"/>
                </a:solidFill>
              </a:rPr>
              <a:t>Let's Learn Our Components-III</a:t>
            </a:r>
            <a:br>
              <a:rPr lang="en-US" dirty="0">
                <a:solidFill>
                  <a:srgbClr val="FFFF00"/>
                </a:solidFill>
              </a:rPr>
            </a:br>
            <a:r>
              <a:rPr lang="en-US" dirty="0">
                <a:solidFill>
                  <a:schemeClr val="accent2">
                    <a:lumMod val="60000"/>
                    <a:lumOff val="40000"/>
                  </a:schemeClr>
                </a:solidFill>
              </a:rPr>
              <a:t>Dipswitch</a:t>
            </a:r>
          </a:p>
        </p:txBody>
      </p:sp>
      <p:sp>
        <p:nvSpPr>
          <p:cNvPr id="3" name="Content Placeholder 2">
            <a:extLst>
              <a:ext uri="{FF2B5EF4-FFF2-40B4-BE49-F238E27FC236}">
                <a16:creationId xmlns:a16="http://schemas.microsoft.com/office/drawing/2014/main" id="{5C6F8D9E-2C8D-ADED-855B-D58E937A20B9}"/>
              </a:ext>
            </a:extLst>
          </p:cNvPr>
          <p:cNvSpPr>
            <a:spLocks noGrp="1"/>
          </p:cNvSpPr>
          <p:nvPr>
            <p:ph idx="1"/>
          </p:nvPr>
        </p:nvSpPr>
        <p:spPr>
          <a:xfrm>
            <a:off x="838200" y="1825625"/>
            <a:ext cx="7261412" cy="4494773"/>
          </a:xfrm>
        </p:spPr>
        <p:txBody>
          <a:bodyPr vert="horz" lIns="91440" tIns="45720" rIns="91440" bIns="45720" rtlCol="0" anchor="t">
            <a:normAutofit/>
          </a:bodyPr>
          <a:lstStyle/>
          <a:p>
            <a:r>
              <a:rPr lang="en-US" dirty="0">
                <a:solidFill>
                  <a:srgbClr val="FFC000"/>
                </a:solidFill>
              </a:rPr>
              <a:t>It's a small mechanical component commonly used in electronics for setting various operational modes or configurations of a device.</a:t>
            </a:r>
          </a:p>
          <a:p>
            <a:endParaRPr lang="en-US" dirty="0">
              <a:solidFill>
                <a:srgbClr val="FFC000"/>
              </a:solidFill>
            </a:endParaRPr>
          </a:p>
          <a:p>
            <a:r>
              <a:rPr lang="en-US" dirty="0">
                <a:solidFill>
                  <a:srgbClr val="FFC000"/>
                </a:solidFill>
              </a:rPr>
              <a:t>Our Board has 3 modes. We use each mode for motor modes like going forward etc.</a:t>
            </a:r>
          </a:p>
          <a:p>
            <a:endParaRPr lang="en-US" dirty="0">
              <a:solidFill>
                <a:srgbClr val="FFC000"/>
              </a:solidFill>
            </a:endParaRPr>
          </a:p>
          <a:p>
            <a:r>
              <a:rPr lang="en-US" dirty="0">
                <a:solidFill>
                  <a:srgbClr val="FFC000"/>
                </a:solidFill>
              </a:rPr>
              <a:t>Total Combinations = 2^3 = 8.</a:t>
            </a:r>
          </a:p>
        </p:txBody>
      </p:sp>
      <p:pic>
        <p:nvPicPr>
          <p:cNvPr id="4" name="Picture 3" descr="A red switch with white numbers&#10;&#10;Description automatically generated">
            <a:extLst>
              <a:ext uri="{FF2B5EF4-FFF2-40B4-BE49-F238E27FC236}">
                <a16:creationId xmlns:a16="http://schemas.microsoft.com/office/drawing/2014/main" id="{5355FA77-1A62-DFB5-1BFD-75C4E6BA290C}"/>
              </a:ext>
            </a:extLst>
          </p:cNvPr>
          <p:cNvPicPr>
            <a:picLocks noChangeAspect="1"/>
          </p:cNvPicPr>
          <p:nvPr/>
        </p:nvPicPr>
        <p:blipFill>
          <a:blip r:embed="rId2"/>
          <a:stretch>
            <a:fillRect/>
          </a:stretch>
        </p:blipFill>
        <p:spPr>
          <a:xfrm>
            <a:off x="8341659" y="1824317"/>
            <a:ext cx="3657600" cy="3657600"/>
          </a:xfrm>
          <a:prstGeom prst="rect">
            <a:avLst/>
          </a:prstGeom>
        </p:spPr>
      </p:pic>
    </p:spTree>
    <p:extLst>
      <p:ext uri="{BB962C8B-B14F-4D97-AF65-F5344CB8AC3E}">
        <p14:creationId xmlns:p14="http://schemas.microsoft.com/office/powerpoint/2010/main" val="389609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36F0-6772-8247-6689-F6E387AF7C75}"/>
              </a:ext>
            </a:extLst>
          </p:cNvPr>
          <p:cNvSpPr>
            <a:spLocks noGrp="1"/>
          </p:cNvSpPr>
          <p:nvPr>
            <p:ph type="title"/>
          </p:nvPr>
        </p:nvSpPr>
        <p:spPr/>
        <p:txBody>
          <a:bodyPr/>
          <a:lstStyle/>
          <a:p>
            <a:r>
              <a:rPr lang="en-US" dirty="0">
                <a:solidFill>
                  <a:srgbClr val="FFFF00"/>
                </a:solidFill>
              </a:rPr>
              <a:t>Let's Learn Our Components-IV</a:t>
            </a:r>
            <a:br>
              <a:rPr lang="en-US" dirty="0"/>
            </a:br>
            <a:r>
              <a:rPr lang="en-US" dirty="0">
                <a:solidFill>
                  <a:schemeClr val="accent2">
                    <a:lumMod val="60000"/>
                    <a:lumOff val="40000"/>
                  </a:schemeClr>
                </a:solidFill>
              </a:rPr>
              <a:t>DC Motor</a:t>
            </a:r>
          </a:p>
        </p:txBody>
      </p:sp>
      <p:sp>
        <p:nvSpPr>
          <p:cNvPr id="3" name="Content Placeholder 2">
            <a:extLst>
              <a:ext uri="{FF2B5EF4-FFF2-40B4-BE49-F238E27FC236}">
                <a16:creationId xmlns:a16="http://schemas.microsoft.com/office/drawing/2014/main" id="{CAAE8487-BC9E-BE97-FAA1-35A6C5D4F994}"/>
              </a:ext>
            </a:extLst>
          </p:cNvPr>
          <p:cNvSpPr>
            <a:spLocks noGrp="1"/>
          </p:cNvSpPr>
          <p:nvPr>
            <p:ph idx="1"/>
          </p:nvPr>
        </p:nvSpPr>
        <p:spPr>
          <a:xfrm>
            <a:off x="838199" y="1879413"/>
            <a:ext cx="5961530" cy="4405126"/>
          </a:xfrm>
        </p:spPr>
        <p:txBody>
          <a:bodyPr vert="horz" lIns="91440" tIns="45720" rIns="91440" bIns="45720" rtlCol="0" anchor="t">
            <a:normAutofit/>
          </a:bodyPr>
          <a:lstStyle/>
          <a:p>
            <a:r>
              <a:rPr lang="en-US" dirty="0">
                <a:solidFill>
                  <a:srgbClr val="FFC000"/>
                </a:solidFill>
                <a:ea typeface="+mn-lt"/>
                <a:cs typeface="+mn-lt"/>
              </a:rPr>
              <a:t>A DC (Direct Current) motor is an electromechanical device that converts electrical energy into mechanical energy through the interaction of magnetic fields.</a:t>
            </a:r>
          </a:p>
          <a:p>
            <a:r>
              <a:rPr lang="en-US" dirty="0">
                <a:solidFill>
                  <a:srgbClr val="FFC000"/>
                </a:solidFill>
              </a:rPr>
              <a:t>6V , 400 RPM (revolutions per minute)</a:t>
            </a:r>
          </a:p>
          <a:p>
            <a:r>
              <a:rPr lang="en-US" dirty="0">
                <a:solidFill>
                  <a:srgbClr val="FFC000"/>
                </a:solidFill>
              </a:rPr>
              <a:t>We use 2 of those. (Left and Right)</a:t>
            </a:r>
          </a:p>
        </p:txBody>
      </p:sp>
      <p:pic>
        <p:nvPicPr>
          <p:cNvPr id="4" name="Picture 3" descr="A small metal and gold motor&#10;&#10;Description automatically generated">
            <a:extLst>
              <a:ext uri="{FF2B5EF4-FFF2-40B4-BE49-F238E27FC236}">
                <a16:creationId xmlns:a16="http://schemas.microsoft.com/office/drawing/2014/main" id="{8AE35B1A-CC3F-AA4C-AE7A-BDDD0A710609}"/>
              </a:ext>
            </a:extLst>
          </p:cNvPr>
          <p:cNvPicPr>
            <a:picLocks noChangeAspect="1"/>
          </p:cNvPicPr>
          <p:nvPr/>
        </p:nvPicPr>
        <p:blipFill>
          <a:blip r:embed="rId2"/>
          <a:stretch>
            <a:fillRect/>
          </a:stretch>
        </p:blipFill>
        <p:spPr>
          <a:xfrm>
            <a:off x="7073152" y="1876612"/>
            <a:ext cx="4661648" cy="3104777"/>
          </a:xfrm>
          <a:prstGeom prst="rect">
            <a:avLst/>
          </a:prstGeom>
        </p:spPr>
      </p:pic>
    </p:spTree>
    <p:extLst>
      <p:ext uri="{BB962C8B-B14F-4D97-AF65-F5344CB8AC3E}">
        <p14:creationId xmlns:p14="http://schemas.microsoft.com/office/powerpoint/2010/main" val="302244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5E47-E857-2431-AE6F-9EEEA604C0A7}"/>
              </a:ext>
            </a:extLst>
          </p:cNvPr>
          <p:cNvSpPr>
            <a:spLocks noGrp="1"/>
          </p:cNvSpPr>
          <p:nvPr>
            <p:ph type="title"/>
          </p:nvPr>
        </p:nvSpPr>
        <p:spPr/>
        <p:txBody>
          <a:bodyPr/>
          <a:lstStyle/>
          <a:p>
            <a:r>
              <a:rPr lang="en-US" dirty="0">
                <a:solidFill>
                  <a:srgbClr val="FFFF00"/>
                </a:solidFill>
              </a:rPr>
              <a:t>Let's Learn Our Components-V</a:t>
            </a:r>
            <a:br>
              <a:rPr lang="en-US" dirty="0">
                <a:solidFill>
                  <a:srgbClr val="FFFF00"/>
                </a:solidFill>
              </a:rPr>
            </a:br>
            <a:r>
              <a:rPr lang="en-US" dirty="0">
                <a:solidFill>
                  <a:schemeClr val="accent2">
                    <a:lumMod val="60000"/>
                    <a:lumOff val="40000"/>
                  </a:schemeClr>
                </a:solidFill>
              </a:rPr>
              <a:t>MR45 Object Sensor</a:t>
            </a:r>
          </a:p>
        </p:txBody>
      </p:sp>
      <p:sp>
        <p:nvSpPr>
          <p:cNvPr id="3" name="Content Placeholder 2">
            <a:extLst>
              <a:ext uri="{FF2B5EF4-FFF2-40B4-BE49-F238E27FC236}">
                <a16:creationId xmlns:a16="http://schemas.microsoft.com/office/drawing/2014/main" id="{943572C5-85CA-E5C0-6892-C329F0362E09}"/>
              </a:ext>
            </a:extLst>
          </p:cNvPr>
          <p:cNvSpPr>
            <a:spLocks noGrp="1"/>
          </p:cNvSpPr>
          <p:nvPr>
            <p:ph idx="1"/>
          </p:nvPr>
        </p:nvSpPr>
        <p:spPr>
          <a:xfrm>
            <a:off x="838200" y="1825625"/>
            <a:ext cx="6956612" cy="4351338"/>
          </a:xfrm>
        </p:spPr>
        <p:txBody>
          <a:bodyPr vert="horz" lIns="91440" tIns="45720" rIns="91440" bIns="45720" rtlCol="0" anchor="t">
            <a:normAutofit lnSpcReduction="10000"/>
          </a:bodyPr>
          <a:lstStyle/>
          <a:p>
            <a:r>
              <a:rPr lang="en-US" dirty="0">
                <a:solidFill>
                  <a:srgbClr val="FFC000"/>
                </a:solidFill>
                <a:ea typeface="+mn-lt"/>
                <a:cs typeface="+mn-lt"/>
              </a:rPr>
              <a:t>The MR45 object sensor is a type of proximity sensor designed to detect the presence or absence of objects within its sensing range. </a:t>
            </a:r>
          </a:p>
          <a:p>
            <a:r>
              <a:rPr lang="en-US" dirty="0">
                <a:solidFill>
                  <a:srgbClr val="FFC000"/>
                </a:solidFill>
                <a:ea typeface="+mn-lt"/>
                <a:cs typeface="+mn-lt"/>
              </a:rPr>
              <a:t>It emits infrared (IR) light towards the target object and then detects the reflected light.</a:t>
            </a:r>
          </a:p>
          <a:p>
            <a:r>
              <a:rPr lang="en-US" dirty="0">
                <a:solidFill>
                  <a:srgbClr val="FFC000"/>
                </a:solidFill>
                <a:ea typeface="+mn-lt"/>
                <a:cs typeface="+mn-lt"/>
              </a:rPr>
              <a:t>The presence or absence of the reflected light is used to determine the presence or absence of an object.</a:t>
            </a:r>
          </a:p>
          <a:p>
            <a:r>
              <a:rPr lang="en-US" dirty="0">
                <a:solidFill>
                  <a:srgbClr val="FFC000"/>
                </a:solidFill>
              </a:rPr>
              <a:t>We use 3 of these. (Left, Middle and Right)</a:t>
            </a:r>
          </a:p>
        </p:txBody>
      </p:sp>
      <p:pic>
        <p:nvPicPr>
          <p:cNvPr id="4" name="Picture 3" descr="Close-up of a device with a wire&#10;&#10;Description automatically generated">
            <a:extLst>
              <a:ext uri="{FF2B5EF4-FFF2-40B4-BE49-F238E27FC236}">
                <a16:creationId xmlns:a16="http://schemas.microsoft.com/office/drawing/2014/main" id="{C06D1AEF-2F78-C952-3259-49DD17E998CE}"/>
              </a:ext>
            </a:extLst>
          </p:cNvPr>
          <p:cNvPicPr>
            <a:picLocks noChangeAspect="1"/>
          </p:cNvPicPr>
          <p:nvPr/>
        </p:nvPicPr>
        <p:blipFill>
          <a:blip r:embed="rId2"/>
          <a:stretch>
            <a:fillRect/>
          </a:stretch>
        </p:blipFill>
        <p:spPr>
          <a:xfrm>
            <a:off x="8117542" y="1967193"/>
            <a:ext cx="3810000" cy="2914650"/>
          </a:xfrm>
          <a:prstGeom prst="rect">
            <a:avLst/>
          </a:prstGeom>
        </p:spPr>
      </p:pic>
    </p:spTree>
    <p:extLst>
      <p:ext uri="{BB962C8B-B14F-4D97-AF65-F5344CB8AC3E}">
        <p14:creationId xmlns:p14="http://schemas.microsoft.com/office/powerpoint/2010/main" val="305817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F39C-F850-1199-6EE1-712BBEA9FF97}"/>
              </a:ext>
            </a:extLst>
          </p:cNvPr>
          <p:cNvSpPr>
            <a:spLocks noGrp="1"/>
          </p:cNvSpPr>
          <p:nvPr>
            <p:ph type="title"/>
          </p:nvPr>
        </p:nvSpPr>
        <p:spPr/>
        <p:txBody>
          <a:bodyPr/>
          <a:lstStyle/>
          <a:p>
            <a:r>
              <a:rPr lang="en-US" dirty="0">
                <a:solidFill>
                  <a:srgbClr val="FFFF00"/>
                </a:solidFill>
              </a:rPr>
              <a:t>Let's Learn Our Components-VI</a:t>
            </a:r>
            <a:br>
              <a:rPr lang="en-US" dirty="0">
                <a:solidFill>
                  <a:srgbClr val="FFFF00"/>
                </a:solidFill>
              </a:rPr>
            </a:br>
            <a:r>
              <a:rPr lang="en-US" dirty="0">
                <a:solidFill>
                  <a:schemeClr val="accent2">
                    <a:lumMod val="60000"/>
                    <a:lumOff val="40000"/>
                  </a:schemeClr>
                </a:solidFill>
              </a:rPr>
              <a:t>QTR-1A Contrast Sensor</a:t>
            </a:r>
          </a:p>
        </p:txBody>
      </p:sp>
      <p:sp>
        <p:nvSpPr>
          <p:cNvPr id="3" name="Content Placeholder 2">
            <a:extLst>
              <a:ext uri="{FF2B5EF4-FFF2-40B4-BE49-F238E27FC236}">
                <a16:creationId xmlns:a16="http://schemas.microsoft.com/office/drawing/2014/main" id="{0F73F799-5C83-3020-5464-115A4915F394}"/>
              </a:ext>
            </a:extLst>
          </p:cNvPr>
          <p:cNvSpPr>
            <a:spLocks noGrp="1"/>
          </p:cNvSpPr>
          <p:nvPr>
            <p:ph idx="1"/>
          </p:nvPr>
        </p:nvSpPr>
        <p:spPr>
          <a:xfrm>
            <a:off x="838200" y="1825625"/>
            <a:ext cx="7225553" cy="4342374"/>
          </a:xfrm>
        </p:spPr>
        <p:txBody>
          <a:bodyPr vert="horz" lIns="91440" tIns="45720" rIns="91440" bIns="45720" rtlCol="0" anchor="t">
            <a:normAutofit fontScale="92500" lnSpcReduction="20000"/>
          </a:bodyPr>
          <a:lstStyle/>
          <a:p>
            <a:r>
              <a:rPr lang="en-US" dirty="0">
                <a:solidFill>
                  <a:srgbClr val="FFC000"/>
                </a:solidFill>
                <a:ea typeface="+mn-lt"/>
                <a:cs typeface="+mn-lt"/>
              </a:rPr>
              <a:t>The QTR-1A is a contrast sensor module developed by </a:t>
            </a:r>
            <a:r>
              <a:rPr lang="en-US" err="1">
                <a:solidFill>
                  <a:srgbClr val="FFC000"/>
                </a:solidFill>
                <a:ea typeface="+mn-lt"/>
                <a:cs typeface="+mn-lt"/>
              </a:rPr>
              <a:t>Pololu</a:t>
            </a:r>
            <a:r>
              <a:rPr lang="en-US" dirty="0">
                <a:solidFill>
                  <a:srgbClr val="FFC000"/>
                </a:solidFill>
                <a:ea typeface="+mn-lt"/>
                <a:cs typeface="+mn-lt"/>
              </a:rPr>
              <a:t>, designed specifically for detecting changes in reflectance, primarily for line-following and edge-detection applications in robotics.</a:t>
            </a:r>
          </a:p>
          <a:p>
            <a:endParaRPr lang="en-US" dirty="0">
              <a:solidFill>
                <a:srgbClr val="FFC000"/>
              </a:solidFill>
              <a:ea typeface="+mn-lt"/>
              <a:cs typeface="+mn-lt"/>
            </a:endParaRPr>
          </a:p>
          <a:p>
            <a:r>
              <a:rPr lang="en-US" dirty="0">
                <a:solidFill>
                  <a:srgbClr val="FFC000"/>
                </a:solidFill>
                <a:ea typeface="+mn-lt"/>
                <a:cs typeface="+mn-lt"/>
              </a:rPr>
              <a:t>The QTR-1A module consists of an infrared (IR) emitter and a phototransistor detector positioned close to each other on the module.</a:t>
            </a:r>
          </a:p>
          <a:p>
            <a:endParaRPr lang="en-US" dirty="0">
              <a:solidFill>
                <a:srgbClr val="FFC000"/>
              </a:solidFill>
            </a:endParaRPr>
          </a:p>
          <a:p>
            <a:r>
              <a:rPr lang="en-US" dirty="0">
                <a:solidFill>
                  <a:srgbClr val="FFC000"/>
                </a:solidFill>
              </a:rPr>
              <a:t>We use 2 of these to detect if we are still in the area.</a:t>
            </a:r>
          </a:p>
        </p:txBody>
      </p:sp>
      <p:pic>
        <p:nvPicPr>
          <p:cNvPr id="4" name="Picture 3" descr="A pair of red circuit boards&#10;&#10;Description automatically generated">
            <a:extLst>
              <a:ext uri="{FF2B5EF4-FFF2-40B4-BE49-F238E27FC236}">
                <a16:creationId xmlns:a16="http://schemas.microsoft.com/office/drawing/2014/main" id="{FA0E010F-180C-FF93-DA5D-36CE5718BAF4}"/>
              </a:ext>
            </a:extLst>
          </p:cNvPr>
          <p:cNvPicPr>
            <a:picLocks noChangeAspect="1"/>
          </p:cNvPicPr>
          <p:nvPr/>
        </p:nvPicPr>
        <p:blipFill>
          <a:blip r:embed="rId2"/>
          <a:stretch>
            <a:fillRect/>
          </a:stretch>
        </p:blipFill>
        <p:spPr>
          <a:xfrm>
            <a:off x="8063753" y="1712819"/>
            <a:ext cx="3810000" cy="3638550"/>
          </a:xfrm>
          <a:prstGeom prst="rect">
            <a:avLst/>
          </a:prstGeom>
        </p:spPr>
      </p:pic>
    </p:spTree>
    <p:extLst>
      <p:ext uri="{BB962C8B-B14F-4D97-AF65-F5344CB8AC3E}">
        <p14:creationId xmlns:p14="http://schemas.microsoft.com/office/powerpoint/2010/main" val="75200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Obstacle Remover Sumo Robot</vt:lpstr>
      <vt:lpstr>Sumo Robot Competition</vt:lpstr>
      <vt:lpstr>Our Set</vt:lpstr>
      <vt:lpstr>Let's Learn Our Components – I  Arduino Nano</vt:lpstr>
      <vt:lpstr>Let's Learn Our Components – II Genesis Arduino Mini Sumo Card</vt:lpstr>
      <vt:lpstr>Let's Learn Our Components-III Dipswitch</vt:lpstr>
      <vt:lpstr>Let's Learn Our Components-IV DC Motor</vt:lpstr>
      <vt:lpstr>Let's Learn Our Components-V MR45 Object Sensor</vt:lpstr>
      <vt:lpstr>Let's Learn Our Components-VI QTR-1A Contrast Sensor</vt:lpstr>
      <vt:lpstr>NOW LETS LOOK AT OUR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254</cp:revision>
  <dcterms:created xsi:type="dcterms:W3CDTF">2024-05-24T11:14:14Z</dcterms:created>
  <dcterms:modified xsi:type="dcterms:W3CDTF">2024-05-24T12:12:41Z</dcterms:modified>
</cp:coreProperties>
</file>