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Varela Round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VarelaRou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07ad399ad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07ad399ad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07ad399ad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07ad399ad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7ad399ad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07ad399ad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07ad399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907ad399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07ad399a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07ad399a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07ad399ad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07ad399ad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07ad399ad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07ad399ad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07ad399ad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07ad399ad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07ad399ad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907ad399ad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907ad399ad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907ad399ad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b432465b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b432465b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907ad399ad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907ad399ad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e9780219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e978021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e9780219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e9780219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e9780219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e9780219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9780219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9780219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9780219c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e9780219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9780219c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9780219c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07ad399ad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07ad399ad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907ad399ad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907ad399ad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07ad399ad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07ad399a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07ad399ad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07ad399a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07ad399a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07ad399a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07ad399a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07ad399a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07ad399ad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07ad399ad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07ad399ad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07ad399ad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07ad399a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07ad399a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quantum-computing.ibm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quantum-computing.ibm.com/" TargetMode="External"/><Relationship Id="rId4" Type="http://schemas.openxmlformats.org/officeDocument/2006/relationships/hyperlink" Target="https://qiskit.org/documentation/stable/0.25/qc_intro.html" TargetMode="External"/><Relationship Id="rId5" Type="http://schemas.openxmlformats.org/officeDocument/2006/relationships/hyperlink" Target="https://www.youtube.com/watch?v=mMwovHK2NrE" TargetMode="External"/><Relationship Id="rId6" Type="http://schemas.openxmlformats.org/officeDocument/2006/relationships/hyperlink" Target="https://learning.quantum-computing.ibm.com/tutorial/composer-user-gui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222700" y="842225"/>
            <a:ext cx="6757500" cy="104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804D6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2820000" dist="95250">
              <a:srgbClr val="000000">
                <a:alpha val="3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292000" y="1094225"/>
            <a:ext cx="661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 Composer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736300" y="1975400"/>
            <a:ext cx="367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Varela Round"/>
                <a:ea typeface="Varela Round"/>
                <a:cs typeface="Varela Round"/>
                <a:sym typeface="Varela Round"/>
              </a:rPr>
              <a:t>Kevin J. Joven</a:t>
            </a:r>
            <a:endParaRPr sz="19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714100" y="2578350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Qiskit Fall Fest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188250" y="3734625"/>
            <a:ext cx="276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October 23, 2023</a:t>
            </a:r>
            <a:endParaRPr sz="16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" y="3496075"/>
            <a:ext cx="1914025" cy="13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Divide and conquer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75" y="1178750"/>
            <a:ext cx="8839201" cy="63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75" y="2708480"/>
            <a:ext cx="20764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700" y="2922043"/>
            <a:ext cx="8001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6600" y="2175892"/>
            <a:ext cx="2455800" cy="255880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2304000" y="1602175"/>
            <a:ext cx="245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Quantum Gates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01100" y="2293488"/>
            <a:ext cx="245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Quantum Circuit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3131850" y="2315500"/>
            <a:ext cx="245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Final State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6346600" y="1708975"/>
            <a:ext cx="245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Code Output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Divide and conquer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13" y="1746650"/>
            <a:ext cx="8207733" cy="2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3344100" y="1121263"/>
            <a:ext cx="245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Visualization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What I need?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233975" y="1195225"/>
            <a:ext cx="57711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IBM Quantum account: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https://quantum-computing.ibm.com/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Go to learning resources.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Open IBM Quantum Composer.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Start programming.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What I need?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50" y="1069463"/>
            <a:ext cx="7708493" cy="372218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5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8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What I need?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13" y="1119175"/>
            <a:ext cx="8248165" cy="362273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6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8" name="Google Shape;308;p26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9" name="Google Shape;309;p26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9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What I need?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13" y="1119175"/>
            <a:ext cx="8248165" cy="362273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7"/>
          <p:cNvSpPr/>
          <p:nvPr/>
        </p:nvSpPr>
        <p:spPr>
          <a:xfrm>
            <a:off x="4344575" y="3470875"/>
            <a:ext cx="2392500" cy="71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9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test it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8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10/13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test it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0" name="Google Shape;350;p29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9"/>
          <p:cNvPicPr preferRelativeResize="0"/>
          <p:nvPr/>
        </p:nvPicPr>
        <p:blipFill rotWithShape="1">
          <a:blip r:embed="rId3">
            <a:alphaModFix/>
          </a:blip>
          <a:srcRect b="13223" l="0" r="0" t="34155"/>
          <a:stretch/>
        </p:blipFill>
        <p:spPr>
          <a:xfrm>
            <a:off x="224325" y="1973575"/>
            <a:ext cx="8695346" cy="263347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9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10/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test it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7" name="Google Shape;367;p30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30"/>
          <p:cNvPicPr preferRelativeResize="0"/>
          <p:nvPr/>
        </p:nvPicPr>
        <p:blipFill rotWithShape="1">
          <a:blip r:embed="rId3">
            <a:alphaModFix/>
          </a:blip>
          <a:srcRect b="13223" l="0" r="0" t="34155"/>
          <a:stretch/>
        </p:blipFill>
        <p:spPr>
          <a:xfrm>
            <a:off x="224325" y="1973575"/>
            <a:ext cx="8695346" cy="263347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/>
          <p:cNvSpPr txBox="1"/>
          <p:nvPr/>
        </p:nvSpPr>
        <p:spPr>
          <a:xfrm>
            <a:off x="2359050" y="1304813"/>
            <a:ext cx="442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mbria"/>
                <a:ea typeface="Cambria"/>
                <a:cs typeface="Cambria"/>
                <a:sym typeface="Cambria"/>
              </a:rPr>
              <a:t>Quantum Teleportation</a:t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10/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test it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31"/>
          <p:cNvPicPr preferRelativeResize="0"/>
          <p:nvPr/>
        </p:nvPicPr>
        <p:blipFill rotWithShape="1">
          <a:blip r:embed="rId3">
            <a:alphaModFix/>
          </a:blip>
          <a:srcRect b="13223" l="0" r="0" t="34155"/>
          <a:stretch/>
        </p:blipFill>
        <p:spPr>
          <a:xfrm>
            <a:off x="224325" y="1973575"/>
            <a:ext cx="8695346" cy="26334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1"/>
          <p:cNvSpPr/>
          <p:nvPr/>
        </p:nvSpPr>
        <p:spPr>
          <a:xfrm>
            <a:off x="2689800" y="2523275"/>
            <a:ext cx="990900" cy="117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4222950" y="1986750"/>
            <a:ext cx="990900" cy="117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 txBox="1"/>
          <p:nvPr/>
        </p:nvSpPr>
        <p:spPr>
          <a:xfrm rot="-1233503">
            <a:off x="247019" y="1493883"/>
            <a:ext cx="1718012" cy="440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Quantum Circuits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 rot="1289155">
            <a:off x="4772852" y="1374582"/>
            <a:ext cx="2124647" cy="440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No cloning theorem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 rot="-322863">
            <a:off x="2010455" y="1374517"/>
            <a:ext cx="1717871" cy="440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Entanglement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 rot="-1233503">
            <a:off x="3587044" y="1496908"/>
            <a:ext cx="1718012" cy="440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Reversibility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 rot="2413086">
            <a:off x="7246929" y="2812689"/>
            <a:ext cx="1989937" cy="440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Post-measurements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 rot="1296150">
            <a:off x="6915631" y="1583053"/>
            <a:ext cx="1989868" cy="440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Quantum states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7216275" y="3107800"/>
            <a:ext cx="1070400" cy="162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10/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IBM Quantum Composer?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test it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11/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test it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3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11/13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35" name="Google Shape;4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50" y="1522575"/>
            <a:ext cx="8839199" cy="2455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4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test it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4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4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11/13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52" name="Google Shape;4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6650"/>
            <a:ext cx="8839201" cy="2450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test it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9" name="Google Shape;459;p35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11/13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69" name="Google Shape;4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375" y="1122450"/>
            <a:ext cx="6309249" cy="34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test it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6" name="Google Shape;476;p36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7" name="Google Shape;477;p36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11/13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86" name="Google Shape;4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50" y="1449925"/>
            <a:ext cx="7669712" cy="29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test it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93" name="Google Shape;493;p37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94" name="Google Shape;494;p37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7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00" name="Google Shape;500;p37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01" name="Google Shape;501;p37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02" name="Google Shape;502;p37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11/13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03" name="Google Shape;5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900" y="1996462"/>
            <a:ext cx="2793625" cy="181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7"/>
          <p:cNvPicPr preferRelativeResize="0"/>
          <p:nvPr/>
        </p:nvPicPr>
        <p:blipFill rotWithShape="1">
          <a:blip r:embed="rId4">
            <a:alphaModFix/>
          </a:blip>
          <a:srcRect b="0" l="0" r="44503" t="0"/>
          <a:stretch/>
        </p:blipFill>
        <p:spPr>
          <a:xfrm>
            <a:off x="237650" y="1336115"/>
            <a:ext cx="2433825" cy="315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3862" y="1547613"/>
            <a:ext cx="3179675" cy="2730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test it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2" name="Google Shape;512;p38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3" name="Google Shape;513;p38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8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8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9" name="Google Shape;519;p38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0" name="Google Shape;520;p38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1" name="Google Shape;521;p38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11/13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22" name="Google Shape;5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00" y="1405225"/>
            <a:ext cx="8518344" cy="2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9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9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Thanks!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9" name="Google Shape;529;p39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9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9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9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9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907" y="1728826"/>
            <a:ext cx="4271498" cy="29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9"/>
          <p:cNvSpPr txBox="1"/>
          <p:nvPr/>
        </p:nvSpPr>
        <p:spPr>
          <a:xfrm>
            <a:off x="2359050" y="1161804"/>
            <a:ext cx="442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mbria"/>
                <a:ea typeface="Cambria"/>
                <a:cs typeface="Cambria"/>
                <a:sym typeface="Cambria"/>
              </a:rPr>
              <a:t>THANKS!</a:t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9" name="Google Shape;539;p39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0" name="Google Shape;540;p39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12/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0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References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7" name="Google Shape;547;p40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0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0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0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0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0"/>
          <p:cNvSpPr txBox="1"/>
          <p:nvPr/>
        </p:nvSpPr>
        <p:spPr>
          <a:xfrm>
            <a:off x="293225" y="1262775"/>
            <a:ext cx="85308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[1] IBM Quantum: </a:t>
            </a:r>
            <a:r>
              <a:rPr lang="en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https://quantum-computing.ibm.com/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[2] Qiskit Documentation: </a:t>
            </a:r>
            <a:r>
              <a:rPr lang="en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https://qiskit.org/documentation/stable/0.25/qc_intro.html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[3] Quantum Teleportation with Qiskit: </a:t>
            </a:r>
            <a:r>
              <a:rPr lang="en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https://www.youtube.com/watch?v=mMwovHK2NrE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[4] Quantum Composer: </a:t>
            </a:r>
            <a:r>
              <a:rPr lang="en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https://learning.quantum-computing.ibm.com/tutorial/composer-user-guide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3" name="Google Shape;553;p40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4" name="Google Shape;554;p40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5" name="Google Shape;555;p40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6" name="Google Shape;556;p40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IBM Quantum Composer?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141875" y="4310075"/>
            <a:ext cx="2925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Microwave Electronics and cQED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029" y="4073663"/>
            <a:ext cx="2817234" cy="7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IBM Quantum Composer?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41875" y="3389313"/>
            <a:ext cx="2392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Qiskit Pulse and Transpile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41875" y="4310075"/>
            <a:ext cx="2925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Microwave Electronics and cQED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288" y="3100701"/>
            <a:ext cx="3548724" cy="90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029" y="4073663"/>
            <a:ext cx="2817234" cy="71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 flipH="1" rot="10800000">
            <a:off x="518575" y="3867575"/>
            <a:ext cx="10500" cy="44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6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IBM Quantum Composer?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84275" y="2458750"/>
            <a:ext cx="304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Qiskit Programming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41875" y="3389313"/>
            <a:ext cx="2392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Qiskit Pulse and Transpile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41875" y="4310075"/>
            <a:ext cx="2925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Microwave Electronics and cQED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325" y="2245026"/>
            <a:ext cx="4938652" cy="82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288" y="3100701"/>
            <a:ext cx="3548724" cy="90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8029" y="4073663"/>
            <a:ext cx="2817234" cy="71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7"/>
          <p:cNvCxnSpPr/>
          <p:nvPr/>
        </p:nvCxnSpPr>
        <p:spPr>
          <a:xfrm flipH="1" rot="10800000">
            <a:off x="518575" y="3867575"/>
            <a:ext cx="10500" cy="44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/>
          <p:nvPr/>
        </p:nvCxnSpPr>
        <p:spPr>
          <a:xfrm flipH="1" rot="10800000">
            <a:off x="518575" y="2910538"/>
            <a:ext cx="10500" cy="44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7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IBM Quantum Composer?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141875" y="1415163"/>
            <a:ext cx="340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Qiskit Composer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84275" y="2458750"/>
            <a:ext cx="304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Qiskit Programming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41875" y="3389313"/>
            <a:ext cx="2392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Qiskit Pulse and Transpile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41875" y="4310075"/>
            <a:ext cx="2925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Microwave Electronics and cQED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375" y="1055125"/>
            <a:ext cx="6044552" cy="11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325" y="2245026"/>
            <a:ext cx="4938652" cy="82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2288" y="3100701"/>
            <a:ext cx="3548724" cy="90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8029" y="4073663"/>
            <a:ext cx="2817234" cy="71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8"/>
          <p:cNvCxnSpPr/>
          <p:nvPr/>
        </p:nvCxnSpPr>
        <p:spPr>
          <a:xfrm flipH="1" rot="10800000">
            <a:off x="518575" y="3867575"/>
            <a:ext cx="10500" cy="44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/>
          <p:nvPr/>
        </p:nvCxnSpPr>
        <p:spPr>
          <a:xfrm flipH="1" rot="10800000">
            <a:off x="518575" y="2910538"/>
            <a:ext cx="10500" cy="44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/>
          <p:nvPr/>
        </p:nvCxnSpPr>
        <p:spPr>
          <a:xfrm flipH="1" rot="10800000">
            <a:off x="518575" y="1923463"/>
            <a:ext cx="10500" cy="44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8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How It looks like?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337795"/>
            <a:ext cx="9144001" cy="4268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0" y="283200"/>
            <a:ext cx="9144000" cy="7176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141875" y="372600"/>
            <a:ext cx="88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Divide and conquer</a:t>
            </a:r>
            <a:endParaRPr sz="23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141875" y="1178750"/>
            <a:ext cx="42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0" y="0"/>
            <a:ext cx="4572000" cy="283200"/>
          </a:xfrm>
          <a:prstGeom prst="rect">
            <a:avLst/>
          </a:prstGeom>
          <a:solidFill>
            <a:srgbClr val="AD0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4572000" y="0"/>
            <a:ext cx="45720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0" y="4860300"/>
            <a:ext cx="3040200" cy="283200"/>
          </a:xfrm>
          <a:prstGeom prst="rect">
            <a:avLst/>
          </a:prstGeom>
          <a:solidFill>
            <a:srgbClr val="B80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3040200" y="4860300"/>
            <a:ext cx="2964900" cy="283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004900" y="4860300"/>
            <a:ext cx="3139200" cy="283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98" y="1131998"/>
            <a:ext cx="3486551" cy="195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488" y="3727875"/>
            <a:ext cx="4229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063" y="3804913"/>
            <a:ext cx="2134412" cy="76032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4572000" y="1903613"/>
            <a:ext cx="245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Tools Panel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788150" y="3201538"/>
            <a:ext cx="245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Menu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347375" y="3201538"/>
            <a:ext cx="245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Execution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IBM Quantum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3188250" y="4823100"/>
            <a:ext cx="276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Qiskit Composer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6190750" y="4824900"/>
            <a:ext cx="23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October 24, 2023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8330225" y="4824900"/>
            <a:ext cx="8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/</a:t>
            </a:r>
            <a:r>
              <a:rPr lang="en" sz="11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13</a:t>
            </a:r>
            <a:endParaRPr sz="11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