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8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419604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72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80f255a63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80f255a63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40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0f255a63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0f255a63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98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0f255a637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0f255a63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4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0f255a637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0f255a637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67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0f255a637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80f255a637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58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0f255a637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0f255a637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18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0f255a63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0f255a63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17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0f255a63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0f255a63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88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7795" r="866" b="2099"/>
          <a:stretch/>
        </p:blipFill>
        <p:spPr>
          <a:xfrm>
            <a:off x="1412240" y="-10160"/>
            <a:ext cx="5811520" cy="5161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49200" y="1623775"/>
            <a:ext cx="8520600" cy="2142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500"/>
              </a:spcAft>
              <a:buSzPts val="990"/>
              <a:buNone/>
            </a:pPr>
            <a:r>
              <a:rPr lang="es" sz="1420">
                <a:solidFill>
                  <a:schemeClr val="lt1"/>
                </a:solidFill>
              </a:rPr>
              <a:t>El presente estudio se enfoca en analizar un dataset de Spotify que contiene información sobre canciones, incluyendo características como el artista, la pista, el álbum, la popularidad y diversas métricas de audio. El objetivo es utilizar técnicas de data science para explorar y comprender los patrones y tendencias presentes en estos datos. Mediante el análisis de estas características, se busca obtener información valiosa que pueda contribuir tanto al ámbito académico como al comercial, proporcionando una visión detallada del comportamiento de las canciones en la plataforma de Spotify.</a:t>
            </a:r>
            <a:endParaRPr sz="300">
              <a:solidFill>
                <a:schemeClr val="lt1"/>
              </a:solidFill>
              <a:highlight>
                <a:srgbClr val="383838"/>
              </a:highlight>
              <a:latin typeface="Roboto"/>
              <a:ea typeface="Roboto"/>
              <a:cs typeface="Roboto"/>
              <a:sym typeface="Roboto"/>
            </a:endParaRPr>
          </a:p>
        </p:txBody>
      </p:sp>
      <p:pic>
        <p:nvPicPr>
          <p:cNvPr id="62" name="Google Shape;62;p14">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63" name="Google Shape;63;p14"/>
          <p:cNvSpPr txBox="1"/>
          <p:nvPr/>
        </p:nvSpPr>
        <p:spPr>
          <a:xfrm>
            <a:off x="349200" y="713050"/>
            <a:ext cx="1491900" cy="46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900"/>
              </a:spcAft>
              <a:buClr>
                <a:schemeClr val="dk1"/>
              </a:buClr>
              <a:buSzPts val="990"/>
              <a:buFont typeface="Arial"/>
              <a:buNone/>
            </a:pPr>
            <a:r>
              <a:rPr lang="es" sz="1820" b="1">
                <a:solidFill>
                  <a:srgbClr val="00FF00"/>
                </a:solidFill>
              </a:rPr>
              <a:t>Abstract</a:t>
            </a:r>
            <a:endParaRPr sz="1500"/>
          </a:p>
        </p:txBody>
      </p:sp>
      <p:cxnSp>
        <p:nvCxnSpPr>
          <p:cNvPr id="64" name="Google Shape;64;p14"/>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sp>
        <p:nvSpPr>
          <p:cNvPr id="2" name="CuadroTexto 1"/>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71150" y="1589075"/>
            <a:ext cx="8520600" cy="1630500"/>
          </a:xfrm>
          <a:prstGeom prst="rect">
            <a:avLst/>
          </a:prstGeom>
          <a:solidFill>
            <a:schemeClr val="dk1"/>
          </a:solidFill>
        </p:spPr>
        <p:txBody>
          <a:bodyPr spcFirstLastPara="1" wrap="square" lIns="91425" tIns="91425" rIns="91425" bIns="91425" anchor="ctr" anchorCtr="0">
            <a:noAutofit/>
          </a:bodyPr>
          <a:lstStyle/>
          <a:p>
            <a:pPr marL="0" lvl="0" indent="0" algn="l" rtl="0">
              <a:lnSpc>
                <a:spcPct val="115000"/>
              </a:lnSpc>
              <a:spcBef>
                <a:spcPts val="600"/>
              </a:spcBef>
              <a:spcAft>
                <a:spcPts val="500"/>
              </a:spcAft>
              <a:buClr>
                <a:schemeClr val="dk1"/>
              </a:buClr>
              <a:buSzPts val="1100"/>
              <a:buFont typeface="Arial"/>
              <a:buNone/>
            </a:pPr>
            <a:r>
              <a:rPr lang="es" sz="1400">
                <a:solidFill>
                  <a:srgbClr val="D5D5D5"/>
                </a:solidFill>
                <a:highlight>
                  <a:srgbClr val="383838"/>
                </a:highlight>
                <a:latin typeface="Roboto"/>
                <a:ea typeface="Roboto"/>
                <a:cs typeface="Roboto"/>
                <a:sym typeface="Roboto"/>
              </a:rPr>
              <a:t>El objetivo general de este estudio es analizar y comprender el dataset de Spotify, identificando patrones y tendencias en los datos relacionados con las canciones. Se busca obtener información relevante sobre las características de las canciones, así como su relación con la popularidad y el rendimiento en la plataforma.</a:t>
            </a:r>
            <a:endParaRPr sz="1600">
              <a:solidFill>
                <a:schemeClr val="lt1"/>
              </a:solidFill>
              <a:highlight>
                <a:srgbClr val="383838"/>
              </a:highlight>
              <a:latin typeface="Roboto"/>
              <a:ea typeface="Roboto"/>
              <a:cs typeface="Roboto"/>
              <a:sym typeface="Roboto"/>
            </a:endParaRPr>
          </a:p>
        </p:txBody>
      </p:sp>
      <p:pic>
        <p:nvPicPr>
          <p:cNvPr id="70" name="Google Shape;70;p15">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71" name="Google Shape;71;p15"/>
          <p:cNvSpPr txBox="1"/>
          <p:nvPr/>
        </p:nvSpPr>
        <p:spPr>
          <a:xfrm>
            <a:off x="184400" y="713050"/>
            <a:ext cx="20733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Clr>
                <a:schemeClr val="dk1"/>
              </a:buClr>
              <a:buSzPts val="1100"/>
              <a:buFont typeface="Arial"/>
              <a:buNone/>
            </a:pPr>
            <a:r>
              <a:rPr lang="es" sz="1750" b="1">
                <a:solidFill>
                  <a:srgbClr val="00FF00"/>
                </a:solidFill>
                <a:highlight>
                  <a:srgbClr val="383838"/>
                </a:highlight>
                <a:latin typeface="Roboto"/>
                <a:ea typeface="Roboto"/>
                <a:cs typeface="Roboto"/>
                <a:sym typeface="Roboto"/>
              </a:rPr>
              <a:t>Objetivo general</a:t>
            </a:r>
            <a:endParaRPr sz="1500">
              <a:solidFill>
                <a:srgbClr val="00FF00"/>
              </a:solidFill>
            </a:endParaRPr>
          </a:p>
        </p:txBody>
      </p:sp>
      <p:cxnSp>
        <p:nvCxnSpPr>
          <p:cNvPr id="72" name="Google Shape;72;p15"/>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71150" y="1589075"/>
            <a:ext cx="8520600" cy="2185800"/>
          </a:xfrm>
          <a:prstGeom prst="rect">
            <a:avLst/>
          </a:prstGeom>
          <a:solidFill>
            <a:schemeClr val="dk1"/>
          </a:solidFill>
        </p:spPr>
        <p:txBody>
          <a:bodyPr spcFirstLastPara="1" wrap="square" lIns="91425" tIns="91425" rIns="91425" bIns="91425" anchor="ctr" anchorCtr="0">
            <a:noAutofit/>
          </a:bodyPr>
          <a:lstStyle/>
          <a:p>
            <a:pPr marL="0" lvl="0" indent="0" algn="l" rtl="0">
              <a:lnSpc>
                <a:spcPct val="115000"/>
              </a:lnSpc>
              <a:spcBef>
                <a:spcPts val="600"/>
              </a:spcBef>
              <a:spcAft>
                <a:spcPts val="500"/>
              </a:spcAft>
              <a:buSzPts val="1100"/>
              <a:buNone/>
            </a:pPr>
            <a:r>
              <a:rPr lang="es" sz="1300">
                <a:solidFill>
                  <a:srgbClr val="D5D5D5"/>
                </a:solidFill>
                <a:highlight>
                  <a:srgbClr val="383838"/>
                </a:highlight>
                <a:latin typeface="Roboto"/>
                <a:ea typeface="Roboto"/>
                <a:cs typeface="Roboto"/>
                <a:sym typeface="Roboto"/>
              </a:rPr>
              <a:t>El objetivo comercial de este estudio es utilizar el análisis de datos para obtener información útil y estratégica que pueda beneficiar a las empresas y profesionales de la industria musical. A través del análisis de las características de las canciones y su relación con la popularidad, se busca identificar factores clave que impulsen el éxito de una canción en Spotify. Esto permitirá a las discográficas, artistas y profesionales de la música tomar decisiones más informadas en cuanto a la producción, promoción y distribución de canciones, maximizando su potencial de alcance y rentabilidad. A su vez se busca identificar características que permitan clasificar y armar listas con canciones que compartan características similares. Por ejemplo: "Para bailar", "Para relajarse", "Para andar en auto", etc. La suscripción de los usuarios a las listas, les permite obtener más likes, comentarios, reproducciones, lo cual hace una canción "más exitosa"</a:t>
            </a:r>
            <a:endParaRPr sz="1500">
              <a:solidFill>
                <a:schemeClr val="lt1"/>
              </a:solidFill>
              <a:highlight>
                <a:srgbClr val="383838"/>
              </a:highlight>
              <a:latin typeface="Roboto"/>
              <a:ea typeface="Roboto"/>
              <a:cs typeface="Roboto"/>
              <a:sym typeface="Roboto"/>
            </a:endParaRPr>
          </a:p>
        </p:txBody>
      </p:sp>
      <p:pic>
        <p:nvPicPr>
          <p:cNvPr id="78" name="Google Shape;78;p16">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79" name="Google Shape;79;p16"/>
          <p:cNvSpPr txBox="1"/>
          <p:nvPr/>
        </p:nvSpPr>
        <p:spPr>
          <a:xfrm>
            <a:off x="271150" y="713050"/>
            <a:ext cx="22104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s" sz="1750" b="1">
                <a:solidFill>
                  <a:srgbClr val="00FF00"/>
                </a:solidFill>
                <a:highlight>
                  <a:srgbClr val="383838"/>
                </a:highlight>
                <a:latin typeface="Roboto"/>
                <a:ea typeface="Roboto"/>
                <a:cs typeface="Roboto"/>
                <a:sym typeface="Roboto"/>
              </a:rPr>
              <a:t>Objetivo comercial</a:t>
            </a:r>
            <a:endParaRPr sz="1500">
              <a:solidFill>
                <a:srgbClr val="00FF00"/>
              </a:solidFill>
            </a:endParaRPr>
          </a:p>
        </p:txBody>
      </p:sp>
      <p:cxnSp>
        <p:nvCxnSpPr>
          <p:cNvPr id="80" name="Google Shape;80;p16"/>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271150" y="1710425"/>
            <a:ext cx="8520600" cy="1925700"/>
          </a:xfrm>
          <a:prstGeom prst="rect">
            <a:avLst/>
          </a:prstGeom>
          <a:solidFill>
            <a:schemeClr val="dk1"/>
          </a:solidFill>
        </p:spPr>
        <p:txBody>
          <a:bodyPr spcFirstLastPara="1" wrap="square" lIns="91425" tIns="91425" rIns="91425" bIns="91425" anchor="ctr" anchorCtr="0">
            <a:noAutofit/>
          </a:bodyPr>
          <a:lstStyle/>
          <a:p>
            <a:pPr marL="0" lvl="0" indent="0" algn="l" rtl="0">
              <a:lnSpc>
                <a:spcPct val="115000"/>
              </a:lnSpc>
              <a:spcBef>
                <a:spcPts val="600"/>
              </a:spcBef>
              <a:spcAft>
                <a:spcPts val="500"/>
              </a:spcAft>
              <a:buSzPts val="1100"/>
              <a:buNone/>
            </a:pPr>
            <a:r>
              <a:rPr lang="es" sz="1400">
                <a:solidFill>
                  <a:srgbClr val="D5D5D5"/>
                </a:solidFill>
                <a:highlight>
                  <a:srgbClr val="383838"/>
                </a:highlight>
                <a:latin typeface="Roboto"/>
                <a:ea typeface="Roboto"/>
                <a:cs typeface="Roboto"/>
                <a:sym typeface="Roboto"/>
              </a:rPr>
              <a:t>El conocimiento de las características que influyen en la popularidad y el éxito de una canción puede ayudar a los profesionales de la música a tomar decisiones estratégicas más efectivas. Al comprender las preferencias de los usuarios y los factores que generan mayor interacción, las discográficas pueden ajustar sus estrategias de marketing y promoción, aumentando así las posibilidades de alcanzar audiencias más amplias y obtener un mejor rendimiento comercial.</a:t>
            </a:r>
            <a:endParaRPr sz="1700">
              <a:solidFill>
                <a:schemeClr val="lt1"/>
              </a:solidFill>
              <a:highlight>
                <a:srgbClr val="383838"/>
              </a:highlight>
              <a:latin typeface="Roboto"/>
              <a:ea typeface="Roboto"/>
              <a:cs typeface="Roboto"/>
              <a:sym typeface="Roboto"/>
            </a:endParaRPr>
          </a:p>
        </p:txBody>
      </p:sp>
      <p:pic>
        <p:nvPicPr>
          <p:cNvPr id="86" name="Google Shape;86;p17">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87" name="Google Shape;87;p17"/>
          <p:cNvSpPr txBox="1"/>
          <p:nvPr/>
        </p:nvSpPr>
        <p:spPr>
          <a:xfrm>
            <a:off x="271150" y="713050"/>
            <a:ext cx="22104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s" sz="1750" b="1">
                <a:solidFill>
                  <a:srgbClr val="00FF00"/>
                </a:solidFill>
                <a:highlight>
                  <a:srgbClr val="383838"/>
                </a:highlight>
                <a:latin typeface="Roboto"/>
                <a:ea typeface="Roboto"/>
                <a:cs typeface="Roboto"/>
                <a:sym typeface="Roboto"/>
              </a:rPr>
              <a:t>Contexto comercial:</a:t>
            </a:r>
            <a:endParaRPr sz="1500">
              <a:solidFill>
                <a:srgbClr val="00FF00"/>
              </a:solidFill>
            </a:endParaRPr>
          </a:p>
        </p:txBody>
      </p:sp>
      <p:cxnSp>
        <p:nvCxnSpPr>
          <p:cNvPr id="88" name="Google Shape;88;p17"/>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71150" y="1528375"/>
            <a:ext cx="8520600" cy="3018600"/>
          </a:xfrm>
          <a:prstGeom prst="rect">
            <a:avLst/>
          </a:prstGeom>
          <a:solidFill>
            <a:schemeClr val="dk1"/>
          </a:solidFill>
        </p:spPr>
        <p:txBody>
          <a:bodyPr spcFirstLastPara="1" wrap="square" lIns="91425" tIns="91425" rIns="91425" bIns="91425" anchor="ctr" anchorCtr="0">
            <a:noAutofit/>
          </a:bodyPr>
          <a:lstStyle/>
          <a:p>
            <a:pPr marL="0" lvl="0" indent="0" algn="l" rtl="0">
              <a:lnSpc>
                <a:spcPct val="115000"/>
              </a:lnSpc>
              <a:spcBef>
                <a:spcPts val="600"/>
              </a:spcBef>
              <a:spcAft>
                <a:spcPts val="0"/>
              </a:spcAft>
              <a:buSzPts val="1100"/>
              <a:buNone/>
            </a:pPr>
            <a:r>
              <a:rPr lang="es" sz="1300">
                <a:solidFill>
                  <a:srgbClr val="D5D5D5"/>
                </a:solidFill>
                <a:highlight>
                  <a:srgbClr val="383838"/>
                </a:highlight>
                <a:latin typeface="Roboto"/>
                <a:ea typeface="Roboto"/>
                <a:cs typeface="Roboto"/>
                <a:sym typeface="Roboto"/>
              </a:rPr>
              <a:t>El estudio de este dataset se dirige a responder algunas hipótesis como:</a:t>
            </a:r>
            <a:endParaRPr sz="1300">
              <a:solidFill>
                <a:srgbClr val="D5D5D5"/>
              </a:solidFill>
              <a:highlight>
                <a:srgbClr val="383838"/>
              </a:highlight>
              <a:latin typeface="Roboto"/>
              <a:ea typeface="Roboto"/>
              <a:cs typeface="Roboto"/>
              <a:sym typeface="Roboto"/>
            </a:endParaRPr>
          </a:p>
          <a:p>
            <a:pPr marL="457200" lvl="0" indent="-311150" algn="l" rtl="0">
              <a:lnSpc>
                <a:spcPct val="115000"/>
              </a:lnSpc>
              <a:spcBef>
                <a:spcPts val="60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¿Qué Artistas tienen más Likes en la plataforma de Spotify? La primera hipótesis es que entre los artistas estarán al menos 2 artistas que dirigen su música a las nuevas generaciones (trap, coreano, pop).</a:t>
            </a:r>
            <a:endParaRPr sz="1300">
              <a:solidFill>
                <a:srgbClr val="D5D5D5"/>
              </a:solidFill>
              <a:highlight>
                <a:srgbClr val="383838"/>
              </a:highlight>
              <a:latin typeface="Roboto"/>
              <a:ea typeface="Roboto"/>
              <a:cs typeface="Roboto"/>
              <a:sym typeface="Roboto"/>
            </a:endParaRPr>
          </a:p>
          <a:p>
            <a:pPr marL="457200" lvl="0" indent="-311150" algn="l" rtl="0">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¿Existe una correlación entre la cantidad de Likes y Vistas de un artista? ¿Será que una relación directamente proporcional?</a:t>
            </a:r>
            <a:endParaRPr sz="1300">
              <a:solidFill>
                <a:srgbClr val="D5D5D5"/>
              </a:solidFill>
              <a:highlight>
                <a:srgbClr val="383838"/>
              </a:highlight>
              <a:latin typeface="Roboto"/>
              <a:ea typeface="Roboto"/>
              <a:cs typeface="Roboto"/>
              <a:sym typeface="Roboto"/>
            </a:endParaRPr>
          </a:p>
          <a:p>
            <a:pPr marL="457200" lvl="0" indent="-311150" algn="l" rtl="0">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¿Puede determinarse cuál es el Álbum que prefieren la audiencia? ¿Será de los artistas con más vistas?</a:t>
            </a:r>
            <a:endParaRPr sz="1300">
              <a:solidFill>
                <a:srgbClr val="D5D5D5"/>
              </a:solidFill>
              <a:highlight>
                <a:srgbClr val="383838"/>
              </a:highlight>
              <a:latin typeface="Roboto"/>
              <a:ea typeface="Roboto"/>
              <a:cs typeface="Roboto"/>
              <a:sym typeface="Roboto"/>
            </a:endParaRPr>
          </a:p>
          <a:p>
            <a:pPr marL="0" lvl="0" indent="0" algn="l" rtl="0">
              <a:lnSpc>
                <a:spcPct val="115000"/>
              </a:lnSpc>
              <a:spcBef>
                <a:spcPts val="600"/>
              </a:spcBef>
              <a:spcAft>
                <a:spcPts val="0"/>
              </a:spcAft>
              <a:buSzPts val="1100"/>
              <a:buNone/>
            </a:pPr>
            <a:r>
              <a:rPr lang="es" sz="1300" b="1">
                <a:solidFill>
                  <a:srgbClr val="D5D5D5"/>
                </a:solidFill>
                <a:highlight>
                  <a:srgbClr val="383838"/>
                </a:highlight>
                <a:latin typeface="Roboto"/>
                <a:ea typeface="Roboto"/>
                <a:cs typeface="Roboto"/>
                <a:sym typeface="Roboto"/>
              </a:rPr>
              <a:t>Queda determinar:</a:t>
            </a:r>
            <a:endParaRPr sz="1300" b="1">
              <a:solidFill>
                <a:srgbClr val="D5D5D5"/>
              </a:solidFill>
              <a:highlight>
                <a:srgbClr val="383838"/>
              </a:highlight>
              <a:latin typeface="Roboto"/>
              <a:ea typeface="Roboto"/>
              <a:cs typeface="Roboto"/>
              <a:sym typeface="Roboto"/>
            </a:endParaRPr>
          </a:p>
          <a:p>
            <a:pPr marL="457200" lvl="0" indent="-311150" algn="l" rtl="0">
              <a:lnSpc>
                <a:spcPct val="115000"/>
              </a:lnSpc>
              <a:spcBef>
                <a:spcPts val="60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¿Puede realizarse una segmentación de la audiencia según el género musical elegido?</a:t>
            </a:r>
            <a:endParaRPr sz="1300">
              <a:solidFill>
                <a:srgbClr val="D5D5D5"/>
              </a:solidFill>
              <a:highlight>
                <a:srgbClr val="383838"/>
              </a:highlight>
              <a:latin typeface="Roboto"/>
              <a:ea typeface="Roboto"/>
              <a:cs typeface="Roboto"/>
              <a:sym typeface="Roboto"/>
            </a:endParaRPr>
          </a:p>
          <a:p>
            <a:pPr marL="457200" lvl="0" indent="-311150" algn="l" rtl="0">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¿Como es la progresión en el tiempo, o en diferentes trabajos discográficos, de los artistas con más vistas?</a:t>
            </a:r>
            <a:endParaRPr sz="1300">
              <a:solidFill>
                <a:srgbClr val="D5D5D5"/>
              </a:solidFill>
              <a:highlight>
                <a:srgbClr val="383838"/>
              </a:highlight>
              <a:latin typeface="Roboto"/>
              <a:ea typeface="Roboto"/>
              <a:cs typeface="Roboto"/>
              <a:sym typeface="Roboto"/>
            </a:endParaRPr>
          </a:p>
          <a:p>
            <a:pPr marL="457200" lvl="0" indent="-311150" algn="l" rtl="0">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¿Pueden determinarse algunas características que hagan que algunas canciones sean más populares?</a:t>
            </a:r>
            <a:endParaRPr sz="1300">
              <a:solidFill>
                <a:srgbClr val="D5D5D5"/>
              </a:solidFill>
              <a:highlight>
                <a:srgbClr val="383838"/>
              </a:highlight>
              <a:latin typeface="Roboto"/>
              <a:ea typeface="Roboto"/>
              <a:cs typeface="Roboto"/>
              <a:sym typeface="Roboto"/>
            </a:endParaRPr>
          </a:p>
          <a:p>
            <a:pPr marL="0" lvl="0" indent="0" algn="l" rtl="0">
              <a:lnSpc>
                <a:spcPct val="115000"/>
              </a:lnSpc>
              <a:spcBef>
                <a:spcPts val="600"/>
              </a:spcBef>
              <a:spcAft>
                <a:spcPts val="500"/>
              </a:spcAft>
              <a:buSzPts val="1100"/>
              <a:buNone/>
            </a:pPr>
            <a:endParaRPr sz="1400">
              <a:solidFill>
                <a:srgbClr val="D5D5D5"/>
              </a:solidFill>
              <a:highlight>
                <a:srgbClr val="383838"/>
              </a:highlight>
              <a:latin typeface="Roboto"/>
              <a:ea typeface="Roboto"/>
              <a:cs typeface="Roboto"/>
              <a:sym typeface="Roboto"/>
            </a:endParaRPr>
          </a:p>
        </p:txBody>
      </p:sp>
      <p:pic>
        <p:nvPicPr>
          <p:cNvPr id="94" name="Google Shape;94;p18">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95" name="Google Shape;95;p18"/>
          <p:cNvSpPr txBox="1"/>
          <p:nvPr/>
        </p:nvSpPr>
        <p:spPr>
          <a:xfrm>
            <a:off x="271150" y="713050"/>
            <a:ext cx="25572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s" sz="1750" b="1">
                <a:solidFill>
                  <a:srgbClr val="00FF00"/>
                </a:solidFill>
                <a:highlight>
                  <a:srgbClr val="383838"/>
                </a:highlight>
                <a:latin typeface="Roboto"/>
                <a:ea typeface="Roboto"/>
                <a:cs typeface="Roboto"/>
                <a:sym typeface="Roboto"/>
              </a:rPr>
              <a:t>Hipótesis planteadas</a:t>
            </a:r>
            <a:endParaRPr sz="1500">
              <a:solidFill>
                <a:srgbClr val="00FF00"/>
              </a:solidFill>
            </a:endParaRPr>
          </a:p>
        </p:txBody>
      </p:sp>
      <p:cxnSp>
        <p:nvCxnSpPr>
          <p:cNvPr id="96" name="Google Shape;96;p18"/>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pic>
        <p:nvPicPr>
          <p:cNvPr id="101" name="Google Shape;101;p19">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102" name="Google Shape;102;p19"/>
          <p:cNvSpPr txBox="1"/>
          <p:nvPr/>
        </p:nvSpPr>
        <p:spPr>
          <a:xfrm>
            <a:off x="271150" y="713050"/>
            <a:ext cx="25572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s" sz="1750" b="1">
                <a:solidFill>
                  <a:srgbClr val="00FF00"/>
                </a:solidFill>
                <a:highlight>
                  <a:srgbClr val="383838"/>
                </a:highlight>
                <a:latin typeface="Roboto"/>
                <a:ea typeface="Roboto"/>
                <a:cs typeface="Roboto"/>
                <a:sym typeface="Roboto"/>
              </a:rPr>
              <a:t>Artistas con más likes</a:t>
            </a:r>
            <a:endParaRPr sz="1500">
              <a:solidFill>
                <a:srgbClr val="00FF00"/>
              </a:solidFill>
            </a:endParaRPr>
          </a:p>
        </p:txBody>
      </p:sp>
      <p:cxnSp>
        <p:nvCxnSpPr>
          <p:cNvPr id="103" name="Google Shape;103;p19"/>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pic>
        <p:nvPicPr>
          <p:cNvPr id="104" name="Google Shape;104;p19"/>
          <p:cNvPicPr preferRelativeResize="0"/>
          <p:nvPr/>
        </p:nvPicPr>
        <p:blipFill>
          <a:blip r:embed="rId5">
            <a:alphaModFix/>
          </a:blip>
          <a:stretch>
            <a:fillRect/>
          </a:stretch>
        </p:blipFill>
        <p:spPr>
          <a:xfrm>
            <a:off x="963300" y="1472575"/>
            <a:ext cx="3665425" cy="2896139"/>
          </a:xfrm>
          <a:prstGeom prst="rect">
            <a:avLst/>
          </a:prstGeom>
          <a:noFill/>
          <a:ln>
            <a:noFill/>
          </a:ln>
        </p:spPr>
      </p:pic>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8"/>
        <p:cNvGrpSpPr/>
        <p:nvPr/>
      </p:nvGrpSpPr>
      <p:grpSpPr>
        <a:xfrm>
          <a:off x="0" y="0"/>
          <a:ext cx="0" cy="0"/>
          <a:chOff x="0" y="0"/>
          <a:chExt cx="0" cy="0"/>
        </a:xfrm>
      </p:grpSpPr>
      <p:pic>
        <p:nvPicPr>
          <p:cNvPr id="109" name="Google Shape;109;p20">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110" name="Google Shape;110;p20"/>
          <p:cNvSpPr txBox="1"/>
          <p:nvPr/>
        </p:nvSpPr>
        <p:spPr>
          <a:xfrm>
            <a:off x="271150" y="713050"/>
            <a:ext cx="25572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s" sz="1750" b="1">
                <a:solidFill>
                  <a:srgbClr val="00FF00"/>
                </a:solidFill>
                <a:highlight>
                  <a:srgbClr val="383838"/>
                </a:highlight>
                <a:latin typeface="Roboto"/>
                <a:ea typeface="Roboto"/>
                <a:cs typeface="Roboto"/>
                <a:sym typeface="Roboto"/>
              </a:rPr>
              <a:t>Artistas con más vistas</a:t>
            </a:r>
            <a:endParaRPr sz="1500">
              <a:solidFill>
                <a:srgbClr val="00FF00"/>
              </a:solidFill>
            </a:endParaRPr>
          </a:p>
        </p:txBody>
      </p:sp>
      <p:cxnSp>
        <p:nvCxnSpPr>
          <p:cNvPr id="111" name="Google Shape;111;p20"/>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pic>
        <p:nvPicPr>
          <p:cNvPr id="112" name="Google Shape;112;p20"/>
          <p:cNvPicPr preferRelativeResize="0"/>
          <p:nvPr/>
        </p:nvPicPr>
        <p:blipFill rotWithShape="1">
          <a:blip r:embed="rId5">
            <a:alphaModFix/>
          </a:blip>
          <a:srcRect t="5731"/>
          <a:stretch/>
        </p:blipFill>
        <p:spPr>
          <a:xfrm>
            <a:off x="973375" y="1589075"/>
            <a:ext cx="4210475" cy="3185000"/>
          </a:xfrm>
          <a:prstGeom prst="rect">
            <a:avLst/>
          </a:prstGeom>
          <a:noFill/>
          <a:ln>
            <a:noFill/>
          </a:ln>
        </p:spPr>
      </p:pic>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6"/>
        <p:cNvGrpSpPr/>
        <p:nvPr/>
      </p:nvGrpSpPr>
      <p:grpSpPr>
        <a:xfrm>
          <a:off x="0" y="0"/>
          <a:ext cx="0" cy="0"/>
          <a:chOff x="0" y="0"/>
          <a:chExt cx="0" cy="0"/>
        </a:xfrm>
      </p:grpSpPr>
      <p:pic>
        <p:nvPicPr>
          <p:cNvPr id="117" name="Google Shape;117;p21">
            <a:hlinkClick r:id="rId3" action="ppaction://hlinksldjump"/>
          </p:cNvPr>
          <p:cNvPicPr preferRelativeResize="0"/>
          <p:nvPr/>
        </p:nvPicPr>
        <p:blipFill rotWithShape="1">
          <a:blip r:embed="rId4">
            <a:alphaModFix amt="98000"/>
          </a:blip>
          <a:srcRect t="18586" r="64838" b="16355"/>
          <a:stretch/>
        </p:blipFill>
        <p:spPr>
          <a:xfrm>
            <a:off x="8228475" y="100300"/>
            <a:ext cx="641325" cy="612750"/>
          </a:xfrm>
          <a:prstGeom prst="rect">
            <a:avLst/>
          </a:prstGeom>
          <a:noFill/>
          <a:ln>
            <a:noFill/>
          </a:ln>
        </p:spPr>
      </p:pic>
      <p:sp>
        <p:nvSpPr>
          <p:cNvPr id="118" name="Google Shape;118;p21"/>
          <p:cNvSpPr txBox="1"/>
          <p:nvPr/>
        </p:nvSpPr>
        <p:spPr>
          <a:xfrm>
            <a:off x="310950" y="765100"/>
            <a:ext cx="17517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s" sz="1750" b="1">
                <a:solidFill>
                  <a:srgbClr val="00FF00"/>
                </a:solidFill>
                <a:highlight>
                  <a:srgbClr val="383838"/>
                </a:highlight>
                <a:latin typeface="Roboto"/>
                <a:ea typeface="Roboto"/>
                <a:cs typeface="Roboto"/>
                <a:sym typeface="Roboto"/>
              </a:rPr>
              <a:t>Conclusión</a:t>
            </a:r>
            <a:endParaRPr sz="1500">
              <a:solidFill>
                <a:srgbClr val="00FF00"/>
              </a:solidFill>
            </a:endParaRPr>
          </a:p>
        </p:txBody>
      </p:sp>
      <p:cxnSp>
        <p:nvCxnSpPr>
          <p:cNvPr id="119" name="Google Shape;119;p21"/>
          <p:cNvCxnSpPr/>
          <p:nvPr/>
        </p:nvCxnSpPr>
        <p:spPr>
          <a:xfrm rot="10800000" flipH="1">
            <a:off x="35550" y="1268075"/>
            <a:ext cx="9072600" cy="26100"/>
          </a:xfrm>
          <a:prstGeom prst="straightConnector1">
            <a:avLst/>
          </a:prstGeom>
          <a:noFill/>
          <a:ln w="9525" cap="flat" cmpd="sng">
            <a:solidFill>
              <a:srgbClr val="00FF00"/>
            </a:solidFill>
            <a:prstDash val="solid"/>
            <a:round/>
            <a:headEnd type="none" w="med" len="med"/>
            <a:tailEnd type="none" w="med" len="med"/>
          </a:ln>
        </p:spPr>
      </p:cxnSp>
      <p:sp>
        <p:nvSpPr>
          <p:cNvPr id="120" name="Google Shape;120;p21"/>
          <p:cNvSpPr txBox="1"/>
          <p:nvPr/>
        </p:nvSpPr>
        <p:spPr>
          <a:xfrm>
            <a:off x="310950" y="2170225"/>
            <a:ext cx="8522100" cy="956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50" dirty="0">
                <a:solidFill>
                  <a:srgbClr val="D4D4D4"/>
                </a:solidFill>
                <a:highlight>
                  <a:srgbClr val="1E1E1E"/>
                </a:highlight>
              </a:rPr>
              <a:t>En los gráficos no se ve una clara tendencia en donde los artistas con más likes, sean los más comentados.</a:t>
            </a:r>
            <a:endParaRPr sz="1350" dirty="0">
              <a:solidFill>
                <a:srgbClr val="D4D4D4"/>
              </a:solidFill>
              <a:highlight>
                <a:srgbClr val="1E1E1E"/>
              </a:highlight>
            </a:endParaRPr>
          </a:p>
          <a:p>
            <a:pPr marL="0" lvl="0" indent="0" algn="l" rtl="0">
              <a:lnSpc>
                <a:spcPct val="135714"/>
              </a:lnSpc>
              <a:spcBef>
                <a:spcPts val="0"/>
              </a:spcBef>
              <a:spcAft>
                <a:spcPts val="0"/>
              </a:spcAft>
              <a:buNone/>
            </a:pPr>
            <a:r>
              <a:rPr lang="es" sz="1350" dirty="0">
                <a:solidFill>
                  <a:srgbClr val="D4D4D4"/>
                </a:solidFill>
                <a:highlight>
                  <a:srgbClr val="1E1E1E"/>
                </a:highlight>
              </a:rPr>
              <a:t>Tampoco tiene relación directa el artista con más likes con el álbum que tiene mayor favoritismo.</a:t>
            </a:r>
            <a:endParaRPr sz="1350" dirty="0">
              <a:solidFill>
                <a:srgbClr val="D4D4D4"/>
              </a:solidFill>
              <a:highlight>
                <a:srgbClr val="1E1E1E"/>
              </a:highlight>
            </a:endParaRPr>
          </a:p>
          <a:p>
            <a:pPr marL="0" lvl="0" indent="0" algn="l" rtl="0">
              <a:lnSpc>
                <a:spcPct val="135714"/>
              </a:lnSpc>
              <a:spcBef>
                <a:spcPts val="0"/>
              </a:spcBef>
              <a:spcAft>
                <a:spcPts val="0"/>
              </a:spcAft>
              <a:buNone/>
            </a:pPr>
            <a:r>
              <a:rPr lang="es" sz="1350" dirty="0">
                <a:solidFill>
                  <a:srgbClr val="D4D4D4"/>
                </a:solidFill>
                <a:highlight>
                  <a:srgbClr val="1E1E1E"/>
                </a:highlight>
              </a:rPr>
              <a:t>Debería verificarse si pertenecen a un género específico las canciones más exitosa</a:t>
            </a:r>
            <a:endParaRPr sz="1350" dirty="0">
              <a:solidFill>
                <a:srgbClr val="D4D4D4"/>
              </a:solidFill>
              <a:highlight>
                <a:srgbClr val="1E1E1E"/>
              </a:highlight>
            </a:endParaRPr>
          </a:p>
        </p:txBody>
      </p:sp>
      <p:sp>
        <p:nvSpPr>
          <p:cNvPr id="6" name="CuadroTexto 5"/>
          <p:cNvSpPr txBox="1"/>
          <p:nvPr/>
        </p:nvSpPr>
        <p:spPr>
          <a:xfrm>
            <a:off x="8258955" y="600850"/>
            <a:ext cx="695670" cy="276999"/>
          </a:xfrm>
          <a:prstGeom prst="rect">
            <a:avLst/>
          </a:prstGeom>
          <a:noFill/>
        </p:spPr>
        <p:txBody>
          <a:bodyPr wrap="square" rtlCol="0">
            <a:spAutoFit/>
          </a:bodyPr>
          <a:lstStyle/>
          <a:p>
            <a:r>
              <a:rPr lang="es-ES" sz="1200" b="1" dirty="0" smtClean="0">
                <a:solidFill>
                  <a:srgbClr val="00B050"/>
                </a:solidFill>
              </a:rPr>
              <a:t>Inicio</a:t>
            </a:r>
            <a:endParaRPr lang="es-AR" sz="1200" b="1" dirty="0">
              <a:solidFill>
                <a:srgbClr val="00B05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616</Words>
  <Application>Microsoft Office PowerPoint</Application>
  <PresentationFormat>Presentación en pantalla (16:9)</PresentationFormat>
  <Paragraphs>31</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Roboto</vt:lpstr>
      <vt:lpstr>Simple Light</vt:lpstr>
      <vt:lpstr>Presentación de PowerPoint</vt:lpstr>
      <vt:lpstr>El presente estudio se enfoca en analizar un dataset de Spotify que contiene información sobre canciones, incluyendo características como el artista, la pista, el álbum, la popularidad y diversas métricas de audio. El objetivo es utilizar técnicas de data science para explorar y comprender los patrones y tendencias presentes en estos datos. Mediante el análisis de estas características, se busca obtener información valiosa que pueda contribuir tanto al ámbito académico como al comercial, proporcionando una visión detallada del comportamiento de las canciones en la plataforma de Spotify.</vt:lpstr>
      <vt:lpstr>El objetivo general de este estudio es analizar y comprender el dataset de Spotify, identificando patrones y tendencias en los datos relacionados con las canciones. Se busca obtener información relevante sobre las características de las canciones, así como su relación con la popularidad y el rendimiento en la plataforma.</vt:lpstr>
      <vt:lpstr>El objetivo comercial de este estudio es utilizar el análisis de datos para obtener información útil y estratégica que pueda beneficiar a las empresas y profesionales de la industria musical. A través del análisis de las características de las canciones y su relación con la popularidad, se busca identificar factores clave que impulsen el éxito de una canción en Spotify. Esto permitirá a las discográficas, artistas y profesionales de la música tomar decisiones más informadas en cuanto a la producción, promoción y distribución de canciones, maximizando su potencial de alcance y rentabilidad. A su vez se busca identificar características que permitan clasificar y armar listas con canciones que compartan características similares. Por ejemplo: "Para bailar", "Para relajarse", "Para andar en auto", etc. La suscripción de los usuarios a las listas, les permite obtener más likes, comentarios, reproducciones, lo cual hace una canción "más exitosa"</vt:lpstr>
      <vt:lpstr>El conocimiento de las características que influyen en la popularidad y el éxito de una canción puede ayudar a los profesionales de la música a tomar decisiones estratégicas más efectivas. Al comprender las preferencias de los usuarios y los factores que generan mayor interacción, las discográficas pueden ajustar sus estrategias de marketing y promoción, aumentando así las posibilidades de alcanzar audiencias más amplias y obtener un mejor rendimiento comercial.</vt:lpstr>
      <vt:lpstr>El estudio de este dataset se dirige a responder algunas hipótesis como: ¿Qué Artistas tienen más Likes en la plataforma de Spotify? La primera hipótesis es que entre los artistas estarán al menos 2 artistas que dirigen su música a las nuevas generaciones (trap, coreano, pop). ¿Existe una correlación entre la cantidad de Likes y Vistas de un artista? ¿Será que una relación directamente proporcional? ¿Puede determinarse cuál es el Álbum que prefieren la audiencia? ¿Será de los artistas con más vistas? Queda determinar: ¿Puede realizarse una segmentación de la audiencia según el género musical elegido? ¿Como es la progresión en el tiempo, o en diferentes trabajos discográficos, de los artistas con más vistas? ¿Pueden determinarse algunas características que hagan que algunas canciones sean más populares? </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el artista y la canción más escuchados en                  ?</dc:title>
  <cp:lastModifiedBy>Aye Sanchez Luayza</cp:lastModifiedBy>
  <cp:revision>2</cp:revision>
  <dcterms:modified xsi:type="dcterms:W3CDTF">2023-09-26T22:44:40Z</dcterms:modified>
</cp:coreProperties>
</file>