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97" r:id="rId8"/>
    <p:sldId id="298" r:id="rId9"/>
    <p:sldId id="299" r:id="rId10"/>
    <p:sldId id="302" r:id="rId11"/>
    <p:sldId id="304" r:id="rId12"/>
    <p:sldId id="305" r:id="rId13"/>
    <p:sldId id="301" r:id="rId14"/>
    <p:sldId id="300" r:id="rId15"/>
    <p:sldId id="303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262" r:id="rId25"/>
  </p:sldIdLst>
  <p:sldSz cx="9144000" cy="5143500" type="screen16x9"/>
  <p:notesSz cx="6858000" cy="9144000"/>
  <p:embeddedFontLst>
    <p:embeddedFont>
      <p:font typeface="Space Grotesk" panose="020B0604020202020204" charset="0"/>
      <p:regular r:id="rId27"/>
      <p:bold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Space Grotesk Medium" panose="020B0604020202020204" charset="0"/>
      <p:regular r:id="rId33"/>
      <p:bold r:id="rId34"/>
    </p:embeddedFont>
    <p:embeddedFont>
      <p:font typeface="Cairo" panose="020B0604020202020204" charset="-78"/>
      <p:regular r:id="rId35"/>
      <p:bold r:id="rId36"/>
    </p:embeddedFont>
    <p:embeddedFont>
      <p:font typeface="Anaheim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57B447-F41A-4C20-BAE5-D36BDC6ADADB}">
  <a:tblStyle styleId="{FF57B447-F41A-4C20-BAE5-D36BDC6ADAD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60C7456-D202-4D5C-8ED0-BB7CBA90D08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55604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89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1b9772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c1b9772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334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1b9772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c1b9772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792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1b9772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c1b9772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663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1b9772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c1b9772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113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1b9772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c1b9772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664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1b9772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c1b9772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19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69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1b9772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c1b9772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77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864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1b9772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c1b9772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00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018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1b9772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c1b9772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851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777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1b9772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c1b9772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622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1b9772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c1b9772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079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13d8315b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2c13d8315b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98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53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75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13d8315b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c13d8315b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455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1b9772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c1b9772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975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1b9772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c1b9772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28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1b9772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c1b9772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012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1b9772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c1b9772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2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4" name="Google Shape;14;p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20000" y="1090229"/>
            <a:ext cx="7704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" name="Google Shape;19;p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2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3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4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5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6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 idx="7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0" y="4"/>
            <a:ext cx="9144005" cy="5143497"/>
            <a:chOff x="0" y="4"/>
            <a:chExt cx="9144005" cy="5143497"/>
          </a:xfrm>
        </p:grpSpPr>
        <p:pic>
          <p:nvPicPr>
            <p:cNvPr id="36" name="Google Shape;36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" name="Google Shape;38;p4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9" name="Google Shape;39;p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>
            <a:spLocks noGrp="1"/>
          </p:cNvSpPr>
          <p:nvPr>
            <p:ph type="pic" idx="2"/>
          </p:nvPr>
        </p:nvSpPr>
        <p:spPr>
          <a:xfrm>
            <a:off x="5088475" y="770400"/>
            <a:ext cx="3081600" cy="360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5" name="Google Shape;45;p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46" name="Google Shape;46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49" name="Google Shape;49;p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0" y="4"/>
            <a:ext cx="9144005" cy="5143497"/>
            <a:chOff x="0" y="4"/>
            <a:chExt cx="9144005" cy="5143497"/>
          </a:xfrm>
        </p:grpSpPr>
        <p:pic>
          <p:nvPicPr>
            <p:cNvPr id="132" name="Google Shape;132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3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35" name="Google Shape;135;p1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0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192" name="Google Shape;192;p2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20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195" name="Google Shape;195;p20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1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200" name="Google Shape;200;p2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03" name="Google Shape;203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0" name="Google Shape;210;p22"/>
          <p:cNvGrpSpPr/>
          <p:nvPr/>
        </p:nvGrpSpPr>
        <p:grpSpPr>
          <a:xfrm>
            <a:off x="0" y="4"/>
            <a:ext cx="9144005" cy="5143497"/>
            <a:chOff x="0" y="4"/>
            <a:chExt cx="9144005" cy="5143497"/>
          </a:xfrm>
        </p:grpSpPr>
        <p:pic>
          <p:nvPicPr>
            <p:cNvPr id="211" name="Google Shape;211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Google Shape;213;p22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214" name="Google Shape;214;p22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15" name="Google Shape;215;p22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Google Shape;217;p22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218" name="Google Shape;218;p22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2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9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2" name="Google Shape;25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dk1"/>
                </a:solidFill>
              </a:rPr>
              <a:t>Les essentiels du Data Scientist-Projet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4821300" cy="46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Les élections présidentielles de </a:t>
            </a:r>
            <a:r>
              <a:rPr lang="en" dirty="0" smtClean="0"/>
              <a:t>2020 aux </a:t>
            </a:r>
            <a:r>
              <a:rPr lang="en" dirty="0"/>
              <a:t>États-Unis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709726" y="12652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Quelques analyses exploratoires pertinentes</a:t>
            </a:r>
            <a:endParaRPr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4294967295"/>
          </p:nvPr>
        </p:nvSpPr>
        <p:spPr>
          <a:xfrm>
            <a:off x="503433" y="4110322"/>
            <a:ext cx="8332342" cy="75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400" dirty="0"/>
              <a:t>En 1970, une proportion significative d'adultes avait uniquement un diplôme d'études secondaires (30-35</a:t>
            </a:r>
            <a:r>
              <a:rPr lang="fr-FR" sz="1400" dirty="0" smtClean="0"/>
              <a:t>%) et</a:t>
            </a:r>
            <a:r>
              <a:rPr lang="fr-FR" sz="1400" dirty="0"/>
              <a:t> une tendance </a:t>
            </a:r>
            <a:r>
              <a:rPr lang="fr-FR" sz="1400" dirty="0" smtClean="0"/>
              <a:t>vers </a:t>
            </a:r>
            <a:r>
              <a:rPr lang="fr-FR" sz="1400" dirty="0"/>
              <a:t>l'éducation post-secondaire était observée, avec une fréquence élevée de ceux ayant complété quelques années de collège (1 à 3 ans) entre 7,5% et 9%.</a:t>
            </a:r>
            <a:endParaRPr lang="fr-FR" sz="14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7" y="1349676"/>
            <a:ext cx="4218909" cy="2654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26" y="1349677"/>
            <a:ext cx="4465013" cy="265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761097" y="29296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Quelques analyses exploratoires pertinentes</a:t>
            </a:r>
            <a:endParaRPr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4294967295"/>
          </p:nvPr>
        </p:nvSpPr>
        <p:spPr>
          <a:xfrm>
            <a:off x="4613097" y="2596744"/>
            <a:ext cx="4397339" cy="93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600" dirty="0" smtClean="0"/>
              <a:t>On constate une </a:t>
            </a:r>
            <a:r>
              <a:rPr lang="fr-FR" sz="1600" dirty="0"/>
              <a:t>proportion importante d'adultes </a:t>
            </a:r>
            <a:r>
              <a:rPr lang="fr-FR" sz="1600" dirty="0" smtClean="0"/>
              <a:t>qui déclarait </a:t>
            </a:r>
            <a:r>
              <a:rPr lang="fr-FR" sz="1600" dirty="0"/>
              <a:t>avoir obtenu uniquement un diplôme d'études secondaires en </a:t>
            </a:r>
            <a:r>
              <a:rPr lang="fr-FR" sz="1600" dirty="0" smtClean="0"/>
              <a:t>1990 entre 30% et 35%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9" y="1633591"/>
            <a:ext cx="4293066" cy="270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Quelques analyses exploratoires pertinentes</a:t>
            </a: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4294967295"/>
          </p:nvPr>
        </p:nvSpPr>
        <p:spPr>
          <a:xfrm>
            <a:off x="5116530" y="2555647"/>
            <a:ext cx="4027470" cy="93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600" dirty="0"/>
              <a:t>La concentration des fréquences de pourcentage entre </a:t>
            </a:r>
            <a:r>
              <a:rPr lang="fr-FR" sz="1600" dirty="0" smtClean="0"/>
              <a:t>25% </a:t>
            </a:r>
            <a:r>
              <a:rPr lang="fr-FR" sz="1600" dirty="0"/>
              <a:t>et 30% </a:t>
            </a:r>
            <a:r>
              <a:rPr lang="fr-FR" sz="1600" dirty="0" smtClean="0"/>
              <a:t>suggère </a:t>
            </a:r>
            <a:r>
              <a:rPr lang="fr-FR" sz="1600" dirty="0"/>
              <a:t>qu'une proportion importante d'adultes </a:t>
            </a:r>
            <a:r>
              <a:rPr lang="fr-FR" sz="1600" dirty="0" smtClean="0"/>
              <a:t>avait </a:t>
            </a:r>
            <a:r>
              <a:rPr lang="fr-FR" sz="1600" dirty="0"/>
              <a:t>complété quelques années de collège ou obtenu un diplôme associé en 2000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5" y="1825772"/>
            <a:ext cx="4490623" cy="23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Quelques analyses exploratoires pertinentes</a:t>
            </a: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4294967295"/>
          </p:nvPr>
        </p:nvSpPr>
        <p:spPr>
          <a:xfrm>
            <a:off x="4982966" y="2596744"/>
            <a:ext cx="4027470" cy="93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fr-FR" sz="1600" dirty="0" smtClean="0"/>
              <a:t>La distribution de la variable ‘’Unemployment_rate_2014’’ montre qu’ en 2014 le taux de chômage  le plus élevé était de 6%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623317"/>
            <a:ext cx="3637748" cy="28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Quelques analyses exploratoires pertinentes</a:t>
            </a: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2680723"/>
            <a:ext cx="4775772" cy="93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fr-FR" sz="1600" dirty="0" smtClean="0"/>
              <a:t>La distribution de la variable indique une main d’œuvre relativement faible dans plusieurs </a:t>
            </a:r>
            <a:r>
              <a:rPr lang="fr-FR" sz="1600" dirty="0" smtClean="0"/>
              <a:t>régions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fr-FR" sz="1600" dirty="0" smtClean="0"/>
              <a:t>entre 0 et 10 000 personnes.</a:t>
            </a:r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4" y="1761447"/>
            <a:ext cx="3556421" cy="277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709726" y="12652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Quelques analyses exploratoires pertinentes</a:t>
            </a:r>
            <a:endParaRPr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4294967295"/>
          </p:nvPr>
        </p:nvSpPr>
        <p:spPr>
          <a:xfrm>
            <a:off x="599476" y="3904252"/>
            <a:ext cx="8332342" cy="75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400" dirty="0"/>
              <a:t>Le parti Démocrate a remporté le vote populaire aux élections présidentielles américaines de 2008, 2012 et 2020. En 2016, Hillary Clinton, la candidate Démocrate, a remporté le vote populaire mais a perdu l'élection face à Donald </a:t>
            </a:r>
            <a:r>
              <a:rPr lang="fr-FR" sz="1400" dirty="0" err="1"/>
              <a:t>Trump</a:t>
            </a:r>
            <a:r>
              <a:rPr lang="fr-FR" sz="1400" dirty="0"/>
              <a:t>.</a:t>
            </a:r>
          </a:p>
          <a:p>
            <a:pPr marL="0" lvl="0" indent="0">
              <a:buNone/>
            </a:pPr>
            <a:endParaRPr lang="fr-FR" sz="14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102"/>
            <a:ext cx="6286937" cy="22571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37" y="1647101"/>
            <a:ext cx="2644881" cy="22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400"/>
            </a:pPr>
            <a:r>
              <a:rPr lang="fr-FR" dirty="0"/>
              <a:t>Encodage des variables catégorielles</a:t>
            </a:r>
            <a:endParaRPr lang="fr-FR" dirty="0"/>
          </a:p>
        </p:txBody>
      </p:sp>
      <p:sp>
        <p:nvSpPr>
          <p:cNvPr id="278" name="Google Shape;278;p31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279" name="Google Shape;279;p31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80" name="Google Shape;280;p3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1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400"/>
            </a:pPr>
            <a:r>
              <a:rPr lang="fr-FR" dirty="0"/>
              <a:t>Encodage des variables catégorielles</a:t>
            </a:r>
            <a:endParaRPr lang="fr-FR"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4294967295"/>
          </p:nvPr>
        </p:nvSpPr>
        <p:spPr>
          <a:xfrm>
            <a:off x="5167901" y="2444417"/>
            <a:ext cx="3462391" cy="97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fr-FR" sz="1600" dirty="0" smtClean="0"/>
              <a:t>Utilisation du Label </a:t>
            </a:r>
            <a:r>
              <a:rPr lang="fr-FR" sz="1600" dirty="0" err="1" smtClean="0"/>
              <a:t>encoding</a:t>
            </a:r>
            <a:r>
              <a:rPr lang="fr-FR" sz="1600" dirty="0" smtClean="0"/>
              <a:t> pour l’encodage des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fr-FR" sz="1600" dirty="0" smtClean="0"/>
              <a:t>Variables catégorielles</a:t>
            </a:r>
            <a:endParaRPr lang="fr-FR" sz="16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43" y="1372777"/>
            <a:ext cx="29527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400"/>
            </a:pPr>
            <a:r>
              <a:rPr lang="fr-FR" dirty="0" smtClean="0"/>
              <a:t>Les choix de modélisations</a:t>
            </a:r>
            <a:endParaRPr lang="fr-FR" dirty="0"/>
          </a:p>
        </p:txBody>
      </p:sp>
      <p:sp>
        <p:nvSpPr>
          <p:cNvPr id="278" name="Google Shape;278;p31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279" name="Google Shape;279;p31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80" name="Google Shape;280;p3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0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400"/>
            </a:pPr>
            <a:r>
              <a:rPr lang="fr-FR" dirty="0"/>
              <a:t>Les choix de modélisations</a:t>
            </a:r>
            <a:endParaRPr lang="fr-FR"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2418730"/>
            <a:ext cx="4068568" cy="102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fr-FR" sz="1600" dirty="0" smtClean="0"/>
              <a:t>Initialisation d’un modèle de régression logistique de base et initialisation d’autres modèles non linéaire sur les données de train</a:t>
            </a:r>
            <a:endParaRPr lang="fr-FR" sz="1600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343282"/>
            <a:ext cx="3471856" cy="317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title" idx="2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1" name="Google Shape;261;p30"/>
          <p:cNvSpPr txBox="1">
            <a:spLocks noGrp="1"/>
          </p:cNvSpPr>
          <p:nvPr>
            <p:ph type="title" idx="3"/>
          </p:nvPr>
        </p:nvSpPr>
        <p:spPr>
          <a:xfrm>
            <a:off x="720000" y="331776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2" name="Google Shape;262;p30"/>
          <p:cNvSpPr txBox="1">
            <a:spLocks noGrp="1"/>
          </p:cNvSpPr>
          <p:nvPr>
            <p:ph type="title" idx="4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title" idx="5"/>
          </p:nvPr>
        </p:nvSpPr>
        <p:spPr>
          <a:xfrm>
            <a:off x="3306000" y="331776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 idx="6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Présentation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 smtClean="0"/>
              <a:t>D</a:t>
            </a:r>
            <a:r>
              <a:rPr lang="en" dirty="0" smtClean="0"/>
              <a:t>es données </a:t>
            </a:r>
            <a:endParaRPr dirty="0"/>
          </a:p>
        </p:txBody>
      </p:sp>
      <p:sp>
        <p:nvSpPr>
          <p:cNvPr id="267" name="Google Shape;267;p30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Quelques </a:t>
            </a:r>
            <a:r>
              <a:rPr lang="en" dirty="0" smtClean="0"/>
              <a:t>analyse exploratoires</a:t>
            </a:r>
            <a:r>
              <a:rPr lang="en" dirty="0"/>
              <a:t> </a:t>
            </a:r>
            <a:r>
              <a:rPr lang="en" dirty="0" smtClean="0"/>
              <a:t>pertinentes </a:t>
            </a:r>
            <a:endParaRPr dirty="0"/>
          </a:p>
        </p:txBody>
      </p:sp>
      <p:sp>
        <p:nvSpPr>
          <p:cNvPr id="268" name="Google Shape;268;p30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Encodage des variables catégorielles</a:t>
            </a:r>
            <a:endParaRPr dirty="0"/>
          </a:p>
        </p:txBody>
      </p:sp>
      <p:sp>
        <p:nvSpPr>
          <p:cNvPr id="269" name="Google Shape;269;p30"/>
          <p:cNvSpPr txBox="1">
            <a:spLocks noGrp="1"/>
          </p:cNvSpPr>
          <p:nvPr>
            <p:ph type="subTitle" idx="13"/>
          </p:nvPr>
        </p:nvSpPr>
        <p:spPr>
          <a:xfrm>
            <a:off x="720000" y="3765375"/>
            <a:ext cx="25320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Les choix de modélisation</a:t>
            </a:r>
            <a:endParaRPr dirty="0"/>
          </a:p>
        </p:txBody>
      </p:sp>
      <p:sp>
        <p:nvSpPr>
          <p:cNvPr id="270" name="Google Shape;270;p30"/>
          <p:cNvSpPr txBox="1">
            <a:spLocks noGrp="1"/>
          </p:cNvSpPr>
          <p:nvPr>
            <p:ph type="subTitle" idx="14"/>
          </p:nvPr>
        </p:nvSpPr>
        <p:spPr>
          <a:xfrm>
            <a:off x="3252000" y="3765375"/>
            <a:ext cx="25320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L’analyse de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v</a:t>
            </a:r>
            <a:r>
              <a:rPr lang="en" dirty="0" smtClean="0"/>
              <a:t>os résultats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400"/>
            </a:pPr>
            <a:r>
              <a:rPr lang="fr-FR" dirty="0"/>
              <a:t>Les choix de modélisations</a:t>
            </a:r>
            <a:endParaRPr lang="fr-FR"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4294967295"/>
          </p:nvPr>
        </p:nvSpPr>
        <p:spPr>
          <a:xfrm>
            <a:off x="4982966" y="2327113"/>
            <a:ext cx="4068568" cy="102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fr-FR" sz="1600" dirty="0" smtClean="0"/>
              <a:t>Après la recherche des </a:t>
            </a:r>
            <a:r>
              <a:rPr lang="fr-FR" sz="1600" dirty="0" err="1" smtClean="0"/>
              <a:t>hyperparamètres</a:t>
            </a:r>
            <a:r>
              <a:rPr lang="fr-FR" sz="1600" dirty="0" smtClean="0"/>
              <a:t> en utilisant le </a:t>
            </a:r>
            <a:r>
              <a:rPr lang="fr-FR" sz="1600" dirty="0" err="1" smtClean="0"/>
              <a:t>gridsearchcv</a:t>
            </a:r>
            <a:r>
              <a:rPr lang="fr-FR" sz="1600" dirty="0" smtClean="0"/>
              <a:t> sur les données de validation, on obtient le meilleure modèle </a:t>
            </a:r>
            <a:r>
              <a:rPr lang="fr-FR" sz="1600" dirty="0" err="1" smtClean="0"/>
              <a:t>Random</a:t>
            </a:r>
            <a:r>
              <a:rPr lang="fr-FR" sz="1600" dirty="0" smtClean="0"/>
              <a:t> Forest</a:t>
            </a:r>
            <a:endParaRPr lang="fr-FR" sz="16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8" y="1989511"/>
            <a:ext cx="4682398" cy="17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400"/>
            </a:pPr>
            <a:r>
              <a:rPr lang="fr-FR" dirty="0" smtClean="0"/>
              <a:t>L’analyse des résultats</a:t>
            </a:r>
            <a:endParaRPr lang="fr-FR" dirty="0"/>
          </a:p>
        </p:txBody>
      </p:sp>
      <p:sp>
        <p:nvSpPr>
          <p:cNvPr id="278" name="Google Shape;278;p31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279" name="Google Shape;279;p31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80" name="Google Shape;280;p3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2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400"/>
            </a:pPr>
            <a:r>
              <a:rPr lang="fr-FR" dirty="0" smtClean="0"/>
              <a:t>Analyse globale des variables</a:t>
            </a:r>
            <a:endParaRPr lang="fr-FR"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4294967295"/>
          </p:nvPr>
        </p:nvSpPr>
        <p:spPr>
          <a:xfrm>
            <a:off x="1345914" y="4309449"/>
            <a:ext cx="6267236" cy="83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fr-FR" sz="1600" dirty="0" smtClean="0"/>
              <a:t>La visualisation des caractéristiques montre une construction positive a la capacité prédictive du modèle</a:t>
            </a:r>
            <a:endParaRPr lang="fr-FR" sz="1600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3" y="1088511"/>
            <a:ext cx="7206987" cy="31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400"/>
            </a:pPr>
            <a:r>
              <a:rPr lang="fr-FR" dirty="0" smtClean="0"/>
              <a:t>Analyse locale des variables</a:t>
            </a:r>
            <a:endParaRPr lang="fr-FR"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4294967295"/>
          </p:nvPr>
        </p:nvSpPr>
        <p:spPr>
          <a:xfrm>
            <a:off x="625516" y="4037489"/>
            <a:ext cx="8352890" cy="63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fr-FR" sz="1600" dirty="0" smtClean="0"/>
              <a:t>Le modèle prédit le parti politique démocrate vainqueur et les caractéristiques en cause s’expriment a travers la barre bleu</a:t>
            </a:r>
            <a:endParaRPr lang="fr-FR" sz="16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77" y="1244616"/>
            <a:ext cx="4952144" cy="108032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" b="-1"/>
          <a:stretch/>
        </p:blipFill>
        <p:spPr>
          <a:xfrm>
            <a:off x="450855" y="2527443"/>
            <a:ext cx="8435683" cy="162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>
            <a:spLocks noGrp="1"/>
          </p:cNvSpPr>
          <p:nvPr>
            <p:ph type="title"/>
          </p:nvPr>
        </p:nvSpPr>
        <p:spPr>
          <a:xfrm>
            <a:off x="1130156" y="2449955"/>
            <a:ext cx="70994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6600" dirty="0" smtClean="0"/>
              <a:t>MERCI</a:t>
            </a:r>
            <a:endParaRPr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Présentation des données</a:t>
            </a: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80" name="Google Shape;280;p3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Présentation des données</a:t>
            </a:r>
            <a:endParaRPr/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 idx="4294967295"/>
          </p:nvPr>
        </p:nvSpPr>
        <p:spPr>
          <a:xfrm>
            <a:off x="4812625" y="1500575"/>
            <a:ext cx="4002602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dirty="0"/>
              <a:t>Données </a:t>
            </a:r>
            <a:r>
              <a:rPr lang="en" sz="1800" dirty="0" smtClean="0"/>
              <a:t>socio-démographiques</a:t>
            </a:r>
            <a:endParaRPr sz="1800" dirty="0"/>
          </a:p>
        </p:txBody>
      </p:sp>
      <p:sp>
        <p:nvSpPr>
          <p:cNvPr id="288" name="Google Shape;288;p32"/>
          <p:cNvSpPr txBox="1">
            <a:spLocks noGrp="1"/>
          </p:cNvSpPr>
          <p:nvPr>
            <p:ph type="subTitle" idx="4294967295"/>
          </p:nvPr>
        </p:nvSpPr>
        <p:spPr>
          <a:xfrm>
            <a:off x="4812625" y="2317775"/>
            <a:ext cx="41961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</a:pPr>
            <a:r>
              <a:rPr lang="en" sz="1600" dirty="0"/>
              <a:t>Education 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</a:pPr>
            <a:r>
              <a:rPr lang="en" sz="1600" dirty="0"/>
              <a:t>Population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</a:pPr>
            <a:r>
              <a:rPr lang="en" sz="1600" dirty="0"/>
              <a:t>Chômage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</a:pPr>
            <a:r>
              <a:rPr lang="en" sz="1600" dirty="0"/>
              <a:t>Pauvrete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</a:pPr>
            <a:r>
              <a:rPr lang="en" sz="1600" dirty="0"/>
              <a:t>Resultat election 2020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</a:pPr>
            <a:r>
              <a:rPr lang="en" sz="1600" dirty="0"/>
              <a:t>Historique  des résultats d'élection 2008-2016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</a:pPr>
            <a:r>
              <a:rPr lang="en" sz="1600" dirty="0"/>
              <a:t>Le jeu de données créé à 3112 lignes et 322 colonnes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</a:pPr>
            <a:r>
              <a:rPr lang="en" sz="1600" dirty="0"/>
              <a:t> </a:t>
            </a:r>
            <a:endParaRPr sz="1600" dirty="0"/>
          </a:p>
        </p:txBody>
      </p:sp>
      <p:pic>
        <p:nvPicPr>
          <p:cNvPr id="289" name="Google Shape;2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25" y="1263325"/>
            <a:ext cx="2438475" cy="24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400" y="2311833"/>
            <a:ext cx="1578175" cy="15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3405200" y="2403525"/>
            <a:ext cx="6338100" cy="16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Quelques analyses exploratoires pertinentes</a:t>
            </a:r>
            <a:endParaRPr/>
          </a:p>
        </p:txBody>
      </p:sp>
      <p:sp>
        <p:nvSpPr>
          <p:cNvPr id="297" name="Google Shape;297;p33"/>
          <p:cNvSpPr txBox="1">
            <a:spLocks noGrp="1"/>
          </p:cNvSpPr>
          <p:nvPr>
            <p:ph type="title" idx="2"/>
          </p:nvPr>
        </p:nvSpPr>
        <p:spPr>
          <a:xfrm>
            <a:off x="3405200" y="1444900"/>
            <a:ext cx="1230300" cy="88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98" name="Google Shape;298;p33"/>
          <p:cNvGrpSpPr/>
          <p:nvPr/>
        </p:nvGrpSpPr>
        <p:grpSpPr>
          <a:xfrm rot="756538">
            <a:off x="5159566" y="-1610422"/>
            <a:ext cx="4574157" cy="3479412"/>
            <a:chOff x="1522650" y="1117750"/>
            <a:chExt cx="4574075" cy="3479350"/>
          </a:xfrm>
        </p:grpSpPr>
        <p:sp>
          <p:nvSpPr>
            <p:cNvPr id="299" name="Google Shape;299;p3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Quelques analyses exploratoires pertinentes</a:t>
            </a:r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title" idx="4294967295"/>
          </p:nvPr>
        </p:nvSpPr>
        <p:spPr>
          <a:xfrm>
            <a:off x="4284323" y="1692637"/>
            <a:ext cx="3974850" cy="4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dirty="0" smtClean="0"/>
              <a:t>Gestion des valeurs manquantes</a:t>
            </a:r>
            <a:endParaRPr sz="1800"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4294967295"/>
          </p:nvPr>
        </p:nvSpPr>
        <p:spPr>
          <a:xfrm>
            <a:off x="4089115" y="2482162"/>
            <a:ext cx="491961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§"/>
            </a:pPr>
            <a:r>
              <a:rPr lang="fr-FR" sz="1600" dirty="0" smtClean="0"/>
              <a:t>Suppression des variables avec trop de valeurs manquantes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</a:pPr>
            <a:r>
              <a:rPr lang="fr-FR" sz="1600" dirty="0" smtClean="0"/>
              <a:t>Exemple: POV004_2019, CI90LB04_2019… </a:t>
            </a:r>
            <a:r>
              <a:rPr lang="fr-FR" sz="1600" dirty="0"/>
              <a:t>t</a:t>
            </a:r>
            <a:r>
              <a:rPr lang="fr-FR" sz="1600" dirty="0" smtClean="0"/>
              <a:t>aux 100%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</a:pPr>
            <a:endParaRPr lang="fr-FR" sz="1600" dirty="0" smtClean="0"/>
          </a:p>
          <a:p>
            <a:pPr marL="285750" indent="-285750"/>
            <a:r>
              <a:rPr lang="fr-FR" sz="1600" dirty="0" smtClean="0"/>
              <a:t>Imputation des valeurs manquantes par la médiane</a:t>
            </a:r>
          </a:p>
          <a:p>
            <a:pPr marL="0" indent="0">
              <a:buNone/>
            </a:pPr>
            <a:r>
              <a:rPr lang="fr-FR" sz="1600" dirty="0" smtClean="0"/>
              <a:t>Nb : Seul les variables quantitatifs avait des valeurs manquantes</a:t>
            </a:r>
            <a:endParaRPr sz="1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6" y="1947398"/>
            <a:ext cx="3476663" cy="231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Quelques analyses exploratoires pertinentes</a:t>
            </a:r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title" idx="4294967295"/>
          </p:nvPr>
        </p:nvSpPr>
        <p:spPr>
          <a:xfrm>
            <a:off x="4224390" y="2237168"/>
            <a:ext cx="3974850" cy="4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dirty="0" smtClean="0"/>
              <a:t>Gestion des valeurs abérantes</a:t>
            </a:r>
            <a:endParaRPr sz="1800"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4294967295"/>
          </p:nvPr>
        </p:nvSpPr>
        <p:spPr>
          <a:xfrm>
            <a:off x="4224390" y="3006453"/>
            <a:ext cx="4919610" cy="93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fr-FR" sz="1600" dirty="0" smtClean="0"/>
              <a:t>Utilisation de la méthode de l’interquartile range</a:t>
            </a:r>
          </a:p>
          <a:p>
            <a:pPr marL="0" lvl="0" indent="0">
              <a:buNone/>
            </a:pPr>
            <a:r>
              <a:rPr lang="fr-FR" sz="1600" dirty="0"/>
              <a:t>p</a:t>
            </a:r>
            <a:r>
              <a:rPr lang="fr-FR" sz="1600" dirty="0" smtClean="0"/>
              <a:t>our remplacer les limites basses par le 1</a:t>
            </a:r>
            <a:r>
              <a:rPr lang="fr-FR" sz="1600" baseline="30000" dirty="0" smtClean="0"/>
              <a:t>er</a:t>
            </a:r>
            <a:r>
              <a:rPr lang="fr-FR" sz="1600" dirty="0" smtClean="0"/>
              <a:t> quartile et les limites hautes par le 3</a:t>
            </a:r>
            <a:r>
              <a:rPr lang="fr-FR" sz="1600" baseline="30000" dirty="0" smtClean="0"/>
              <a:t>em </a:t>
            </a:r>
            <a:r>
              <a:rPr lang="fr-FR" sz="1600" dirty="0" smtClean="0"/>
              <a:t> quartile</a:t>
            </a:r>
            <a:endParaRPr sz="1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5"/>
          <a:stretch/>
        </p:blipFill>
        <p:spPr>
          <a:xfrm>
            <a:off x="544531" y="1932954"/>
            <a:ext cx="3598352" cy="24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Quelques analyses exploratoires pertinentes</a:t>
            </a:r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title" idx="4294967295"/>
          </p:nvPr>
        </p:nvSpPr>
        <p:spPr>
          <a:xfrm>
            <a:off x="4224390" y="2237168"/>
            <a:ext cx="3974850" cy="4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dirty="0" smtClean="0"/>
              <a:t>Implémentation de l’ACP</a:t>
            </a:r>
            <a:endParaRPr sz="1800"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4294967295"/>
          </p:nvPr>
        </p:nvSpPr>
        <p:spPr>
          <a:xfrm>
            <a:off x="4224390" y="2919264"/>
            <a:ext cx="4919610" cy="93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fr-FR" sz="1600" dirty="0" smtClean="0"/>
              <a:t>L’ implémentation de l’ACP a permis de réduire la dimensionnalité en préservant 90% de la variance totale. Passant de 319 variables a 22 variables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3" t="24480" r="11534" b="22696"/>
          <a:stretch/>
        </p:blipFill>
        <p:spPr>
          <a:xfrm>
            <a:off x="380143" y="2138428"/>
            <a:ext cx="3359650" cy="17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Quelques analyses exploratoires pertinentes</a:t>
            </a:r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title" idx="4294967295"/>
          </p:nvPr>
        </p:nvSpPr>
        <p:spPr>
          <a:xfrm>
            <a:off x="4224390" y="2237168"/>
            <a:ext cx="3974850" cy="4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dirty="0" smtClean="0"/>
              <a:t>Implémentation du RFE</a:t>
            </a:r>
            <a:endParaRPr sz="1800"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4294967295"/>
          </p:nvPr>
        </p:nvSpPr>
        <p:spPr>
          <a:xfrm>
            <a:off x="4224390" y="2919264"/>
            <a:ext cx="4919610" cy="93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fr-FR" sz="1600" dirty="0" smtClean="0"/>
              <a:t>L’ implémentation de cette méthode a permis d’identifier les variables les plus pertinentes pour mon modèle. Passant de 22 variables a 12 variables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08" y="1807146"/>
            <a:ext cx="3880582" cy="22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6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543</Words>
  <Application>Microsoft Office PowerPoint</Application>
  <PresentationFormat>Affichage à l'écran (16:9)</PresentationFormat>
  <Paragraphs>78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4" baseType="lpstr">
      <vt:lpstr>Open Sans</vt:lpstr>
      <vt:lpstr>Space Grotesk</vt:lpstr>
      <vt:lpstr>Nunito Light</vt:lpstr>
      <vt:lpstr>Raleway</vt:lpstr>
      <vt:lpstr>Space Grotesk Medium</vt:lpstr>
      <vt:lpstr>Wingdings</vt:lpstr>
      <vt:lpstr>Cairo</vt:lpstr>
      <vt:lpstr>Arial</vt:lpstr>
      <vt:lpstr>Anaheim</vt:lpstr>
      <vt:lpstr>Data Migration Project Proposal by Slidesgo</vt:lpstr>
      <vt:lpstr>Les essentiels du Data Scientist-Projet</vt:lpstr>
      <vt:lpstr>Sommaire</vt:lpstr>
      <vt:lpstr>Présentation des données</vt:lpstr>
      <vt:lpstr>Présentation des données</vt:lpstr>
      <vt:lpstr>Quelques analyses exploratoires pertinentes</vt:lpstr>
      <vt:lpstr>Quelques analyses exploratoires pertinentes</vt:lpstr>
      <vt:lpstr>Quelques analyses exploratoires pertinentes</vt:lpstr>
      <vt:lpstr>Quelques analyses exploratoires pertinentes</vt:lpstr>
      <vt:lpstr>Quelques analyses exploratoires pertinentes</vt:lpstr>
      <vt:lpstr>Quelques analyses exploratoires pertinentes</vt:lpstr>
      <vt:lpstr>Quelques analyses exploratoires pertinentes</vt:lpstr>
      <vt:lpstr>Quelques analyses exploratoires pertinentes</vt:lpstr>
      <vt:lpstr>Quelques analyses exploratoires pertinentes</vt:lpstr>
      <vt:lpstr>Quelques analyses exploratoires pertinentes</vt:lpstr>
      <vt:lpstr>Quelques analyses exploratoires pertinentes</vt:lpstr>
      <vt:lpstr>Encodage des variables catégorielles</vt:lpstr>
      <vt:lpstr>Encodage des variables catégorielles</vt:lpstr>
      <vt:lpstr>Les choix de modélisations</vt:lpstr>
      <vt:lpstr>Les choix de modélisations</vt:lpstr>
      <vt:lpstr>Les choix de modélisations</vt:lpstr>
      <vt:lpstr>L’analyse des résultats</vt:lpstr>
      <vt:lpstr>Analyse globale des variables</vt:lpstr>
      <vt:lpstr>Analyse locale des variables</vt:lpstr>
      <vt:lpstr>MERCI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essentiels du Data Scientist-Projet</dc:title>
  <cp:lastModifiedBy>LENOVO</cp:lastModifiedBy>
  <cp:revision>25</cp:revision>
  <dcterms:modified xsi:type="dcterms:W3CDTF">2024-03-12T09:42:42Z</dcterms:modified>
</cp:coreProperties>
</file>