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9CE41-5C46-BF4A-A6D4-F1517C3B7FC6}" v="8" dt="2022-11-03T21:43:42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0557"/>
  </p:normalViewPr>
  <p:slideViewPr>
    <p:cSldViewPr snapToGrid="0">
      <p:cViewPr>
        <p:scale>
          <a:sx n="127" d="100"/>
          <a:sy n="127" d="100"/>
        </p:scale>
        <p:origin x="6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ibullah, MI (Ibrahim)" userId="77bfd12f-2bff-492c-b988-658ebd778a40" providerId="ADAL" clId="{BB59CE41-5C46-BF4A-A6D4-F1517C3B7FC6}"/>
    <pc:docChg chg="undo custSel modSld">
      <pc:chgData name="Sabibullah, MI (Ibrahim)" userId="77bfd12f-2bff-492c-b988-658ebd778a40" providerId="ADAL" clId="{BB59CE41-5C46-BF4A-A6D4-F1517C3B7FC6}" dt="2022-11-03T21:43:57.887" v="22" actId="478"/>
      <pc:docMkLst>
        <pc:docMk/>
      </pc:docMkLst>
      <pc:sldChg chg="modSp mod">
        <pc:chgData name="Sabibullah, MI (Ibrahim)" userId="77bfd12f-2bff-492c-b988-658ebd778a40" providerId="ADAL" clId="{BB59CE41-5C46-BF4A-A6D4-F1517C3B7FC6}" dt="2022-11-03T20:14:20.567" v="2" actId="1076"/>
        <pc:sldMkLst>
          <pc:docMk/>
          <pc:sldMk cId="2842006286" sldId="258"/>
        </pc:sldMkLst>
        <pc:spChg chg="mod">
          <ac:chgData name="Sabibullah, MI (Ibrahim)" userId="77bfd12f-2bff-492c-b988-658ebd778a40" providerId="ADAL" clId="{BB59CE41-5C46-BF4A-A6D4-F1517C3B7FC6}" dt="2022-11-03T20:13:57.068" v="0" actId="1076"/>
          <ac:spMkLst>
            <pc:docMk/>
            <pc:sldMk cId="2842006286" sldId="258"/>
            <ac:spMk id="4" creationId="{55EF776C-506E-FDB1-E307-38B05AA9E764}"/>
          </ac:spMkLst>
        </pc:spChg>
        <pc:picChg chg="mod">
          <ac:chgData name="Sabibullah, MI (Ibrahim)" userId="77bfd12f-2bff-492c-b988-658ebd778a40" providerId="ADAL" clId="{BB59CE41-5C46-BF4A-A6D4-F1517C3B7FC6}" dt="2022-11-03T20:14:20.567" v="2" actId="1076"/>
          <ac:picMkLst>
            <pc:docMk/>
            <pc:sldMk cId="2842006286" sldId="258"/>
            <ac:picMk id="1026" creationId="{B4056744-37B4-D95C-F16D-512F75A85C4E}"/>
          </ac:picMkLst>
        </pc:picChg>
      </pc:sldChg>
      <pc:sldChg chg="addSp delSp modSp mod">
        <pc:chgData name="Sabibullah, MI (Ibrahim)" userId="77bfd12f-2bff-492c-b988-658ebd778a40" providerId="ADAL" clId="{BB59CE41-5C46-BF4A-A6D4-F1517C3B7FC6}" dt="2022-11-03T21:36:17.940" v="9" actId="1076"/>
        <pc:sldMkLst>
          <pc:docMk/>
          <pc:sldMk cId="2566926422" sldId="265"/>
        </pc:sldMkLst>
        <pc:picChg chg="del">
          <ac:chgData name="Sabibullah, MI (Ibrahim)" userId="77bfd12f-2bff-492c-b988-658ebd778a40" providerId="ADAL" clId="{BB59CE41-5C46-BF4A-A6D4-F1517C3B7FC6}" dt="2022-11-03T21:36:08.517" v="6" actId="478"/>
          <ac:picMkLst>
            <pc:docMk/>
            <pc:sldMk cId="2566926422" sldId="265"/>
            <ac:picMk id="3" creationId="{B136D587-EAD0-2CA4-2825-2572F8788C7B}"/>
          </ac:picMkLst>
        </pc:picChg>
        <pc:picChg chg="add mod">
          <ac:chgData name="Sabibullah, MI (Ibrahim)" userId="77bfd12f-2bff-492c-b988-658ebd778a40" providerId="ADAL" clId="{BB59CE41-5C46-BF4A-A6D4-F1517C3B7FC6}" dt="2022-11-03T21:36:17.940" v="9" actId="1076"/>
          <ac:picMkLst>
            <pc:docMk/>
            <pc:sldMk cId="2566926422" sldId="265"/>
            <ac:picMk id="4" creationId="{BB7B0500-A719-2DCD-F1E2-4F50A5D2FCD0}"/>
          </ac:picMkLst>
        </pc:picChg>
      </pc:sldChg>
      <pc:sldChg chg="addSp delSp modSp mod">
        <pc:chgData name="Sabibullah, MI (Ibrahim)" userId="77bfd12f-2bff-492c-b988-658ebd778a40" providerId="ADAL" clId="{BB59CE41-5C46-BF4A-A6D4-F1517C3B7FC6}" dt="2022-11-03T21:40:44.625" v="12" actId="1076"/>
        <pc:sldMkLst>
          <pc:docMk/>
          <pc:sldMk cId="1641885061" sldId="266"/>
        </pc:sldMkLst>
        <pc:spChg chg="mod">
          <ac:chgData name="Sabibullah, MI (Ibrahim)" userId="77bfd12f-2bff-492c-b988-658ebd778a40" providerId="ADAL" clId="{BB59CE41-5C46-BF4A-A6D4-F1517C3B7FC6}" dt="2022-11-03T21:40:44.625" v="12" actId="1076"/>
          <ac:spMkLst>
            <pc:docMk/>
            <pc:sldMk cId="1641885061" sldId="266"/>
            <ac:spMk id="4" creationId="{D398F6C8-1D4B-DECF-A51D-8F7E7F2B0BC3}"/>
          </ac:spMkLst>
        </pc:spChg>
        <pc:picChg chg="del">
          <ac:chgData name="Sabibullah, MI (Ibrahim)" userId="77bfd12f-2bff-492c-b988-658ebd778a40" providerId="ADAL" clId="{BB59CE41-5C46-BF4A-A6D4-F1517C3B7FC6}" dt="2022-11-03T21:39:54.707" v="10" actId="478"/>
          <ac:picMkLst>
            <pc:docMk/>
            <pc:sldMk cId="1641885061" sldId="266"/>
            <ac:picMk id="2" creationId="{C2D06264-0BF7-F0D5-523F-D80F9E8DE461}"/>
          </ac:picMkLst>
        </pc:picChg>
        <pc:picChg chg="add">
          <ac:chgData name="Sabibullah, MI (Ibrahim)" userId="77bfd12f-2bff-492c-b988-658ebd778a40" providerId="ADAL" clId="{BB59CE41-5C46-BF4A-A6D4-F1517C3B7FC6}" dt="2022-11-03T21:39:56.132" v="11"/>
          <ac:picMkLst>
            <pc:docMk/>
            <pc:sldMk cId="1641885061" sldId="266"/>
            <ac:picMk id="5" creationId="{62121A7A-3D0D-8E2F-DBD2-08CBE341F20A}"/>
          </ac:picMkLst>
        </pc:picChg>
      </pc:sldChg>
      <pc:sldChg chg="addSp delSp modSp mod">
        <pc:chgData name="Sabibullah, MI (Ibrahim)" userId="77bfd12f-2bff-492c-b988-658ebd778a40" providerId="ADAL" clId="{BB59CE41-5C46-BF4A-A6D4-F1517C3B7FC6}" dt="2022-11-03T21:43:57.887" v="22" actId="478"/>
        <pc:sldMkLst>
          <pc:docMk/>
          <pc:sldMk cId="676962543" sldId="269"/>
        </pc:sldMkLst>
        <pc:spChg chg="mod">
          <ac:chgData name="Sabibullah, MI (Ibrahim)" userId="77bfd12f-2bff-492c-b988-658ebd778a40" providerId="ADAL" clId="{BB59CE41-5C46-BF4A-A6D4-F1517C3B7FC6}" dt="2022-11-03T21:11:16.900" v="5" actId="122"/>
          <ac:spMkLst>
            <pc:docMk/>
            <pc:sldMk cId="676962543" sldId="269"/>
            <ac:spMk id="2" creationId="{606217C8-E367-3722-95F4-8208D417B5BF}"/>
          </ac:spMkLst>
        </pc:spChg>
        <pc:spChg chg="del">
          <ac:chgData name="Sabibullah, MI (Ibrahim)" userId="77bfd12f-2bff-492c-b988-658ebd778a40" providerId="ADAL" clId="{BB59CE41-5C46-BF4A-A6D4-F1517C3B7FC6}" dt="2022-11-03T21:11:03.236" v="3" actId="21"/>
          <ac:spMkLst>
            <pc:docMk/>
            <pc:sldMk cId="676962543" sldId="269"/>
            <ac:spMk id="3" creationId="{C3CC309A-C7E4-0D1A-0381-E080959C316C}"/>
          </ac:spMkLst>
        </pc:spChg>
        <pc:spChg chg="del">
          <ac:chgData name="Sabibullah, MI (Ibrahim)" userId="77bfd12f-2bff-492c-b988-658ebd778a40" providerId="ADAL" clId="{BB59CE41-5C46-BF4A-A6D4-F1517C3B7FC6}" dt="2022-11-03T21:11:06.949" v="4" actId="21"/>
          <ac:spMkLst>
            <pc:docMk/>
            <pc:sldMk cId="676962543" sldId="269"/>
            <ac:spMk id="4" creationId="{A8892860-3D9B-7E75-5555-E769F57EB0D6}"/>
          </ac:spMkLst>
        </pc:spChg>
        <pc:picChg chg="add del mod">
          <ac:chgData name="Sabibullah, MI (Ibrahim)" userId="77bfd12f-2bff-492c-b988-658ebd778a40" providerId="ADAL" clId="{BB59CE41-5C46-BF4A-A6D4-F1517C3B7FC6}" dt="2022-11-03T21:43:57.887" v="22" actId="478"/>
          <ac:picMkLst>
            <pc:docMk/>
            <pc:sldMk cId="676962543" sldId="269"/>
            <ac:picMk id="11" creationId="{FAADB1D9-991B-10D6-E848-9BB712F42A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03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2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4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28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4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1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  <p:sldLayoutId id="21474840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vinuales.com/tag/qa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DA78-85CB-1F0F-150E-CFBD900A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>
            <a:normAutofit/>
          </a:bodyPr>
          <a:lstStyle/>
          <a:p>
            <a:r>
              <a:rPr lang="en-NL" sz="4400" dirty="0"/>
              <a:t>Twitter Sentiment Analysis on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1F908-06A5-71F7-95F6-F4517F6EE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/>
              <a:t>Ayeesha Siddikka</a:t>
            </a:r>
            <a:endParaRPr lang="en-NL" dirty="0"/>
          </a:p>
        </p:txBody>
      </p:sp>
      <p:pic>
        <p:nvPicPr>
          <p:cNvPr id="10" name="Picture 9" descr="A picture containing polygon&#10;&#10;Description automatically generated">
            <a:extLst>
              <a:ext uri="{FF2B5EF4-FFF2-40B4-BE49-F238E27FC236}">
                <a16:creationId xmlns:a16="http://schemas.microsoft.com/office/drawing/2014/main" id="{126EDDA1-7C66-D486-9E83-7314D5FA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413" y="1238313"/>
            <a:ext cx="3784709" cy="2677648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BB6494C3-8805-12D4-D70C-B2DE4DD6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8" y="1619057"/>
            <a:ext cx="3232727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680A-30C9-C9E7-C524-4E501271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Top 10 stocks / index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0D94C5-1C70-3A16-6494-C2BBC708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78" y="2480826"/>
            <a:ext cx="5678162" cy="38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3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B0500-A719-2DCD-F1E2-4F50A5D2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38" y="318213"/>
            <a:ext cx="9828125" cy="62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2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8F6C8-1D4B-DECF-A51D-8F7E7F2B0BC3}"/>
              </a:ext>
            </a:extLst>
          </p:cNvPr>
          <p:cNvSpPr txBox="1"/>
          <p:nvPr/>
        </p:nvSpPr>
        <p:spPr>
          <a:xfrm>
            <a:off x="9324871" y="6147589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http://localhost:8501/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21A7A-3D0D-8E2F-DBD2-08CBE341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4" y="0"/>
            <a:ext cx="627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FF3A-D58D-80DC-7107-06D41C06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Area of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5A98-0893-6E8E-FA0B-10793CFD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Due to lack of manually labelled dataset, I used pre-trained BERT model to label dataset, where as a manually labelled dataset could have been better</a:t>
            </a:r>
          </a:p>
          <a:p>
            <a:r>
              <a:rPr lang="en-NL" dirty="0"/>
              <a:t>Accuracy of the model can be further improved by intensive preprocessing of the tweets</a:t>
            </a:r>
          </a:p>
          <a:p>
            <a:r>
              <a:rPr lang="en-NL" dirty="0"/>
              <a:t>Transformer models like BERT can be used to improve the f1 score of the sentiments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6954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4CF8-3DB4-30F4-3BAD-32EF3B4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9" y="2927210"/>
            <a:ext cx="2793159" cy="1003579"/>
          </a:xfrm>
        </p:spPr>
        <p:txBody>
          <a:bodyPr/>
          <a:lstStyle/>
          <a:p>
            <a:r>
              <a:rPr lang="en-NL" sz="4800" dirty="0"/>
              <a:t>Q&amp;A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E9FB5285-2CD2-7D89-ED0A-96419C4B3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1174" y="1592140"/>
            <a:ext cx="6720219" cy="36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3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17C8-E367-3722-95F4-8208D417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69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67D-8F03-D8B2-BC8E-43AC1182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Impact of twitter in stock market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4EA7E6-F456-39D4-A150-434FB245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2" y="3003067"/>
            <a:ext cx="3943256" cy="21522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F57A82-256B-55A4-8686-C8EF9517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58" y="2658535"/>
            <a:ext cx="7276721" cy="2841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921C7-57E2-47D1-A92F-EC2FAE207B3F}"/>
              </a:ext>
            </a:extLst>
          </p:cNvPr>
          <p:cNvSpPr txBox="1"/>
          <p:nvPr/>
        </p:nvSpPr>
        <p:spPr>
          <a:xfrm>
            <a:off x="1154953" y="5844395"/>
            <a:ext cx="988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After Elon Musk’s tweet on Aug 2018 the stock price went up by ~17%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41799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D995-6FE7-665E-D8F7-68472877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Impact of twitter in stock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056744-37B4-D95C-F16D-512F75A8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8" y="2398985"/>
            <a:ext cx="6374823" cy="44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9DD94B-A28E-9838-CC4E-17534A5B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3429000"/>
            <a:ext cx="5073104" cy="24553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EF776C-506E-FDB1-E307-38B05AA9E764}"/>
              </a:ext>
            </a:extLst>
          </p:cNvPr>
          <p:cNvSpPr/>
          <p:nvPr/>
        </p:nvSpPr>
        <p:spPr>
          <a:xfrm>
            <a:off x="6853381" y="3429000"/>
            <a:ext cx="4899804" cy="642668"/>
          </a:xfrm>
          <a:prstGeom prst="rect">
            <a:avLst/>
          </a:prstGeom>
          <a:solidFill>
            <a:srgbClr val="ACD433">
              <a:alpha val="3725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0FEA9-9143-1453-8A86-5EA317DE6586}"/>
              </a:ext>
            </a:extLst>
          </p:cNvPr>
          <p:cNvSpPr txBox="1"/>
          <p:nvPr/>
        </p:nvSpPr>
        <p:spPr>
          <a:xfrm>
            <a:off x="6853381" y="6642556"/>
            <a:ext cx="5452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00" dirty="0"/>
              <a:t>Source: </a:t>
            </a:r>
            <a:r>
              <a:rPr lang="en-GB" sz="800" dirty="0"/>
              <a:t>https://</a:t>
            </a:r>
            <a:r>
              <a:rPr lang="en-GB" sz="800" dirty="0" err="1"/>
              <a:t>www.marketwatch.com</a:t>
            </a:r>
            <a:r>
              <a:rPr lang="en-GB" sz="800" dirty="0"/>
              <a:t>/story/twitter-trading-influence-laid-bare-by-fake-tweet-2013-04-23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28420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4383-32E7-5CB0-4B08-40CE0CB5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analyze the impact of tweets?</a:t>
            </a:r>
          </a:p>
        </p:txBody>
      </p:sp>
      <p:pic>
        <p:nvPicPr>
          <p:cNvPr id="2050" name="Picture 2" descr="Natural Language Processing | Next Disruptive Technology Under AI - 1 |  Xoriant">
            <a:extLst>
              <a:ext uri="{FF2B5EF4-FFF2-40B4-BE49-F238E27FC236}">
                <a16:creationId xmlns:a16="http://schemas.microsoft.com/office/drawing/2014/main" id="{078A659C-7C8C-B418-39CB-D2025E96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42" y="2406370"/>
            <a:ext cx="5435181" cy="423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84DF55-D8B7-7727-56D5-390C59E7B997}"/>
              </a:ext>
            </a:extLst>
          </p:cNvPr>
          <p:cNvSpPr/>
          <p:nvPr/>
        </p:nvSpPr>
        <p:spPr>
          <a:xfrm>
            <a:off x="2889850" y="4938622"/>
            <a:ext cx="3096883" cy="884209"/>
          </a:xfrm>
          <a:prstGeom prst="rect">
            <a:avLst/>
          </a:prstGeom>
          <a:solidFill>
            <a:srgbClr val="ACD433">
              <a:alpha val="3725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52" name="Picture 4" descr="Python Sentiment Analysis Tutorial | DataCamp">
            <a:extLst>
              <a:ext uri="{FF2B5EF4-FFF2-40B4-BE49-F238E27FC236}">
                <a16:creationId xmlns:a16="http://schemas.microsoft.com/office/drawing/2014/main" id="{DE110025-AE03-5E29-492A-6DADE997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03" y="2538042"/>
            <a:ext cx="3972625" cy="39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0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3A4B-2102-7EBE-2FA4-16DF934B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Approach</a:t>
            </a:r>
          </a:p>
        </p:txBody>
      </p:sp>
      <p:pic>
        <p:nvPicPr>
          <p:cNvPr id="3" name="Picture 2" descr="A picture containing polygon&#10;&#10;Description automatically generated">
            <a:extLst>
              <a:ext uri="{FF2B5EF4-FFF2-40B4-BE49-F238E27FC236}">
                <a16:creationId xmlns:a16="http://schemas.microsoft.com/office/drawing/2014/main" id="{7230B64E-59A0-DA17-5B39-F833C46B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16" y="3365850"/>
            <a:ext cx="2759620" cy="1952407"/>
          </a:xfrm>
          <a:prstGeom prst="rect">
            <a:avLst/>
          </a:prstGeom>
        </p:spPr>
      </p:pic>
      <p:pic>
        <p:nvPicPr>
          <p:cNvPr id="3074" name="Picture 2" descr="Algorithm, learning, machine, network, neural icon - Download on Iconfinder">
            <a:extLst>
              <a:ext uri="{FF2B5EF4-FFF2-40B4-BE49-F238E27FC236}">
                <a16:creationId xmlns:a16="http://schemas.microsoft.com/office/drawing/2014/main" id="{786C80FD-B6A3-EB1D-159B-274F5AF2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40" y="3098258"/>
            <a:ext cx="2487596" cy="248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ump asks 'How are your 409K's doing?' as Dow, S&amp;P 500 hit records">
            <a:extLst>
              <a:ext uri="{FF2B5EF4-FFF2-40B4-BE49-F238E27FC236}">
                <a16:creationId xmlns:a16="http://schemas.microsoft.com/office/drawing/2014/main" id="{B12E5269-449D-C1CD-BFF9-86A5E862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7" y="2799017"/>
            <a:ext cx="2559184" cy="1195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lon Musk Lost It on Twitter Again. Another Reason to Sell TSLA Stock">
            <a:extLst>
              <a:ext uri="{FF2B5EF4-FFF2-40B4-BE49-F238E27FC236}">
                <a16:creationId xmlns:a16="http://schemas.microsoft.com/office/drawing/2014/main" id="{BF5FC94C-9775-591F-BC51-03AB045D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3744338"/>
            <a:ext cx="2781219" cy="1195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Elon Musk dilemma – AKA the stockmarket cost/benefit trade-off -  Schroders global - Schroders">
            <a:extLst>
              <a:ext uri="{FF2B5EF4-FFF2-40B4-BE49-F238E27FC236}">
                <a16:creationId xmlns:a16="http://schemas.microsoft.com/office/drawing/2014/main" id="{7296D7B1-08C3-0E42-7984-3B65A8978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2730" r="2443" b="2730"/>
          <a:stretch/>
        </p:blipFill>
        <p:spPr bwMode="auto">
          <a:xfrm>
            <a:off x="2076459" y="4656220"/>
            <a:ext cx="2031669" cy="1228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146FFD2-C312-5BCA-905F-2CB99E11D6E4}"/>
              </a:ext>
            </a:extLst>
          </p:cNvPr>
          <p:cNvSpPr/>
          <p:nvPr/>
        </p:nvSpPr>
        <p:spPr>
          <a:xfrm>
            <a:off x="7846603" y="4202488"/>
            <a:ext cx="839257" cy="27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8B3EA60-06D7-8A4B-717A-413034770A82}"/>
              </a:ext>
            </a:extLst>
          </p:cNvPr>
          <p:cNvSpPr/>
          <p:nvPr/>
        </p:nvSpPr>
        <p:spPr>
          <a:xfrm>
            <a:off x="4323216" y="4202488"/>
            <a:ext cx="839257" cy="27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475D3-A4DC-A3B8-5CE4-0E64B6F190A3}"/>
              </a:ext>
            </a:extLst>
          </p:cNvPr>
          <p:cNvSpPr txBox="1"/>
          <p:nvPr/>
        </p:nvSpPr>
        <p:spPr>
          <a:xfrm>
            <a:off x="5813483" y="606899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NLP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7B4C2-DD0A-63C2-F7F3-DF1914881282}"/>
              </a:ext>
            </a:extLst>
          </p:cNvPr>
          <p:cNvSpPr txBox="1"/>
          <p:nvPr/>
        </p:nvSpPr>
        <p:spPr>
          <a:xfrm>
            <a:off x="1710183" y="606899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Labelled Tweets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DD73F-3F95-8DB9-0513-BC3713DD1041}"/>
              </a:ext>
            </a:extLst>
          </p:cNvPr>
          <p:cNvSpPr txBox="1"/>
          <p:nvPr/>
        </p:nvSpPr>
        <p:spPr>
          <a:xfrm>
            <a:off x="9563945" y="606899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22676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CB0A-28F1-9896-B373-E4E31683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Distribuition of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179E23-FEED-86AB-DA50-CDA36724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54" y="2628632"/>
            <a:ext cx="4271853" cy="27432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C1962-5ABC-4C00-50E4-0CD8B816040A}"/>
              </a:ext>
            </a:extLst>
          </p:cNvPr>
          <p:cNvSpPr txBox="1"/>
          <p:nvPr/>
        </p:nvSpPr>
        <p:spPr>
          <a:xfrm>
            <a:off x="3068855" y="5699666"/>
            <a:ext cx="605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Number of bullish and bearish tweets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65441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CB0A-28F1-9896-B373-E4E31683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Wordcloud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012B9B3-2CF9-07F6-1CF3-BFA30923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56" y="2435193"/>
            <a:ext cx="8001488" cy="40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0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C8E-7EF5-50A2-82D9-57655AB5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Emojis in tweet sentiment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FEA8A-32A2-004C-A78C-C347F83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6" y="2287199"/>
            <a:ext cx="10982849" cy="41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C8E-7EF5-50A2-82D9-57655AB5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Emojis in tweet sentiment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94692CE-B1AC-C446-9C8A-3C5FB75C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0" y="2253033"/>
            <a:ext cx="11213960" cy="42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23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{4F916657-F47C-2548-8505-7B7A4DC1C576}tf10001076</Template>
  <TotalTime>287</TotalTime>
  <Words>162</Words>
  <Application>Microsoft Macintosh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Twitter Sentiment Analysis on Stocks</vt:lpstr>
      <vt:lpstr>Impact of twitter in stock market</vt:lpstr>
      <vt:lpstr>Impact of twitter in stock market</vt:lpstr>
      <vt:lpstr>How to analyze the impact of tweets?</vt:lpstr>
      <vt:lpstr>Approach</vt:lpstr>
      <vt:lpstr>Distribuition of data</vt:lpstr>
      <vt:lpstr>Wordcloud</vt:lpstr>
      <vt:lpstr>Emojis in tweet sentiment</vt:lpstr>
      <vt:lpstr>Emojis in tweet sentiment</vt:lpstr>
      <vt:lpstr>Top 10 stocks / index</vt:lpstr>
      <vt:lpstr>PowerPoint Presentation</vt:lpstr>
      <vt:lpstr>PowerPoint Presentation</vt:lpstr>
      <vt:lpstr>Area of improvements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on Stocks</dc:title>
  <dc:creator>Sabibullah, MI (Ibrahim)</dc:creator>
  <cp:lastModifiedBy>Sabibullah, MI (Ibrahim)</cp:lastModifiedBy>
  <cp:revision>6</cp:revision>
  <dcterms:created xsi:type="dcterms:W3CDTF">2022-11-03T16:56:06Z</dcterms:created>
  <dcterms:modified xsi:type="dcterms:W3CDTF">2022-11-03T21:44:03Z</dcterms:modified>
</cp:coreProperties>
</file>