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4"/>
  </p:notes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A9D3FB-DCDD-4877-9C44-623A7121165B}" type="datetimeFigureOut">
              <a:rPr lang="en-US" smtClean="0"/>
              <a:t>10/21/2025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33F4D3-3341-4F71-95F8-13737661FF85}" type="slidenum">
              <a:rPr lang="en-US" smtClean="0"/>
              <a:t>‹#›</a:t>
            </a:fld>
            <a:endParaRPr lang="en-US"/>
          </a:p>
        </p:txBody>
      </p:sp>
    </p:spTree>
    <p:extLst>
      <p:ext uri="{BB962C8B-B14F-4D97-AF65-F5344CB8AC3E}">
        <p14:creationId xmlns:p14="http://schemas.microsoft.com/office/powerpoint/2010/main" val="3114277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company believes that the future success depends on maximizing the annual membership. So, to do this, we need to look at the users who are not annual members, the casual members, to figure out how they compare to the annual members and find the best way to reach them.</a:t>
            </a:r>
          </a:p>
        </p:txBody>
      </p:sp>
      <p:sp>
        <p:nvSpPr>
          <p:cNvPr id="4" name="Slide Number Placeholder 3"/>
          <p:cNvSpPr>
            <a:spLocks noGrp="1"/>
          </p:cNvSpPr>
          <p:nvPr>
            <p:ph type="sldNum" sz="quarter" idx="5"/>
          </p:nvPr>
        </p:nvSpPr>
        <p:spPr/>
        <p:txBody>
          <a:bodyPr/>
          <a:lstStyle/>
          <a:p>
            <a:fld id="{E533F4D3-3341-4F71-95F8-13737661FF85}" type="slidenum">
              <a:rPr lang="en-US" smtClean="0"/>
              <a:t>3</a:t>
            </a:fld>
            <a:endParaRPr lang="en-US"/>
          </a:p>
        </p:txBody>
      </p:sp>
    </p:spTree>
    <p:extLst>
      <p:ext uri="{BB962C8B-B14F-4D97-AF65-F5344CB8AC3E}">
        <p14:creationId xmlns:p14="http://schemas.microsoft.com/office/powerpoint/2010/main" val="68083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the average ride length in minutes per user type over the past year. According to the data, casual members ride on average more than members. By having longer riding time, the marketing team can use this to advertise that they will save money from their rides over time.</a:t>
            </a:r>
          </a:p>
        </p:txBody>
      </p:sp>
      <p:sp>
        <p:nvSpPr>
          <p:cNvPr id="4" name="Slide Number Placeholder 3"/>
          <p:cNvSpPr>
            <a:spLocks noGrp="1"/>
          </p:cNvSpPr>
          <p:nvPr>
            <p:ph type="sldNum" sz="quarter" idx="5"/>
          </p:nvPr>
        </p:nvSpPr>
        <p:spPr/>
        <p:txBody>
          <a:bodyPr/>
          <a:lstStyle/>
          <a:p>
            <a:fld id="{E533F4D3-3341-4F71-95F8-13737661FF85}" type="slidenum">
              <a:rPr lang="en-US" smtClean="0"/>
              <a:t>5</a:t>
            </a:fld>
            <a:endParaRPr lang="en-US"/>
          </a:p>
        </p:txBody>
      </p:sp>
    </p:spTree>
    <p:extLst>
      <p:ext uri="{BB962C8B-B14F-4D97-AF65-F5344CB8AC3E}">
        <p14:creationId xmlns:p14="http://schemas.microsoft.com/office/powerpoint/2010/main" val="43099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charts shows the number of rides each day of the week casual members have over the course of the past year. As you can see, Saturday is the most popular with Sunday and Friday following. With this information, this will allow the marketing team to advertise annual memberships on these popular days.</a:t>
            </a:r>
          </a:p>
        </p:txBody>
      </p:sp>
      <p:sp>
        <p:nvSpPr>
          <p:cNvPr id="4" name="Slide Number Placeholder 3"/>
          <p:cNvSpPr>
            <a:spLocks noGrp="1"/>
          </p:cNvSpPr>
          <p:nvPr>
            <p:ph type="sldNum" sz="quarter" idx="5"/>
          </p:nvPr>
        </p:nvSpPr>
        <p:spPr/>
        <p:txBody>
          <a:bodyPr/>
          <a:lstStyle/>
          <a:p>
            <a:fld id="{E533F4D3-3341-4F71-95F8-13737661FF85}" type="slidenum">
              <a:rPr lang="en-US" smtClean="0"/>
              <a:t>6</a:t>
            </a:fld>
            <a:endParaRPr lang="en-US"/>
          </a:p>
        </p:txBody>
      </p:sp>
    </p:spTree>
    <p:extLst>
      <p:ext uri="{BB962C8B-B14F-4D97-AF65-F5344CB8AC3E}">
        <p14:creationId xmlns:p14="http://schemas.microsoft.com/office/powerpoint/2010/main" val="2720422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chart, we are looking at what bike types the casual members has chosen over the past year with electric bikes being the most popular. Since casual members gravitate the most to electric bikes, the marketing team can use this to plan out how to reach them or appeal to them. This could include creating promotions and discounts on this bike type if they purchase an annual membership.</a:t>
            </a:r>
          </a:p>
        </p:txBody>
      </p:sp>
      <p:sp>
        <p:nvSpPr>
          <p:cNvPr id="4" name="Slide Number Placeholder 3"/>
          <p:cNvSpPr>
            <a:spLocks noGrp="1"/>
          </p:cNvSpPr>
          <p:nvPr>
            <p:ph type="sldNum" sz="quarter" idx="5"/>
          </p:nvPr>
        </p:nvSpPr>
        <p:spPr/>
        <p:txBody>
          <a:bodyPr/>
          <a:lstStyle/>
          <a:p>
            <a:fld id="{E533F4D3-3341-4F71-95F8-13737661FF85}" type="slidenum">
              <a:rPr lang="en-US" smtClean="0"/>
              <a:t>7</a:t>
            </a:fld>
            <a:endParaRPr lang="en-US"/>
          </a:p>
        </p:txBody>
      </p:sp>
    </p:spTree>
    <p:extLst>
      <p:ext uri="{BB962C8B-B14F-4D97-AF65-F5344CB8AC3E}">
        <p14:creationId xmlns:p14="http://schemas.microsoft.com/office/powerpoint/2010/main" val="2959278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per the last slide, we saw that electric bikes were the most popular amongst the users. Here, we can see when the users like to use the electric bikes throughout the week. Our team can use this information to figure out the best time to advertise to our members.</a:t>
            </a:r>
          </a:p>
        </p:txBody>
      </p:sp>
      <p:sp>
        <p:nvSpPr>
          <p:cNvPr id="4" name="Slide Number Placeholder 3"/>
          <p:cNvSpPr>
            <a:spLocks noGrp="1"/>
          </p:cNvSpPr>
          <p:nvPr>
            <p:ph type="sldNum" sz="quarter" idx="5"/>
          </p:nvPr>
        </p:nvSpPr>
        <p:spPr/>
        <p:txBody>
          <a:bodyPr/>
          <a:lstStyle/>
          <a:p>
            <a:fld id="{E533F4D3-3341-4F71-95F8-13737661FF85}" type="slidenum">
              <a:rPr lang="en-US" smtClean="0"/>
              <a:t>8</a:t>
            </a:fld>
            <a:endParaRPr lang="en-US"/>
          </a:p>
        </p:txBody>
      </p:sp>
    </p:spTree>
    <p:extLst>
      <p:ext uri="{BB962C8B-B14F-4D97-AF65-F5344CB8AC3E}">
        <p14:creationId xmlns:p14="http://schemas.microsoft.com/office/powerpoint/2010/main" val="1804991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looking at the top 5 start stations. From this chart, we can see that “Streeter Dr &amp; Grand Ave” station is the most popular start station for causal users and “Kingsbury St &amp; Kinzie St” station for annual members. With this information, the marketing team can choose which start stations to place advertisements that will reach most of the casual users. Do note that this data has some rides that did not have a start station, so this is based off the rides that does provide a start station. Therefore, this chart is an estimate of the actual top 5 stations overall.</a:t>
            </a:r>
          </a:p>
        </p:txBody>
      </p:sp>
      <p:sp>
        <p:nvSpPr>
          <p:cNvPr id="4" name="Slide Number Placeholder 3"/>
          <p:cNvSpPr>
            <a:spLocks noGrp="1"/>
          </p:cNvSpPr>
          <p:nvPr>
            <p:ph type="sldNum" sz="quarter" idx="5"/>
          </p:nvPr>
        </p:nvSpPr>
        <p:spPr/>
        <p:txBody>
          <a:bodyPr/>
          <a:lstStyle/>
          <a:p>
            <a:fld id="{E533F4D3-3341-4F71-95F8-13737661FF85}" type="slidenum">
              <a:rPr lang="en-US" smtClean="0"/>
              <a:t>9</a:t>
            </a:fld>
            <a:endParaRPr lang="en-US"/>
          </a:p>
        </p:txBody>
      </p:sp>
    </p:spTree>
    <p:extLst>
      <p:ext uri="{BB962C8B-B14F-4D97-AF65-F5344CB8AC3E}">
        <p14:creationId xmlns:p14="http://schemas.microsoft.com/office/powerpoint/2010/main" val="718683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10/21/2025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10/21/2025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10/21/2025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10/21/2025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10/21/2025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10/21/2025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10/21/2025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3.xml"/><Relationship Id="rId5" Type="http://schemas.openxmlformats.org/officeDocument/2006/relationships/slide" Target="slide11.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B5CC49-6FAE-42FA-99B6-A3FDA8C68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4BADBE-5B4C-298F-A1B7-E5D69D19D636}"/>
              </a:ext>
            </a:extLst>
          </p:cNvPr>
          <p:cNvSpPr>
            <a:spLocks noGrp="1"/>
          </p:cNvSpPr>
          <p:nvPr>
            <p:ph type="ctrTitle"/>
          </p:nvPr>
        </p:nvSpPr>
        <p:spPr>
          <a:xfrm>
            <a:off x="1703295" y="1083732"/>
            <a:ext cx="5509628" cy="4690534"/>
          </a:xfrm>
        </p:spPr>
        <p:txBody>
          <a:bodyPr anchor="ctr">
            <a:normAutofit/>
          </a:bodyPr>
          <a:lstStyle/>
          <a:p>
            <a:pPr algn="r"/>
            <a:r>
              <a:rPr lang="en-US" sz="7200">
                <a:solidFill>
                  <a:schemeClr val="tx1">
                    <a:lumMod val="75000"/>
                    <a:lumOff val="25000"/>
                  </a:schemeClr>
                </a:solidFill>
              </a:rPr>
              <a:t>Cyclistic Membership</a:t>
            </a:r>
          </a:p>
        </p:txBody>
      </p:sp>
      <p:sp>
        <p:nvSpPr>
          <p:cNvPr id="3" name="Subtitle 2">
            <a:extLst>
              <a:ext uri="{FF2B5EF4-FFF2-40B4-BE49-F238E27FC236}">
                <a16:creationId xmlns:a16="http://schemas.microsoft.com/office/drawing/2014/main" id="{D875CFD4-BAC5-DE75-C03E-BD23DA14B7AA}"/>
              </a:ext>
            </a:extLst>
          </p:cNvPr>
          <p:cNvSpPr>
            <a:spLocks noGrp="1"/>
          </p:cNvSpPr>
          <p:nvPr>
            <p:ph type="subTitle" idx="1"/>
          </p:nvPr>
        </p:nvSpPr>
        <p:spPr>
          <a:xfrm>
            <a:off x="7856389" y="1083732"/>
            <a:ext cx="3507654" cy="4690534"/>
          </a:xfrm>
        </p:spPr>
        <p:txBody>
          <a:bodyPr anchor="ctr">
            <a:normAutofit/>
          </a:bodyPr>
          <a:lstStyle/>
          <a:p>
            <a:r>
              <a:rPr lang="en-US" sz="2800" b="1" dirty="0">
                <a:solidFill>
                  <a:schemeClr val="tx1">
                    <a:lumMod val="75000"/>
                    <a:lumOff val="25000"/>
                  </a:schemeClr>
                </a:solidFill>
              </a:rPr>
              <a:t>Presented by</a:t>
            </a:r>
            <a:r>
              <a:rPr lang="en-US" sz="2800" dirty="0">
                <a:solidFill>
                  <a:schemeClr val="tx1">
                    <a:lumMod val="75000"/>
                    <a:lumOff val="25000"/>
                  </a:schemeClr>
                </a:solidFill>
              </a:rPr>
              <a:t>: Ayeishia Neal</a:t>
            </a:r>
          </a:p>
          <a:p>
            <a:r>
              <a:rPr lang="en-US" sz="2800" b="1">
                <a:solidFill>
                  <a:schemeClr val="tx1">
                    <a:lumMod val="75000"/>
                    <a:lumOff val="25000"/>
                  </a:schemeClr>
                </a:solidFill>
              </a:rPr>
              <a:t>Last Updated</a:t>
            </a:r>
            <a:r>
              <a:rPr lang="en-US" sz="2800">
                <a:solidFill>
                  <a:schemeClr val="tx1">
                    <a:lumMod val="75000"/>
                    <a:lumOff val="25000"/>
                  </a:schemeClr>
                </a:solidFill>
              </a:rPr>
              <a:t>: October 15, 2025</a:t>
            </a:r>
          </a:p>
        </p:txBody>
      </p:sp>
      <p:sp>
        <p:nvSpPr>
          <p:cNvPr id="10" name="Rectangle 9">
            <a:extLst>
              <a:ext uri="{FF2B5EF4-FFF2-40B4-BE49-F238E27FC236}">
                <a16:creationId xmlns:a16="http://schemas.microsoft.com/office/drawing/2014/main" id="{E6BC9B4A-2119-4645-B4CA-7817D5FA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58D888F-D87A-4C3C-BD82-273E4C8C5E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A2CD81-3BB6-4ED6-A50F-DC14F37A9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577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3492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A81E-7368-5C80-E861-E2C0F39DC120}"/>
              </a:ext>
            </a:extLst>
          </p:cNvPr>
          <p:cNvSpPr>
            <a:spLocks noGrp="1"/>
          </p:cNvSpPr>
          <p:nvPr>
            <p:ph type="title"/>
          </p:nvPr>
        </p:nvSpPr>
        <p:spPr/>
        <p:txBody>
          <a:bodyPr>
            <a:normAutofit/>
          </a:bodyPr>
          <a:lstStyle/>
          <a:p>
            <a:r>
              <a:rPr lang="en-US" dirty="0"/>
              <a:t>Conclusion and Suggestions</a:t>
            </a:r>
          </a:p>
        </p:txBody>
      </p:sp>
      <p:sp>
        <p:nvSpPr>
          <p:cNvPr id="4" name="Content Placeholder 3">
            <a:extLst>
              <a:ext uri="{FF2B5EF4-FFF2-40B4-BE49-F238E27FC236}">
                <a16:creationId xmlns:a16="http://schemas.microsoft.com/office/drawing/2014/main" id="{A2889ADE-BE74-EE21-4142-D006BF9F9C87}"/>
              </a:ext>
            </a:extLst>
          </p:cNvPr>
          <p:cNvSpPr>
            <a:spLocks noGrp="1"/>
          </p:cNvSpPr>
          <p:nvPr>
            <p:ph idx="1"/>
          </p:nvPr>
        </p:nvSpPr>
        <p:spPr/>
        <p:txBody>
          <a:bodyPr>
            <a:normAutofit/>
          </a:bodyPr>
          <a:lstStyle/>
          <a:p>
            <a:pPr marL="0" indent="0">
              <a:buNone/>
            </a:pPr>
            <a:r>
              <a:rPr lang="en-US" dirty="0"/>
              <a:t>Casual users like to ride our electric bikes, on average, longer than our annual members during the weekend</a:t>
            </a:r>
          </a:p>
          <a:p>
            <a:pPr marL="0" indent="0">
              <a:buNone/>
            </a:pPr>
            <a:endParaRPr lang="en-US" dirty="0"/>
          </a:p>
          <a:p>
            <a:pPr marL="0" indent="0">
              <a:buNone/>
            </a:pPr>
            <a:r>
              <a:rPr lang="en-US" dirty="0"/>
              <a:t>Catering our advertisements to casual users by:</a:t>
            </a:r>
          </a:p>
          <a:p>
            <a:r>
              <a:rPr lang="en-US" dirty="0"/>
              <a:t>Showing how they can save money according to their average ride time if they purchase an annual membership</a:t>
            </a:r>
          </a:p>
          <a:p>
            <a:r>
              <a:rPr lang="en-US" dirty="0"/>
              <a:t>Taking advantage of the popular weekend days, bike types, and start stations by advertising via street signs around downtown Chicago or on the App</a:t>
            </a:r>
          </a:p>
          <a:p>
            <a:r>
              <a:rPr lang="en-US" dirty="0"/>
              <a:t>Promoting deals and sales at the popular start stations</a:t>
            </a:r>
          </a:p>
          <a:p>
            <a:r>
              <a:rPr lang="en-US" dirty="0"/>
              <a:t>Promoting deals and sales for electric bikes during the weekends</a:t>
            </a:r>
          </a:p>
          <a:p>
            <a:r>
              <a:rPr lang="en-US" dirty="0"/>
              <a:t>Plan events around the weekend starting at the Streeter Dr &amp; Grand Ave station using electric bikes, which could be for annual members only to attract casual user conversions</a:t>
            </a:r>
          </a:p>
        </p:txBody>
      </p:sp>
      <p:sp>
        <p:nvSpPr>
          <p:cNvPr id="3" name="Text Placeholder 2">
            <a:extLst>
              <a:ext uri="{FF2B5EF4-FFF2-40B4-BE49-F238E27FC236}">
                <a16:creationId xmlns:a16="http://schemas.microsoft.com/office/drawing/2014/main" id="{96061572-A47C-8110-3877-04ECC1CF2BF6}"/>
              </a:ext>
            </a:extLst>
          </p:cNvPr>
          <p:cNvSpPr>
            <a:spLocks noGrp="1"/>
          </p:cNvSpPr>
          <p:nvPr>
            <p:ph type="body" sz="half" idx="2"/>
          </p:nvPr>
        </p:nvSpPr>
        <p:spPr/>
        <p:txBody>
          <a:bodyPr anchor="ctr"/>
          <a:lstStyle/>
          <a:p>
            <a:r>
              <a:rPr lang="en-US" sz="1600" b="1" dirty="0"/>
              <a:t>Business Task</a:t>
            </a:r>
            <a:r>
              <a:rPr lang="en-US" sz="1600" dirty="0"/>
              <a:t>: how can we convert casual users to annual members?</a:t>
            </a:r>
          </a:p>
          <a:p>
            <a:endParaRPr lang="en-US" dirty="0"/>
          </a:p>
        </p:txBody>
      </p:sp>
      <p:sp>
        <p:nvSpPr>
          <p:cNvPr id="7" name="Title 1">
            <a:extLst>
              <a:ext uri="{FF2B5EF4-FFF2-40B4-BE49-F238E27FC236}">
                <a16:creationId xmlns:a16="http://schemas.microsoft.com/office/drawing/2014/main" id="{E6F3A53A-13A0-276D-82CA-F30DCCD4C25C}"/>
              </a:ext>
            </a:extLst>
          </p:cNvPr>
          <p:cNvSpPr txBox="1">
            <a:spLocks/>
          </p:cNvSpPr>
          <p:nvPr/>
        </p:nvSpPr>
        <p:spPr>
          <a:xfrm>
            <a:off x="252919" y="3124200"/>
            <a:ext cx="2947482" cy="20003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endParaRPr lang="en-US" sz="1600" dirty="0"/>
          </a:p>
        </p:txBody>
      </p:sp>
    </p:spTree>
    <p:extLst>
      <p:ext uri="{BB962C8B-B14F-4D97-AF65-F5344CB8AC3E}">
        <p14:creationId xmlns:p14="http://schemas.microsoft.com/office/powerpoint/2010/main" val="180666957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05CE7-8DD4-4173-E0FD-E7139957235F}"/>
              </a:ext>
            </a:extLst>
          </p:cNvPr>
          <p:cNvSpPr>
            <a:spLocks noGrp="1"/>
          </p:cNvSpPr>
          <p:nvPr>
            <p:ph type="title"/>
          </p:nvPr>
        </p:nvSpPr>
        <p:spPr/>
        <p:txBody>
          <a:bodyPr/>
          <a:lstStyle/>
          <a:p>
            <a:r>
              <a:rPr lang="en-US" dirty="0"/>
              <a:t>Additional Steps</a:t>
            </a:r>
          </a:p>
        </p:txBody>
      </p:sp>
      <p:sp>
        <p:nvSpPr>
          <p:cNvPr id="3" name="Text Placeholder 2">
            <a:extLst>
              <a:ext uri="{FF2B5EF4-FFF2-40B4-BE49-F238E27FC236}">
                <a16:creationId xmlns:a16="http://schemas.microsoft.com/office/drawing/2014/main" id="{E6971EF3-8DCC-1F72-431B-E6FA935411ED}"/>
              </a:ext>
            </a:extLst>
          </p:cNvPr>
          <p:cNvSpPr>
            <a:spLocks noGrp="1"/>
          </p:cNvSpPr>
          <p:nvPr>
            <p:ph type="body" idx="1"/>
          </p:nvPr>
        </p:nvSpPr>
        <p:spPr/>
        <p:txBody>
          <a:bodyPr/>
          <a:lstStyle/>
          <a:p>
            <a:r>
              <a:rPr lang="en-US" dirty="0"/>
              <a:t>Possible Next Steps</a:t>
            </a:r>
          </a:p>
        </p:txBody>
      </p:sp>
      <p:sp>
        <p:nvSpPr>
          <p:cNvPr id="4" name="Content Placeholder 3">
            <a:extLst>
              <a:ext uri="{FF2B5EF4-FFF2-40B4-BE49-F238E27FC236}">
                <a16:creationId xmlns:a16="http://schemas.microsoft.com/office/drawing/2014/main" id="{130ED912-C78F-BE95-E031-F882C4C88A4F}"/>
              </a:ext>
            </a:extLst>
          </p:cNvPr>
          <p:cNvSpPr>
            <a:spLocks noGrp="1"/>
          </p:cNvSpPr>
          <p:nvPr>
            <p:ph sz="half" idx="2"/>
          </p:nvPr>
        </p:nvSpPr>
        <p:spPr/>
        <p:txBody>
          <a:bodyPr anchor="t"/>
          <a:lstStyle/>
          <a:p>
            <a:r>
              <a:rPr lang="en-US" dirty="0"/>
              <a:t>Monitor the number of annual memberships once advertisements roll out</a:t>
            </a:r>
          </a:p>
          <a:p>
            <a:r>
              <a:rPr lang="en-US" dirty="0"/>
              <a:t>Add survey questions about most wanted features in annual membership for retention</a:t>
            </a:r>
          </a:p>
          <a:p>
            <a:r>
              <a:rPr lang="en-US" dirty="0"/>
              <a:t>Analyze profit/revenue change from before and after advertisement/membership change</a:t>
            </a:r>
          </a:p>
        </p:txBody>
      </p:sp>
      <p:sp>
        <p:nvSpPr>
          <p:cNvPr id="5" name="Text Placeholder 4">
            <a:extLst>
              <a:ext uri="{FF2B5EF4-FFF2-40B4-BE49-F238E27FC236}">
                <a16:creationId xmlns:a16="http://schemas.microsoft.com/office/drawing/2014/main" id="{D609E017-1AC0-65C5-C41E-140082C91EB7}"/>
              </a:ext>
            </a:extLst>
          </p:cNvPr>
          <p:cNvSpPr>
            <a:spLocks noGrp="1"/>
          </p:cNvSpPr>
          <p:nvPr>
            <p:ph type="body" sz="quarter" idx="3"/>
          </p:nvPr>
        </p:nvSpPr>
        <p:spPr/>
        <p:txBody>
          <a:bodyPr/>
          <a:lstStyle/>
          <a:p>
            <a:r>
              <a:rPr lang="en-US" dirty="0"/>
              <a:t>If There Was Additional Time</a:t>
            </a:r>
          </a:p>
        </p:txBody>
      </p:sp>
      <p:sp>
        <p:nvSpPr>
          <p:cNvPr id="6" name="Content Placeholder 5">
            <a:extLst>
              <a:ext uri="{FF2B5EF4-FFF2-40B4-BE49-F238E27FC236}">
                <a16:creationId xmlns:a16="http://schemas.microsoft.com/office/drawing/2014/main" id="{5F8A01C0-76D0-B2E8-3488-934A65B6749A}"/>
              </a:ext>
            </a:extLst>
          </p:cNvPr>
          <p:cNvSpPr>
            <a:spLocks noGrp="1"/>
          </p:cNvSpPr>
          <p:nvPr>
            <p:ph sz="quarter" idx="4"/>
          </p:nvPr>
        </p:nvSpPr>
        <p:spPr/>
        <p:txBody>
          <a:bodyPr anchor="t"/>
          <a:lstStyle/>
          <a:p>
            <a:r>
              <a:rPr lang="en-US" dirty="0"/>
              <a:t>Find popular times of the day that casual members use our services</a:t>
            </a:r>
          </a:p>
          <a:p>
            <a:r>
              <a:rPr lang="en-US" dirty="0"/>
              <a:t>Analyze survey data to see what casual members are saying about the services</a:t>
            </a:r>
          </a:p>
          <a:p>
            <a:r>
              <a:rPr lang="en-US" dirty="0"/>
              <a:t>See if there is a relationship between holidays and bike trips</a:t>
            </a:r>
          </a:p>
        </p:txBody>
      </p:sp>
    </p:spTree>
    <p:extLst>
      <p:ext uri="{BB962C8B-B14F-4D97-AF65-F5344CB8AC3E}">
        <p14:creationId xmlns:p14="http://schemas.microsoft.com/office/powerpoint/2010/main" val="202890302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reeform: Shape 11">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3591F0B-5FE3-245C-8AF2-48E953546DC9}"/>
              </a:ext>
            </a:extLst>
          </p:cNvPr>
          <p:cNvSpPr>
            <a:spLocks noGrp="1"/>
          </p:cNvSpPr>
          <p:nvPr>
            <p:ph type="ctrTitle"/>
          </p:nvPr>
        </p:nvSpPr>
        <p:spPr>
          <a:xfrm>
            <a:off x="1069849" y="1298448"/>
            <a:ext cx="6917245" cy="3255264"/>
          </a:xfrm>
        </p:spPr>
        <p:txBody>
          <a:bodyPr anchor="ctr">
            <a:normAutofit/>
          </a:bodyPr>
          <a:lstStyle/>
          <a:p>
            <a:pPr algn="r"/>
            <a:r>
              <a:rPr lang="en-US" sz="6000" dirty="0"/>
              <a:t>Thank you</a:t>
            </a:r>
          </a:p>
        </p:txBody>
      </p:sp>
      <p:sp>
        <p:nvSpPr>
          <p:cNvPr id="3" name="Subtitle 2">
            <a:extLst>
              <a:ext uri="{FF2B5EF4-FFF2-40B4-BE49-F238E27FC236}">
                <a16:creationId xmlns:a16="http://schemas.microsoft.com/office/drawing/2014/main" id="{74AB8D1A-9402-7BB9-A10A-724005606E78}"/>
              </a:ext>
            </a:extLst>
          </p:cNvPr>
          <p:cNvSpPr>
            <a:spLocks noGrp="1"/>
          </p:cNvSpPr>
          <p:nvPr>
            <p:ph type="subTitle" idx="1"/>
          </p:nvPr>
        </p:nvSpPr>
        <p:spPr>
          <a:xfrm>
            <a:off x="8858384" y="2144121"/>
            <a:ext cx="3021621" cy="1709159"/>
          </a:xfrm>
        </p:spPr>
        <p:txBody>
          <a:bodyPr anchor="ctr">
            <a:normAutofit/>
          </a:bodyPr>
          <a:lstStyle/>
          <a:p>
            <a:endParaRPr lang="en-US" sz="1800">
              <a:solidFill>
                <a:schemeClr val="tx1"/>
              </a:solidFill>
            </a:endParaRPr>
          </a:p>
        </p:txBody>
      </p:sp>
    </p:spTree>
    <p:extLst>
      <p:ext uri="{BB962C8B-B14F-4D97-AF65-F5344CB8AC3E}">
        <p14:creationId xmlns:p14="http://schemas.microsoft.com/office/powerpoint/2010/main" val="2267846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45A9D-3BD8-B719-31F5-B54A6D51505B}"/>
              </a:ext>
            </a:extLst>
          </p:cNvPr>
          <p:cNvSpPr>
            <a:spLocks noGrp="1"/>
          </p:cNvSpPr>
          <p:nvPr>
            <p:ph type="title"/>
          </p:nvPr>
        </p:nvSpPr>
        <p:spPr>
          <a:xfrm>
            <a:off x="3867912" y="1298448"/>
            <a:ext cx="7315200" cy="886968"/>
          </a:xfrm>
        </p:spPr>
        <p:txBody>
          <a:bodyPr>
            <a:normAutofit fontScale="90000"/>
          </a:bodyPr>
          <a:lstStyle/>
          <a:p>
            <a:r>
              <a:rPr lang="en-US" dirty="0"/>
              <a:t>Table of Contents</a:t>
            </a:r>
          </a:p>
        </p:txBody>
      </p:sp>
      <p:sp>
        <p:nvSpPr>
          <p:cNvPr id="3" name="Text Placeholder 2">
            <a:extLst>
              <a:ext uri="{FF2B5EF4-FFF2-40B4-BE49-F238E27FC236}">
                <a16:creationId xmlns:a16="http://schemas.microsoft.com/office/drawing/2014/main" id="{2BBC2014-E03E-A02B-5938-6D30776DA4BE}"/>
              </a:ext>
            </a:extLst>
          </p:cNvPr>
          <p:cNvSpPr>
            <a:spLocks noGrp="1"/>
          </p:cNvSpPr>
          <p:nvPr>
            <p:ph type="body" idx="1"/>
          </p:nvPr>
        </p:nvSpPr>
        <p:spPr>
          <a:xfrm>
            <a:off x="3886200" y="2286000"/>
            <a:ext cx="7315200" cy="3300984"/>
          </a:xfrm>
        </p:spPr>
        <p:txBody>
          <a:bodyPr/>
          <a:lstStyle/>
          <a:p>
            <a:pPr marL="342900" indent="-342900">
              <a:buFont typeface="Wingdings" panose="05000000000000000000" pitchFamily="2" charset="2"/>
              <a:buChar char="§"/>
            </a:pPr>
            <a:r>
              <a:rPr lang="en-US" dirty="0">
                <a:hlinkClick r:id="rId2" action="ppaction://hlinksldjump"/>
              </a:rPr>
              <a:t>Business Task</a:t>
            </a:r>
            <a:endParaRPr lang="en-US" dirty="0"/>
          </a:p>
          <a:p>
            <a:pPr marL="342900" indent="-342900">
              <a:buFont typeface="Wingdings" panose="05000000000000000000" pitchFamily="2" charset="2"/>
              <a:buChar char="§"/>
            </a:pPr>
            <a:r>
              <a:rPr lang="en-US" dirty="0">
                <a:hlinkClick r:id="rId3" action="ppaction://hlinksldjump"/>
              </a:rPr>
              <a:t>Presenting the Data</a:t>
            </a:r>
            <a:endParaRPr lang="en-US" dirty="0"/>
          </a:p>
          <a:p>
            <a:pPr marL="342900" indent="-342900">
              <a:buFont typeface="Wingdings" panose="05000000000000000000" pitchFamily="2" charset="2"/>
              <a:buChar char="§"/>
            </a:pPr>
            <a:r>
              <a:rPr lang="en-US" dirty="0">
                <a:hlinkClick r:id="rId4" action="ppaction://hlinksldjump"/>
              </a:rPr>
              <a:t>Conclusion and Suggestions</a:t>
            </a:r>
            <a:endParaRPr lang="en-US" dirty="0"/>
          </a:p>
          <a:p>
            <a:pPr marL="342900" indent="-342900">
              <a:buFont typeface="Wingdings" panose="05000000000000000000" pitchFamily="2" charset="2"/>
              <a:buChar char="§"/>
            </a:pPr>
            <a:r>
              <a:rPr lang="en-US" dirty="0">
                <a:hlinkClick r:id="rId5" action="ppaction://hlinksldjump"/>
              </a:rPr>
              <a:t>Additional Steps</a:t>
            </a:r>
            <a:endParaRPr lang="en-US" dirty="0"/>
          </a:p>
        </p:txBody>
      </p:sp>
    </p:spTree>
    <p:extLst>
      <p:ext uri="{BB962C8B-B14F-4D97-AF65-F5344CB8AC3E}">
        <p14:creationId xmlns:p14="http://schemas.microsoft.com/office/powerpoint/2010/main" val="2945487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4" name="Rectangle 13">
            <a:extLst>
              <a:ext uri="{FF2B5EF4-FFF2-40B4-BE49-F238E27FC236}">
                <a16:creationId xmlns:a16="http://schemas.microsoft.com/office/drawing/2014/main" id="{57F231E5-F402-49E1-82B4-C762909ED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6F0BA12B-74D1-4DB1-9A3F-C9BA27B81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Freeform: Shape 17">
            <a:extLst>
              <a:ext uri="{FF2B5EF4-FFF2-40B4-BE49-F238E27FC236}">
                <a16:creationId xmlns:a16="http://schemas.microsoft.com/office/drawing/2014/main" id="{515FCC40-AA93-4D3B-90D0-69BC824EA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Title 3">
            <a:extLst>
              <a:ext uri="{FF2B5EF4-FFF2-40B4-BE49-F238E27FC236}">
                <a16:creationId xmlns:a16="http://schemas.microsoft.com/office/drawing/2014/main" id="{C491813F-D86E-ACBF-AB32-7489CA291770}"/>
              </a:ext>
            </a:extLst>
          </p:cNvPr>
          <p:cNvSpPr>
            <a:spLocks noGrp="1"/>
          </p:cNvSpPr>
          <p:nvPr>
            <p:ph type="title"/>
          </p:nvPr>
        </p:nvSpPr>
        <p:spPr>
          <a:xfrm>
            <a:off x="4084398" y="1298448"/>
            <a:ext cx="7315200" cy="3255264"/>
          </a:xfrm>
        </p:spPr>
        <p:txBody>
          <a:bodyPr vert="horz" lIns="91440" tIns="45720" rIns="91440" bIns="45720" rtlCol="0" anchor="b">
            <a:normAutofit/>
          </a:bodyPr>
          <a:lstStyle/>
          <a:p>
            <a:r>
              <a:rPr lang="en-US" sz="5900" spc="-100">
                <a:solidFill>
                  <a:schemeClr val="tx2"/>
                </a:solidFill>
              </a:rPr>
              <a:t>Business Task</a:t>
            </a:r>
          </a:p>
        </p:txBody>
      </p:sp>
      <p:sp>
        <p:nvSpPr>
          <p:cNvPr id="5" name="Content Placeholder 4">
            <a:extLst>
              <a:ext uri="{FF2B5EF4-FFF2-40B4-BE49-F238E27FC236}">
                <a16:creationId xmlns:a16="http://schemas.microsoft.com/office/drawing/2014/main" id="{D201F6B5-EFEF-6A5D-29A1-E19669E363F1}"/>
              </a:ext>
            </a:extLst>
          </p:cNvPr>
          <p:cNvSpPr>
            <a:spLocks noGrp="1"/>
          </p:cNvSpPr>
          <p:nvPr>
            <p:ph idx="1"/>
          </p:nvPr>
        </p:nvSpPr>
        <p:spPr>
          <a:xfrm>
            <a:off x="4084397" y="4670246"/>
            <a:ext cx="6714232" cy="914400"/>
          </a:xfrm>
        </p:spPr>
        <p:txBody>
          <a:bodyPr vert="horz" lIns="91440" tIns="45720" rIns="91440" bIns="45720" rtlCol="0" anchor="t">
            <a:normAutofit/>
          </a:bodyPr>
          <a:lstStyle/>
          <a:p>
            <a:pPr marL="0" indent="0">
              <a:buNone/>
            </a:pPr>
            <a:r>
              <a:rPr lang="en-US" sz="2200">
                <a:solidFill>
                  <a:schemeClr val="accent1"/>
                </a:solidFill>
              </a:rPr>
              <a:t>How can we convert casual users to annual members? </a:t>
            </a:r>
          </a:p>
        </p:txBody>
      </p:sp>
    </p:spTree>
    <p:extLst>
      <p:ext uri="{BB962C8B-B14F-4D97-AF65-F5344CB8AC3E}">
        <p14:creationId xmlns:p14="http://schemas.microsoft.com/office/powerpoint/2010/main" val="292665727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reeform: Shape 11">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5E684C5-4D3C-9D99-3F4D-ED74353DDB43}"/>
              </a:ext>
            </a:extLst>
          </p:cNvPr>
          <p:cNvSpPr>
            <a:spLocks noGrp="1"/>
          </p:cNvSpPr>
          <p:nvPr>
            <p:ph type="ctrTitle"/>
          </p:nvPr>
        </p:nvSpPr>
        <p:spPr>
          <a:xfrm>
            <a:off x="1069849" y="1298448"/>
            <a:ext cx="7056444" cy="3255264"/>
          </a:xfrm>
        </p:spPr>
        <p:txBody>
          <a:bodyPr>
            <a:normAutofit/>
          </a:bodyPr>
          <a:lstStyle/>
          <a:p>
            <a:pPr algn="r"/>
            <a:r>
              <a:rPr lang="en-US">
                <a:solidFill>
                  <a:schemeClr val="accent1"/>
                </a:solidFill>
              </a:rPr>
              <a:t>Now Let's Look At The Data</a:t>
            </a:r>
          </a:p>
        </p:txBody>
      </p:sp>
      <p:sp>
        <p:nvSpPr>
          <p:cNvPr id="3" name="Subtitle 2">
            <a:extLst>
              <a:ext uri="{FF2B5EF4-FFF2-40B4-BE49-F238E27FC236}">
                <a16:creationId xmlns:a16="http://schemas.microsoft.com/office/drawing/2014/main" id="{39333C99-2988-C4BD-B950-8498DFAAB410}"/>
              </a:ext>
            </a:extLst>
          </p:cNvPr>
          <p:cNvSpPr>
            <a:spLocks noGrp="1"/>
          </p:cNvSpPr>
          <p:nvPr>
            <p:ph type="subTitle" idx="1"/>
          </p:nvPr>
        </p:nvSpPr>
        <p:spPr>
          <a:xfrm>
            <a:off x="8528702" y="4084889"/>
            <a:ext cx="3021621" cy="1709159"/>
          </a:xfrm>
        </p:spPr>
        <p:txBody>
          <a:bodyPr>
            <a:normAutofit/>
          </a:bodyPr>
          <a:lstStyle/>
          <a:p>
            <a:pPr algn="r"/>
            <a:r>
              <a:rPr lang="en-US" sz="1800" dirty="0">
                <a:solidFill>
                  <a:srgbClr val="FFFFFF"/>
                </a:solidFill>
              </a:rPr>
              <a:t>The following information is from the data between September 2024 and August 2025 </a:t>
            </a:r>
          </a:p>
          <a:p>
            <a:pPr algn="r"/>
            <a:r>
              <a:rPr lang="en-US" sz="1800" dirty="0">
                <a:solidFill>
                  <a:srgbClr val="FFFFFF"/>
                </a:solidFill>
              </a:rPr>
              <a:t>Source: </a:t>
            </a:r>
            <a:r>
              <a:rPr lang="en-US" sz="1800" dirty="0">
                <a:solidFill>
                  <a:schemeClr val="bg1">
                    <a:lumMod val="85000"/>
                  </a:schemeClr>
                </a:solidFill>
                <a:hlinkClick r:id="rId2">
                  <a:extLst>
                    <a:ext uri="{A12FA001-AC4F-418D-AE19-62706E023703}">
                      <ahyp:hlinkClr xmlns:ahyp="http://schemas.microsoft.com/office/drawing/2018/hyperlinkcolor" val="tx"/>
                    </a:ext>
                  </a:extLst>
                </a:hlinkClick>
              </a:rPr>
              <a:t>Divvy </a:t>
            </a:r>
            <a:r>
              <a:rPr lang="en-US" sz="1800" dirty="0" err="1">
                <a:solidFill>
                  <a:schemeClr val="bg1">
                    <a:lumMod val="85000"/>
                  </a:schemeClr>
                </a:solidFill>
                <a:hlinkClick r:id="rId2">
                  <a:extLst>
                    <a:ext uri="{A12FA001-AC4F-418D-AE19-62706E023703}">
                      <ahyp:hlinkClr xmlns:ahyp="http://schemas.microsoft.com/office/drawing/2018/hyperlinkcolor" val="tx"/>
                    </a:ext>
                  </a:extLst>
                </a:hlinkClick>
              </a:rPr>
              <a:t>tripdata</a:t>
            </a:r>
            <a:endParaRPr lang="en-US" sz="1800" dirty="0">
              <a:solidFill>
                <a:schemeClr val="bg1">
                  <a:lumMod val="85000"/>
                </a:schemeClr>
              </a:solidFill>
            </a:endParaRPr>
          </a:p>
        </p:txBody>
      </p:sp>
    </p:spTree>
    <p:extLst>
      <p:ext uri="{BB962C8B-B14F-4D97-AF65-F5344CB8AC3E}">
        <p14:creationId xmlns:p14="http://schemas.microsoft.com/office/powerpoint/2010/main" val="204181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86EEAC6-011F-4499-ACFF-2FDC742DB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6970F14D-B6E6-40EA-96B4-4E18D0CF9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Title 3">
            <a:extLst>
              <a:ext uri="{FF2B5EF4-FFF2-40B4-BE49-F238E27FC236}">
                <a16:creationId xmlns:a16="http://schemas.microsoft.com/office/drawing/2014/main" id="{D471A242-4246-F0C8-E394-C9693C0E031F}"/>
              </a:ext>
            </a:extLst>
          </p:cNvPr>
          <p:cNvSpPr>
            <a:spLocks noGrp="1"/>
          </p:cNvSpPr>
          <p:nvPr>
            <p:ph type="title"/>
          </p:nvPr>
        </p:nvSpPr>
        <p:spPr>
          <a:xfrm>
            <a:off x="252919" y="1123837"/>
            <a:ext cx="2947482" cy="1283461"/>
          </a:xfrm>
        </p:spPr>
        <p:txBody>
          <a:bodyPr vert="horz" lIns="91440" tIns="45720" rIns="91440" bIns="45720" rtlCol="0" anchor="b">
            <a:normAutofit/>
          </a:bodyPr>
          <a:lstStyle/>
          <a:p>
            <a:r>
              <a:rPr lang="en-US" sz="2400"/>
              <a:t>Average Ride Length in Minutes</a:t>
            </a:r>
          </a:p>
        </p:txBody>
      </p:sp>
      <p:sp>
        <p:nvSpPr>
          <p:cNvPr id="2" name="Text Placeholder 1">
            <a:extLst>
              <a:ext uri="{FF2B5EF4-FFF2-40B4-BE49-F238E27FC236}">
                <a16:creationId xmlns:a16="http://schemas.microsoft.com/office/drawing/2014/main" id="{C0A01AD0-2E94-A2E8-0151-BF5850FEE870}"/>
              </a:ext>
            </a:extLst>
          </p:cNvPr>
          <p:cNvSpPr>
            <a:spLocks noGrp="1"/>
          </p:cNvSpPr>
          <p:nvPr>
            <p:ph type="body" sz="half" idx="2"/>
          </p:nvPr>
        </p:nvSpPr>
        <p:spPr>
          <a:xfrm>
            <a:off x="252920" y="2407298"/>
            <a:ext cx="2947482" cy="3498980"/>
          </a:xfrm>
        </p:spPr>
        <p:txBody>
          <a:bodyPr vert="horz" lIns="91440" tIns="45720" rIns="91440" bIns="45720" rtlCol="0" anchor="t">
            <a:normAutofit/>
          </a:bodyPr>
          <a:lstStyle/>
          <a:p>
            <a:pPr marL="388620" indent="-285750">
              <a:lnSpc>
                <a:spcPct val="90000"/>
              </a:lnSpc>
              <a:buClr>
                <a:schemeClr val="bg1"/>
              </a:buClr>
              <a:buFont typeface="Arial" panose="020B0604020202020204" pitchFamily="34" charset="0"/>
              <a:buChar char="•"/>
            </a:pPr>
            <a:r>
              <a:rPr lang="en-US" sz="1600" dirty="0"/>
              <a:t>On average, casual users ride 89% longer than annual members</a:t>
            </a:r>
          </a:p>
          <a:p>
            <a:pPr marL="388620" indent="-285750">
              <a:lnSpc>
                <a:spcPct val="90000"/>
              </a:lnSpc>
              <a:buClr>
                <a:schemeClr val="bg1"/>
              </a:buClr>
              <a:buFont typeface="Arial" panose="020B0604020202020204" pitchFamily="34" charset="0"/>
              <a:buChar char="•"/>
            </a:pPr>
            <a:r>
              <a:rPr lang="en-US" sz="1600" dirty="0"/>
              <a:t>We can capitalize on this by advertising promotions about how casual members can save money by becoming annual members</a:t>
            </a:r>
          </a:p>
        </p:txBody>
      </p:sp>
      <p:pic>
        <p:nvPicPr>
          <p:cNvPr id="8" name="Content Placeholder 7">
            <a:extLst>
              <a:ext uri="{FF2B5EF4-FFF2-40B4-BE49-F238E27FC236}">
                <a16:creationId xmlns:a16="http://schemas.microsoft.com/office/drawing/2014/main" id="{9D87E1D1-063F-889B-F97C-DA92C4D74130}"/>
              </a:ext>
            </a:extLst>
          </p:cNvPr>
          <p:cNvPicPr>
            <a:picLocks noGrp="1" noChangeAspect="1"/>
          </p:cNvPicPr>
          <p:nvPr>
            <p:ph idx="1"/>
          </p:nvPr>
        </p:nvPicPr>
        <p:blipFill>
          <a:blip r:embed="rId3"/>
          <a:srcRect l="1260" r="1260"/>
          <a:stretch/>
        </p:blipFill>
        <p:spPr>
          <a:xfrm>
            <a:off x="3778897" y="758952"/>
            <a:ext cx="7772401" cy="5330952"/>
          </a:xfrm>
          <a:prstGeom prst="rect">
            <a:avLst/>
          </a:prstGeom>
        </p:spPr>
      </p:pic>
    </p:spTree>
    <p:extLst>
      <p:ext uri="{BB962C8B-B14F-4D97-AF65-F5344CB8AC3E}">
        <p14:creationId xmlns:p14="http://schemas.microsoft.com/office/powerpoint/2010/main" val="1949649720"/>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4D68B-6221-E65F-0D49-16B43F938F9E}"/>
              </a:ext>
            </a:extLst>
          </p:cNvPr>
          <p:cNvSpPr>
            <a:spLocks noGrp="1"/>
          </p:cNvSpPr>
          <p:nvPr>
            <p:ph type="title"/>
          </p:nvPr>
        </p:nvSpPr>
        <p:spPr>
          <a:xfrm>
            <a:off x="8161390" y="1079770"/>
            <a:ext cx="3654857" cy="1527244"/>
          </a:xfrm>
        </p:spPr>
        <p:txBody>
          <a:bodyPr>
            <a:normAutofit/>
          </a:bodyPr>
          <a:lstStyle/>
          <a:p>
            <a:r>
              <a:rPr lang="en-US" sz="3200"/>
              <a:t>Number of Rides Per Day Over The Year</a:t>
            </a:r>
          </a:p>
        </p:txBody>
      </p:sp>
      <p:sp>
        <p:nvSpPr>
          <p:cNvPr id="23" name="Rectangle 22">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Content Placeholder 4">
            <a:extLst>
              <a:ext uri="{FF2B5EF4-FFF2-40B4-BE49-F238E27FC236}">
                <a16:creationId xmlns:a16="http://schemas.microsoft.com/office/drawing/2014/main" id="{21BDA300-82B0-B908-A702-AFE2C2F35A74}"/>
              </a:ext>
            </a:extLst>
          </p:cNvPr>
          <p:cNvPicPr>
            <a:picLocks noChangeAspect="1"/>
          </p:cNvPicPr>
          <p:nvPr/>
        </p:nvPicPr>
        <p:blipFill>
          <a:blip r:embed="rId3"/>
          <a:srcRect/>
          <a:stretch/>
        </p:blipFill>
        <p:spPr>
          <a:xfrm>
            <a:off x="384048" y="933099"/>
            <a:ext cx="7466072" cy="4991801"/>
          </a:xfrm>
          <a:prstGeom prst="rect">
            <a:avLst/>
          </a:prstGeom>
        </p:spPr>
      </p:pic>
      <p:sp>
        <p:nvSpPr>
          <p:cNvPr id="16" name="Content Placeholder 15">
            <a:extLst>
              <a:ext uri="{FF2B5EF4-FFF2-40B4-BE49-F238E27FC236}">
                <a16:creationId xmlns:a16="http://schemas.microsoft.com/office/drawing/2014/main" id="{BD730D06-D44E-1F39-B2C6-287F3EC47583}"/>
              </a:ext>
            </a:extLst>
          </p:cNvPr>
          <p:cNvSpPr>
            <a:spLocks noGrp="1"/>
          </p:cNvSpPr>
          <p:nvPr>
            <p:ph idx="1"/>
          </p:nvPr>
        </p:nvSpPr>
        <p:spPr>
          <a:xfrm>
            <a:off x="8161390" y="2607014"/>
            <a:ext cx="3654857" cy="3157903"/>
          </a:xfrm>
        </p:spPr>
        <p:txBody>
          <a:bodyPr anchor="t">
            <a:normAutofit/>
          </a:bodyPr>
          <a:lstStyle/>
          <a:p>
            <a:pPr>
              <a:buClr>
                <a:schemeClr val="bg1"/>
              </a:buClr>
            </a:pPr>
            <a:r>
              <a:rPr lang="en-US" sz="1600" dirty="0">
                <a:solidFill>
                  <a:srgbClr val="FFFFFF"/>
                </a:solidFill>
              </a:rPr>
              <a:t>Friday, Saturday and Sunday are the popular  weekdays for casual members</a:t>
            </a:r>
          </a:p>
          <a:p>
            <a:pPr>
              <a:buClr>
                <a:schemeClr val="bg1"/>
              </a:buClr>
            </a:pPr>
            <a:r>
              <a:rPr lang="en-US" sz="1600" dirty="0">
                <a:solidFill>
                  <a:srgbClr val="FFFFFF"/>
                </a:solidFill>
              </a:rPr>
              <a:t>Tuesday, Wednesday, and Thursday are the popular weekdays for annual Members</a:t>
            </a:r>
          </a:p>
          <a:p>
            <a:pPr>
              <a:buClr>
                <a:schemeClr val="bg1"/>
              </a:buClr>
            </a:pPr>
            <a:r>
              <a:rPr lang="en-US" sz="1600" dirty="0">
                <a:solidFill>
                  <a:srgbClr val="FFFFFF"/>
                </a:solidFill>
              </a:rPr>
              <a:t>With this information, we can advertise on these days to reach most of the casual members wit promotions, deals, and sales</a:t>
            </a:r>
          </a:p>
        </p:txBody>
      </p:sp>
    </p:spTree>
    <p:extLst>
      <p:ext uri="{BB962C8B-B14F-4D97-AF65-F5344CB8AC3E}">
        <p14:creationId xmlns:p14="http://schemas.microsoft.com/office/powerpoint/2010/main" val="2767171224"/>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3E3AF-D63D-155F-78C4-AF90C4E06A66}"/>
              </a:ext>
            </a:extLst>
          </p:cNvPr>
          <p:cNvSpPr>
            <a:spLocks noGrp="1"/>
          </p:cNvSpPr>
          <p:nvPr>
            <p:ph type="title"/>
          </p:nvPr>
        </p:nvSpPr>
        <p:spPr>
          <a:xfrm>
            <a:off x="252919" y="1123837"/>
            <a:ext cx="2947482" cy="1283461"/>
          </a:xfrm>
        </p:spPr>
        <p:txBody>
          <a:bodyPr anchor="b">
            <a:normAutofit/>
          </a:bodyPr>
          <a:lstStyle/>
          <a:p>
            <a:r>
              <a:rPr lang="en-US" sz="2400" dirty="0"/>
              <a:t>Bike Types</a:t>
            </a:r>
          </a:p>
        </p:txBody>
      </p:sp>
      <p:sp>
        <p:nvSpPr>
          <p:cNvPr id="16" name="Content Placeholder 15">
            <a:extLst>
              <a:ext uri="{FF2B5EF4-FFF2-40B4-BE49-F238E27FC236}">
                <a16:creationId xmlns:a16="http://schemas.microsoft.com/office/drawing/2014/main" id="{E61F9F54-A594-57F8-6853-48F9DE14D370}"/>
              </a:ext>
            </a:extLst>
          </p:cNvPr>
          <p:cNvSpPr>
            <a:spLocks noGrp="1"/>
          </p:cNvSpPr>
          <p:nvPr>
            <p:ph idx="1"/>
          </p:nvPr>
        </p:nvSpPr>
        <p:spPr>
          <a:xfrm>
            <a:off x="252920" y="2407298"/>
            <a:ext cx="2947482" cy="3498980"/>
          </a:xfrm>
        </p:spPr>
        <p:txBody>
          <a:bodyPr anchor="t">
            <a:normAutofit/>
          </a:bodyPr>
          <a:lstStyle/>
          <a:p>
            <a:pPr>
              <a:buClr>
                <a:schemeClr val="bg1"/>
              </a:buClr>
            </a:pPr>
            <a:r>
              <a:rPr lang="en-US" sz="1600" dirty="0">
                <a:solidFill>
                  <a:srgbClr val="FFFFFF"/>
                </a:solidFill>
              </a:rPr>
              <a:t>Electric bikes are the most popular for both user types</a:t>
            </a:r>
          </a:p>
          <a:p>
            <a:pPr>
              <a:buClr>
                <a:schemeClr val="bg1"/>
              </a:buClr>
            </a:pPr>
            <a:r>
              <a:rPr lang="en-US" sz="1600" dirty="0">
                <a:solidFill>
                  <a:srgbClr val="FFFFFF"/>
                </a:solidFill>
              </a:rPr>
              <a:t>Creating promotions, discounts, and sales on electric bikes can help attract casual users to become annual members</a:t>
            </a:r>
          </a:p>
        </p:txBody>
      </p:sp>
      <p:pic>
        <p:nvPicPr>
          <p:cNvPr id="5" name="Content Placeholder 4">
            <a:extLst>
              <a:ext uri="{FF2B5EF4-FFF2-40B4-BE49-F238E27FC236}">
                <a16:creationId xmlns:a16="http://schemas.microsoft.com/office/drawing/2014/main" id="{8A5B227D-9AD1-1B8C-0DDD-B28CACF18A8F}"/>
              </a:ext>
            </a:extLst>
          </p:cNvPr>
          <p:cNvPicPr>
            <a:picLocks noChangeAspect="1"/>
          </p:cNvPicPr>
          <p:nvPr/>
        </p:nvPicPr>
        <p:blipFill>
          <a:blip r:embed="rId3"/>
          <a:srcRect l="1260" r="1260"/>
          <a:stretch/>
        </p:blipFill>
        <p:spPr>
          <a:xfrm>
            <a:off x="3474720" y="593286"/>
            <a:ext cx="8268808" cy="5671428"/>
          </a:xfrm>
          <a:prstGeom prst="rect">
            <a:avLst/>
          </a:prstGeom>
        </p:spPr>
      </p:pic>
    </p:spTree>
    <p:extLst>
      <p:ext uri="{BB962C8B-B14F-4D97-AF65-F5344CB8AC3E}">
        <p14:creationId xmlns:p14="http://schemas.microsoft.com/office/powerpoint/2010/main" val="3765370638"/>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8" name="Rectangle 27">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B1E189-4F0B-DBBB-2BDB-57A7CDBC7B9D}"/>
              </a:ext>
            </a:extLst>
          </p:cNvPr>
          <p:cNvSpPr>
            <a:spLocks noGrp="1"/>
          </p:cNvSpPr>
          <p:nvPr>
            <p:ph type="title"/>
          </p:nvPr>
        </p:nvSpPr>
        <p:spPr>
          <a:xfrm>
            <a:off x="8161390" y="1079770"/>
            <a:ext cx="3654857" cy="1527244"/>
          </a:xfrm>
        </p:spPr>
        <p:txBody>
          <a:bodyPr vert="horz" lIns="91440" tIns="45720" rIns="91440" bIns="45720" rtlCol="0" anchor="ctr">
            <a:normAutofit/>
          </a:bodyPr>
          <a:lstStyle/>
          <a:p>
            <a:r>
              <a:rPr lang="en-US"/>
              <a:t>Electric Bike Usage Over The Weekday</a:t>
            </a:r>
          </a:p>
        </p:txBody>
      </p:sp>
      <p:sp>
        <p:nvSpPr>
          <p:cNvPr id="32" name="Rectangle 31">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 name="Content Placeholder 5">
            <a:extLst>
              <a:ext uri="{FF2B5EF4-FFF2-40B4-BE49-F238E27FC236}">
                <a16:creationId xmlns:a16="http://schemas.microsoft.com/office/drawing/2014/main" id="{908824B7-0BAD-FFF5-989C-9C65F67CDBA7}"/>
              </a:ext>
            </a:extLst>
          </p:cNvPr>
          <p:cNvPicPr>
            <a:picLocks noGrp="1" noChangeAspect="1"/>
          </p:cNvPicPr>
          <p:nvPr>
            <p:ph idx="1"/>
          </p:nvPr>
        </p:nvPicPr>
        <p:blipFill>
          <a:blip r:embed="rId3"/>
          <a:stretch/>
        </p:blipFill>
        <p:spPr>
          <a:xfrm>
            <a:off x="365786" y="929640"/>
            <a:ext cx="7476422" cy="4998719"/>
          </a:xfrm>
          <a:prstGeom prst="rect">
            <a:avLst/>
          </a:prstGeom>
        </p:spPr>
      </p:pic>
      <p:sp>
        <p:nvSpPr>
          <p:cNvPr id="4" name="Text Placeholder 3">
            <a:extLst>
              <a:ext uri="{FF2B5EF4-FFF2-40B4-BE49-F238E27FC236}">
                <a16:creationId xmlns:a16="http://schemas.microsoft.com/office/drawing/2014/main" id="{57C7C3C8-B85E-82E9-866F-F4529CC7F062}"/>
              </a:ext>
            </a:extLst>
          </p:cNvPr>
          <p:cNvSpPr>
            <a:spLocks noGrp="1"/>
          </p:cNvSpPr>
          <p:nvPr>
            <p:ph type="body" sz="half" idx="2"/>
          </p:nvPr>
        </p:nvSpPr>
        <p:spPr>
          <a:xfrm>
            <a:off x="8161390" y="2607014"/>
            <a:ext cx="3654857" cy="3157903"/>
          </a:xfrm>
        </p:spPr>
        <p:txBody>
          <a:bodyPr vert="horz" lIns="91440" tIns="45720" rIns="91440" bIns="45720" rtlCol="0" anchor="t">
            <a:normAutofit/>
          </a:bodyPr>
          <a:lstStyle/>
          <a:p>
            <a:pPr indent="-182880">
              <a:lnSpc>
                <a:spcPct val="90000"/>
              </a:lnSpc>
              <a:buClr>
                <a:schemeClr val="bg1"/>
              </a:buClr>
              <a:buFont typeface="Wingdings 2" pitchFamily="18" charset="2"/>
              <a:buChar char=""/>
            </a:pPr>
            <a:r>
              <a:rPr lang="en-US" sz="1600" dirty="0"/>
              <a:t>The weekend is the most popular weekday for casual users to use electric bikes</a:t>
            </a:r>
          </a:p>
          <a:p>
            <a:pPr indent="-182880">
              <a:lnSpc>
                <a:spcPct val="90000"/>
              </a:lnSpc>
              <a:buClr>
                <a:schemeClr val="bg1"/>
              </a:buClr>
              <a:buFont typeface="Wingdings 2" pitchFamily="18" charset="2"/>
              <a:buChar char=""/>
            </a:pPr>
            <a:r>
              <a:rPr lang="en-US" sz="1600" dirty="0"/>
              <a:t>Promoting deals and sales during this time can help annual membership conversion</a:t>
            </a:r>
          </a:p>
        </p:txBody>
      </p:sp>
    </p:spTree>
    <p:extLst>
      <p:ext uri="{BB962C8B-B14F-4D97-AF65-F5344CB8AC3E}">
        <p14:creationId xmlns:p14="http://schemas.microsoft.com/office/powerpoint/2010/main" val="77485715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CE5C-3C36-0601-6B7D-9A7AF5CB3055}"/>
              </a:ext>
            </a:extLst>
          </p:cNvPr>
          <p:cNvSpPr>
            <a:spLocks noGrp="1"/>
          </p:cNvSpPr>
          <p:nvPr>
            <p:ph type="title"/>
          </p:nvPr>
        </p:nvSpPr>
        <p:spPr>
          <a:xfrm>
            <a:off x="252919" y="1123837"/>
            <a:ext cx="2947482" cy="704963"/>
          </a:xfrm>
        </p:spPr>
        <p:txBody>
          <a:bodyPr anchor="t">
            <a:normAutofit/>
          </a:bodyPr>
          <a:lstStyle/>
          <a:p>
            <a:r>
              <a:rPr lang="en-US" sz="2400" dirty="0"/>
              <a:t>Top 5 Start Stations</a:t>
            </a:r>
          </a:p>
        </p:txBody>
      </p:sp>
      <p:sp>
        <p:nvSpPr>
          <p:cNvPr id="20" name="Content Placeholder 19">
            <a:extLst>
              <a:ext uri="{FF2B5EF4-FFF2-40B4-BE49-F238E27FC236}">
                <a16:creationId xmlns:a16="http://schemas.microsoft.com/office/drawing/2014/main" id="{1F4399C6-6F1B-0A8B-45E6-6DCE9CD9D9A1}"/>
              </a:ext>
            </a:extLst>
          </p:cNvPr>
          <p:cNvSpPr>
            <a:spLocks noGrp="1"/>
          </p:cNvSpPr>
          <p:nvPr>
            <p:ph idx="1"/>
          </p:nvPr>
        </p:nvSpPr>
        <p:spPr>
          <a:xfrm>
            <a:off x="252920" y="1828800"/>
            <a:ext cx="2947482" cy="4077478"/>
          </a:xfrm>
        </p:spPr>
        <p:txBody>
          <a:bodyPr anchor="t">
            <a:normAutofit lnSpcReduction="10000"/>
          </a:bodyPr>
          <a:lstStyle/>
          <a:p>
            <a:pPr>
              <a:buClr>
                <a:schemeClr val="bg1"/>
              </a:buClr>
            </a:pPr>
            <a:r>
              <a:rPr lang="en-US" sz="1600" dirty="0">
                <a:solidFill>
                  <a:srgbClr val="FFFFFF"/>
                </a:solidFill>
              </a:rPr>
              <a:t>The most popular start station for casual users is the Streeter Dr &amp; Grand Ave station</a:t>
            </a:r>
          </a:p>
          <a:p>
            <a:pPr>
              <a:buClr>
                <a:schemeClr val="bg1"/>
              </a:buClr>
            </a:pPr>
            <a:r>
              <a:rPr lang="en-US" sz="1600" dirty="0">
                <a:solidFill>
                  <a:srgbClr val="FFFFFF"/>
                </a:solidFill>
              </a:rPr>
              <a:t>The most popular start station for the annual members is the Kingsbury St &amp; Kinzie St station</a:t>
            </a:r>
          </a:p>
          <a:p>
            <a:pPr>
              <a:buClr>
                <a:schemeClr val="bg1"/>
              </a:buClr>
            </a:pPr>
            <a:r>
              <a:rPr lang="en-US" sz="1600" dirty="0">
                <a:solidFill>
                  <a:srgbClr val="FFFFFF"/>
                </a:solidFill>
              </a:rPr>
              <a:t>We can use this to target the stations that will reach more of the causal members</a:t>
            </a:r>
          </a:p>
          <a:p>
            <a:pPr>
              <a:buClr>
                <a:schemeClr val="bg1"/>
              </a:buClr>
            </a:pPr>
            <a:r>
              <a:rPr lang="en-US" sz="1600" dirty="0">
                <a:solidFill>
                  <a:srgbClr val="FFFFFF"/>
                </a:solidFill>
              </a:rPr>
              <a:t>Promotions or discounts for certain stations throughout the week</a:t>
            </a:r>
          </a:p>
          <a:p>
            <a:pPr>
              <a:buClr>
                <a:schemeClr val="bg1"/>
              </a:buClr>
            </a:pPr>
            <a:r>
              <a:rPr lang="en-US" sz="1600" dirty="0">
                <a:solidFill>
                  <a:srgbClr val="FFFFFF"/>
                </a:solidFill>
              </a:rPr>
              <a:t>These stations are either walking or a short transit trip away from each other</a:t>
            </a:r>
          </a:p>
        </p:txBody>
      </p:sp>
      <p:pic>
        <p:nvPicPr>
          <p:cNvPr id="5" name="Content Placeholder 4">
            <a:extLst>
              <a:ext uri="{FF2B5EF4-FFF2-40B4-BE49-F238E27FC236}">
                <a16:creationId xmlns:a16="http://schemas.microsoft.com/office/drawing/2014/main" id="{FA4D47D0-4266-C5E1-99CB-F6490E16F97E}"/>
              </a:ext>
            </a:extLst>
          </p:cNvPr>
          <p:cNvPicPr>
            <a:picLocks noChangeAspect="1"/>
          </p:cNvPicPr>
          <p:nvPr/>
        </p:nvPicPr>
        <p:blipFill>
          <a:blip r:embed="rId3"/>
          <a:srcRect l="1260" r="1260"/>
          <a:stretch/>
        </p:blipFill>
        <p:spPr>
          <a:xfrm>
            <a:off x="3480816" y="554502"/>
            <a:ext cx="8290559" cy="5686347"/>
          </a:xfrm>
          <a:prstGeom prst="rect">
            <a:avLst/>
          </a:prstGeom>
        </p:spPr>
      </p:pic>
      <p:sp>
        <p:nvSpPr>
          <p:cNvPr id="6" name="Rectangle 5">
            <a:extLst>
              <a:ext uri="{FF2B5EF4-FFF2-40B4-BE49-F238E27FC236}">
                <a16:creationId xmlns:a16="http://schemas.microsoft.com/office/drawing/2014/main" id="{8166B8CD-8A1A-9232-CC7F-E08D5D3B8D4B}"/>
              </a:ext>
            </a:extLst>
          </p:cNvPr>
          <p:cNvSpPr/>
          <p:nvPr/>
        </p:nvSpPr>
        <p:spPr>
          <a:xfrm>
            <a:off x="10080171" y="751114"/>
            <a:ext cx="609600" cy="5072743"/>
          </a:xfrm>
          <a:prstGeom prst="rect">
            <a:avLst/>
          </a:prstGeom>
          <a:solidFill>
            <a:schemeClr val="accent6">
              <a:lumMod val="40000"/>
              <a:lumOff val="60000"/>
              <a:alpha val="45000"/>
            </a:schemeClr>
          </a:solidFill>
          <a:ln>
            <a:solidFill>
              <a:schemeClr val="accent1">
                <a:shade val="15000"/>
                <a:alpha val="6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1E9B763-3419-21A3-6862-7EDA2C82FF28}"/>
              </a:ext>
            </a:extLst>
          </p:cNvPr>
          <p:cNvSpPr/>
          <p:nvPr/>
        </p:nvSpPr>
        <p:spPr>
          <a:xfrm>
            <a:off x="8060871" y="751113"/>
            <a:ext cx="609600" cy="5072743"/>
          </a:xfrm>
          <a:prstGeom prst="rect">
            <a:avLst/>
          </a:prstGeom>
          <a:solidFill>
            <a:schemeClr val="accent6">
              <a:lumMod val="40000"/>
              <a:lumOff val="60000"/>
              <a:alpha val="45000"/>
            </a:schemeClr>
          </a:solidFill>
          <a:ln>
            <a:solidFill>
              <a:schemeClr val="accent1">
                <a:shade val="15000"/>
                <a:alpha val="6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4459967"/>
      </p:ext>
    </p:extLst>
  </p:cSld>
  <p:clrMapOvr>
    <a:masterClrMapping/>
  </p:clrMapOvr>
  <mc:AlternateContent xmlns:mc="http://schemas.openxmlformats.org/markup-compatibility/2006" xmlns:p14="http://schemas.microsoft.com/office/powerpoint/2010/main">
    <mc:Choice Requires="p14">
      <p:transition spd="slow" p14:dur="225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TM03457475[[fn=Frame]]</Template>
  <TotalTime>1162</TotalTime>
  <Words>938</Words>
  <Application>Microsoft Office PowerPoint</Application>
  <PresentationFormat>Widescreen</PresentationFormat>
  <Paragraphs>64</Paragraphs>
  <Slides>12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Corbel</vt:lpstr>
      <vt:lpstr>Wingdings</vt:lpstr>
      <vt:lpstr>Wingdings 2</vt:lpstr>
      <vt:lpstr>Frame</vt:lpstr>
      <vt:lpstr>Cyclistic Membership</vt:lpstr>
      <vt:lpstr>Table of Contents</vt:lpstr>
      <vt:lpstr>Business Task</vt:lpstr>
      <vt:lpstr>Now Let's Look At The Data</vt:lpstr>
      <vt:lpstr>Average Ride Length in Minutes</vt:lpstr>
      <vt:lpstr>Number of Rides Per Day Over The Year</vt:lpstr>
      <vt:lpstr>Bike Types</vt:lpstr>
      <vt:lpstr>Electric Bike Usage Over The Weekday</vt:lpstr>
      <vt:lpstr>Top 5 Start Stations</vt:lpstr>
      <vt:lpstr>Conclusion and Suggestions</vt:lpstr>
      <vt:lpstr>Additional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Ayeishia N. Neal</dc:creator>
  <cp:lastModifiedBy>Ayeishia N. Neal</cp:lastModifiedBy>
  <cp:revision>7</cp:revision>
  <dcterms:created xsi:type="dcterms:W3CDTF">2025-10-12T05:40:17Z</dcterms:created>
  <dcterms:modified xsi:type="dcterms:W3CDTF">2025-10-21T21:52:13Z</dcterms:modified>
</cp:coreProperties>
</file>