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0" r:id="rId4"/>
    <p:sldId id="266" r:id="rId5"/>
    <p:sldId id="258" r:id="rId6"/>
    <p:sldId id="260" r:id="rId7"/>
    <p:sldId id="261" r:id="rId8"/>
    <p:sldId id="262" r:id="rId9"/>
    <p:sldId id="265" r:id="rId10"/>
    <p:sldId id="309" r:id="rId11"/>
    <p:sldId id="311" r:id="rId12"/>
    <p:sldId id="310" r:id="rId13"/>
    <p:sldId id="312" r:id="rId14"/>
    <p:sldId id="313" r:id="rId15"/>
    <p:sldId id="314" r:id="rId16"/>
    <p:sldId id="326" r:id="rId17"/>
    <p:sldId id="315" r:id="rId18"/>
    <p:sldId id="316" r:id="rId19"/>
    <p:sldId id="317" r:id="rId20"/>
    <p:sldId id="318" r:id="rId21"/>
    <p:sldId id="304" r:id="rId22"/>
    <p:sldId id="319" r:id="rId23"/>
    <p:sldId id="325" r:id="rId24"/>
    <p:sldId id="322" r:id="rId25"/>
    <p:sldId id="323" r:id="rId26"/>
    <p:sldId id="324" r:id="rId27"/>
    <p:sldId id="321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292DF-30D5-4A76-B86B-7D1E5073E91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380FA-CC8F-471E-82AA-D89F7B60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4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80FA-CC8F-471E-82AA-D89F7B60F4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5A59-8723-4586-AA0C-37E49BEB01D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CC82-2678-41FC-8326-2A4DA9D8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s://www.gurobi.com/documentation/9.0/quickstart_mac/py_python_interfac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python/docs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www.jetbrains.com/pycharm/download/#section=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01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COTM5284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b="1" dirty="0" smtClean="0"/>
              <a:t>Numeric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float, complex, </a:t>
            </a:r>
            <a:r>
              <a:rPr lang="en-US" b="1" dirty="0" err="1"/>
              <a:t>bool</a:t>
            </a:r>
            <a:r>
              <a:rPr lang="en-US" b="1" dirty="0"/>
              <a:t> )</a:t>
            </a:r>
          </a:p>
          <a:p>
            <a:pPr marL="0" lvl="2" indent="0">
              <a:buNone/>
            </a:pPr>
            <a:r>
              <a:rPr lang="en-US" b="1" dirty="0" smtClean="0"/>
              <a:t>Sequence (String, List, Tuple,  Set, range )</a:t>
            </a:r>
            <a:endParaRPr lang="en-US" b="1" dirty="0"/>
          </a:p>
          <a:p>
            <a:pPr marL="0" lvl="2" indent="0">
              <a:buNone/>
            </a:pPr>
            <a:r>
              <a:rPr lang="en-US" b="1" dirty="0"/>
              <a:t>Dictionary (Map)</a:t>
            </a:r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</p:spTree>
    <p:extLst>
      <p:ext uri="{BB962C8B-B14F-4D97-AF65-F5344CB8AC3E}">
        <p14:creationId xmlns:p14="http://schemas.microsoft.com/office/powerpoint/2010/main" val="3591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 fontScale="85000" lnSpcReduction="20000"/>
          </a:bodyPr>
          <a:lstStyle/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/>
              <a:t>Numeric (</a:t>
            </a:r>
            <a:r>
              <a:rPr lang="en-US" b="1" dirty="0" err="1"/>
              <a:t>int</a:t>
            </a:r>
            <a:r>
              <a:rPr lang="en-US" b="1" dirty="0"/>
              <a:t>, float, complex, </a:t>
            </a:r>
            <a:r>
              <a:rPr lang="en-US" b="1" dirty="0" err="1"/>
              <a:t>bool</a:t>
            </a:r>
            <a:r>
              <a:rPr lang="en-US" b="1" dirty="0"/>
              <a:t> 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a=10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b=10.5</a:t>
            </a:r>
          </a:p>
          <a:p>
            <a:pPr marL="0" indent="0">
              <a:buNone/>
            </a:pPr>
            <a:r>
              <a:rPr lang="en-US" sz="2400" b="1" dirty="0"/>
              <a:t>c=5j+3</a:t>
            </a:r>
          </a:p>
          <a:p>
            <a:pPr marL="0" indent="0">
              <a:buNone/>
            </a:pPr>
            <a:r>
              <a:rPr lang="en-US" sz="2400" b="1" dirty="0" smtClean="0"/>
              <a:t>d=True</a:t>
            </a:r>
          </a:p>
          <a:p>
            <a:pPr marL="0" indent="0">
              <a:buNone/>
            </a:pPr>
            <a:r>
              <a:rPr lang="en-US" sz="2400" b="1" dirty="0"/>
              <a:t>type(a)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&lt;class '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400" b="1" dirty="0"/>
              <a:t>type(b)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2400" b="1" dirty="0"/>
              <a:t>type(c)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&lt;class 'complex'&gt;</a:t>
            </a:r>
          </a:p>
          <a:p>
            <a:pPr marL="0" indent="0">
              <a:buNone/>
            </a:pPr>
            <a:r>
              <a:rPr lang="en-US" sz="2400" b="1" dirty="0"/>
              <a:t>type(d)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&lt;class '</a:t>
            </a:r>
            <a:r>
              <a:rPr lang="en-US" sz="2400" b="1" dirty="0" err="1">
                <a:solidFill>
                  <a:srgbClr val="FF0000"/>
                </a:solidFill>
              </a:rPr>
              <a:t>bool</a:t>
            </a:r>
            <a:r>
              <a:rPr lang="en-US" sz="2400" b="1" dirty="0">
                <a:solidFill>
                  <a:srgbClr val="FF0000"/>
                </a:solidFill>
              </a:rPr>
              <a:t>'&gt;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</p:spTree>
    <p:extLst>
      <p:ext uri="{BB962C8B-B14F-4D97-AF65-F5344CB8AC3E}">
        <p14:creationId xmlns:p14="http://schemas.microsoft.com/office/powerpoint/2010/main" val="6406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b="1" dirty="0" smtClean="0"/>
              <a:t>Sequence (String, List, Tuple,  Set )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String means text. </a:t>
            </a:r>
          </a:p>
          <a:p>
            <a:pPr marL="0" indent="0">
              <a:buNone/>
            </a:pPr>
            <a:r>
              <a:rPr lang="en-US" sz="2400" dirty="0" smtClean="0"/>
              <a:t>List is a comma </a:t>
            </a:r>
            <a:r>
              <a:rPr lang="en-US" sz="2400" dirty="0"/>
              <a:t>separated value that allows us to access any item based on its index.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Tuple is similar to list except that in list we can change values while in tuple we cannot change values of elements. Meaning, list is mutable where tuple is immutable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A comma separated values that are marked with curly bracket are called set.  </a:t>
            </a: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</p:spTree>
    <p:extLst>
      <p:ext uri="{BB962C8B-B14F-4D97-AF65-F5344CB8AC3E}">
        <p14:creationId xmlns:p14="http://schemas.microsoft.com/office/powerpoint/2010/main" val="25305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b="1" dirty="0" smtClean="0"/>
              <a:t>Sequence (</a:t>
            </a:r>
            <a:r>
              <a:rPr lang="en-US" b="1" dirty="0" smtClean="0">
                <a:solidFill>
                  <a:srgbClr val="FF0000"/>
                </a:solidFill>
              </a:rPr>
              <a:t>String, List, </a:t>
            </a:r>
            <a:r>
              <a:rPr lang="en-US" b="1" dirty="0" smtClean="0"/>
              <a:t>Tuple,  Set )</a:t>
            </a:r>
          </a:p>
          <a:p>
            <a:pPr marL="0" indent="0">
              <a:buNone/>
            </a:pPr>
            <a:r>
              <a:rPr lang="en-US" sz="2400" dirty="0" smtClean="0"/>
              <a:t>s</a:t>
            </a:r>
            <a:r>
              <a:rPr lang="en-US" sz="2400" dirty="0"/>
              <a:t>='</a:t>
            </a:r>
            <a:r>
              <a:rPr lang="en-US" sz="2400" dirty="0" err="1"/>
              <a:t>Abebe</a:t>
            </a:r>
            <a:r>
              <a:rPr lang="en-US" sz="2400" dirty="0"/>
              <a:t>'</a:t>
            </a:r>
          </a:p>
          <a:p>
            <a:pPr marL="0" indent="0">
              <a:buNone/>
            </a:pPr>
            <a:r>
              <a:rPr lang="en-US" sz="2400" dirty="0"/>
              <a:t>t="All is </a:t>
            </a:r>
            <a:r>
              <a:rPr lang="en-US" sz="2400" dirty="0" smtClean="0"/>
              <a:t>well“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l</a:t>
            </a:r>
            <a:r>
              <a:rPr lang="en-US" sz="2400" dirty="0"/>
              <a:t>=[10,20,30]</a:t>
            </a:r>
          </a:p>
          <a:p>
            <a:pPr marL="0" indent="0">
              <a:buNone/>
            </a:pPr>
            <a:r>
              <a:rPr lang="en-US" sz="2400" dirty="0"/>
              <a:t>m=['</a:t>
            </a:r>
            <a:r>
              <a:rPr lang="en-US" sz="2400" dirty="0" err="1"/>
              <a:t>Abebe</a:t>
            </a:r>
            <a:r>
              <a:rPr lang="en-US" sz="2400" dirty="0"/>
              <a:t>', '</a:t>
            </a:r>
            <a:r>
              <a:rPr lang="en-US" sz="2400" dirty="0" err="1"/>
              <a:t>Kebede</a:t>
            </a:r>
            <a:r>
              <a:rPr lang="en-US" sz="2400" dirty="0"/>
              <a:t>', '</a:t>
            </a:r>
            <a:r>
              <a:rPr lang="en-US" sz="2400" dirty="0" err="1"/>
              <a:t>Selam</a:t>
            </a:r>
            <a:r>
              <a:rPr lang="en-US" sz="2400" dirty="0" smtClean="0"/>
              <a:t>']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78972"/>
              </p:ext>
            </p:extLst>
          </p:nvPr>
        </p:nvGraphicFramePr>
        <p:xfrm>
          <a:off x="1371600" y="3093720"/>
          <a:ext cx="5029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81986"/>
              </p:ext>
            </p:extLst>
          </p:nvPr>
        </p:nvGraphicFramePr>
        <p:xfrm>
          <a:off x="1447800" y="5379720"/>
          <a:ext cx="3352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i="1" dirty="0" smtClean="0"/>
          </a:p>
          <a:p>
            <a:pPr marL="0" lvl="2" indent="0">
              <a:buNone/>
            </a:pPr>
            <a:endParaRPr lang="en-US" b="1" i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b="1" dirty="0" smtClean="0"/>
              <a:t>Sequence (String, List, </a:t>
            </a:r>
            <a:r>
              <a:rPr lang="en-US" b="1" dirty="0" smtClean="0">
                <a:solidFill>
                  <a:srgbClr val="FF0000"/>
                </a:solidFill>
              </a:rPr>
              <a:t>Tuple,  Set </a:t>
            </a:r>
            <a:r>
              <a:rPr lang="en-US" b="1" dirty="0" smtClean="0"/>
              <a:t>)</a:t>
            </a:r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de-DE" sz="2400" dirty="0"/>
              <a:t>t=("Abebe","Kebede","Selam</a:t>
            </a:r>
            <a:r>
              <a:rPr lang="de-DE" sz="2400" dirty="0" smtClean="0"/>
              <a:t>")</a:t>
            </a:r>
          </a:p>
          <a:p>
            <a:pPr marL="0" indent="0">
              <a:buNone/>
            </a:pPr>
            <a:r>
              <a:rPr lang="de-DE" sz="2400" dirty="0"/>
              <a:t>t</a:t>
            </a:r>
            <a:r>
              <a:rPr lang="de-DE" sz="2400" dirty="0" smtClean="0"/>
              <a:t>=(5,6,7</a:t>
            </a:r>
            <a:r>
              <a:rPr lang="de-DE" sz="2400" dirty="0"/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l={10,20,30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={'</a:t>
            </a:r>
            <a:r>
              <a:rPr lang="en-US" sz="2400" dirty="0" err="1" smtClean="0"/>
              <a:t>Abebe</a:t>
            </a:r>
            <a:r>
              <a:rPr lang="en-US" sz="2400" dirty="0"/>
              <a:t>', '</a:t>
            </a:r>
            <a:r>
              <a:rPr lang="en-US" sz="2400" dirty="0" err="1"/>
              <a:t>Kebede</a:t>
            </a:r>
            <a:r>
              <a:rPr lang="en-US" sz="2400" dirty="0"/>
              <a:t>', </a:t>
            </a:r>
            <a:r>
              <a:rPr lang="en-US" sz="2400" dirty="0" smtClean="0"/>
              <a:t>'</a:t>
            </a:r>
            <a:r>
              <a:rPr lang="en-US" sz="2400" dirty="0" err="1" smtClean="0"/>
              <a:t>Selam</a:t>
            </a:r>
            <a:r>
              <a:rPr lang="en-US" sz="2400" dirty="0" smtClean="0"/>
              <a:t>‘}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</p:spTree>
    <p:extLst>
      <p:ext uri="{BB962C8B-B14F-4D97-AF65-F5344CB8AC3E}">
        <p14:creationId xmlns:p14="http://schemas.microsoft.com/office/powerpoint/2010/main" val="6411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57200"/>
            <a:ext cx="6781800" cy="5715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b="1" dirty="0" smtClean="0"/>
              <a:t>Dictionary </a:t>
            </a:r>
            <a:r>
              <a:rPr lang="en-US" b="1" dirty="0"/>
              <a:t>(Map</a:t>
            </a:r>
            <a:r>
              <a:rPr lang="en-US" b="1" dirty="0" smtClean="0"/>
              <a:t>)</a:t>
            </a:r>
          </a:p>
          <a:p>
            <a:pPr marL="0" lvl="2" indent="0">
              <a:buNone/>
            </a:pPr>
            <a:r>
              <a:rPr lang="en-US" dirty="0" smtClean="0"/>
              <a:t>Every dictionary has a key and value. Key value pair. You cannot have two similar keys. </a:t>
            </a:r>
          </a:p>
          <a:p>
            <a:pPr marL="0" lvl="2" indent="0">
              <a:buNone/>
            </a:pPr>
            <a:r>
              <a:rPr lang="en-US" dirty="0" smtClean="0"/>
              <a:t>Len, update </a:t>
            </a:r>
            <a:r>
              <a:rPr lang="en-US" dirty="0"/>
              <a:t>a </a:t>
            </a:r>
            <a:r>
              <a:rPr lang="en-US" dirty="0" smtClean="0"/>
              <a:t>dictionary, del </a:t>
            </a:r>
            <a:r>
              <a:rPr lang="en-US" dirty="0"/>
              <a:t>function</a:t>
            </a:r>
            <a:r>
              <a:rPr lang="en-US" dirty="0" smtClean="0"/>
              <a:t>, …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d={"Abebe":10,"Kebede":9, "Selam":8}</a:t>
            </a:r>
          </a:p>
          <a:p>
            <a:pPr marL="0" lvl="2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</p:spTree>
    <p:extLst>
      <p:ext uri="{BB962C8B-B14F-4D97-AF65-F5344CB8AC3E}">
        <p14:creationId xmlns:p14="http://schemas.microsoft.com/office/powerpoint/2010/main" val="28998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8752"/>
            <a:ext cx="7207154" cy="914400"/>
          </a:xfrm>
        </p:spPr>
        <p:txBody>
          <a:bodyPr>
            <a:normAutofit fontScale="85000" lnSpcReduction="10000"/>
          </a:bodyPr>
          <a:lstStyle/>
          <a:p>
            <a:pPr marL="0" lvl="2" indent="0">
              <a:buNone/>
            </a:pPr>
            <a:r>
              <a:rPr lang="en-US" b="1" dirty="0" smtClean="0"/>
              <a:t>Sequence (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b="1" dirty="0" smtClean="0"/>
              <a:t>, List, Tuple,  Set)</a:t>
            </a:r>
          </a:p>
          <a:p>
            <a:pPr marL="0" lvl="2" indent="0">
              <a:buNone/>
            </a:pPr>
            <a:r>
              <a:rPr lang="en-US" b="1" dirty="0" smtClean="0"/>
              <a:t>Practice the following in Python’s IDLE, </a:t>
            </a:r>
            <a:r>
              <a:rPr lang="en-US" b="1" dirty="0" err="1" smtClean="0"/>
              <a:t>pycharm’s</a:t>
            </a:r>
            <a:r>
              <a:rPr lang="en-US" b="1" dirty="0" smtClean="0"/>
              <a:t> console or CMD 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4915" y="1066800"/>
            <a:ext cx="431724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t.capitalize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/>
              <a:t>'All is well '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t.upper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/>
              <a:t>'ALL IS WELL '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t.lower</a:t>
            </a:r>
            <a:r>
              <a:rPr lang="en-US" sz="18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b="1" dirty="0"/>
              <a:t>'all is well </a:t>
            </a:r>
            <a:r>
              <a:rPr lang="en-US" sz="1800" b="1" dirty="0" smtClean="0"/>
              <a:t>‘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t.join</a:t>
            </a:r>
            <a:r>
              <a:rPr lang="en-US" sz="1800" b="1" dirty="0">
                <a:solidFill>
                  <a:srgbClr val="FF0000"/>
                </a:solidFill>
              </a:rPr>
              <a:t>("123 ")</a:t>
            </a:r>
          </a:p>
          <a:p>
            <a:pPr marL="0" indent="0">
              <a:buNone/>
            </a:pPr>
            <a:r>
              <a:rPr lang="en-US" sz="1800" b="1" dirty="0"/>
              <a:t>'1All is well 2All is well 3All is well  '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u</a:t>
            </a:r>
            <a:r>
              <a:rPr lang="en-US" sz="1800" b="1" dirty="0"/>
              <a:t>="%s and %s are %d"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u%("Abebe","Kebede",25)</a:t>
            </a:r>
          </a:p>
          <a:p>
            <a:pPr marL="0" indent="0">
              <a:buNone/>
            </a:pPr>
            <a:r>
              <a:rPr lang="en-US" sz="1800" b="1" dirty="0"/>
              <a:t>'</a:t>
            </a:r>
            <a:r>
              <a:rPr lang="en-US" sz="1800" b="1" dirty="0" err="1"/>
              <a:t>Abebe</a:t>
            </a:r>
            <a:r>
              <a:rPr lang="en-US" sz="1800" b="1" dirty="0"/>
              <a:t> and </a:t>
            </a:r>
            <a:r>
              <a:rPr lang="en-US" sz="1800" b="1" dirty="0" err="1"/>
              <a:t>Kebede</a:t>
            </a:r>
            <a:r>
              <a:rPr lang="en-US" sz="1800" b="1" dirty="0"/>
              <a:t> are </a:t>
            </a:r>
            <a:r>
              <a:rPr lang="en-US" sz="1800" b="1" dirty="0" smtClean="0"/>
              <a:t>25'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print('it\'s all "well"')</a:t>
            </a:r>
          </a:p>
          <a:p>
            <a:pPr marL="0" indent="0">
              <a:buNone/>
            </a:pPr>
            <a:r>
              <a:rPr lang="en-US" sz="1800" b="1" dirty="0"/>
              <a:t>it's all "well"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0657" y="1053152"/>
            <a:ext cx="346425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t="All is well "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u="With the world"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t+u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'All is well With the world</a:t>
            </a:r>
            <a:r>
              <a:rPr lang="en-US" sz="1800" b="1" dirty="0"/>
              <a:t>'</a:t>
            </a:r>
            <a:endParaRPr lang="en-US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t*2</a:t>
            </a:r>
          </a:p>
          <a:p>
            <a:pPr marL="0" indent="0">
              <a:buNone/>
            </a:pPr>
            <a:r>
              <a:rPr lang="en-US" sz="1800" b="1" dirty="0" smtClean="0"/>
              <a:t>'All is well All is well </a:t>
            </a:r>
            <a:r>
              <a:rPr lang="en-US" sz="1800" b="1" dirty="0"/>
              <a:t>'</a:t>
            </a:r>
            <a:endParaRPr lang="en-US" sz="18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t[6]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' '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t[10]</a:t>
            </a:r>
          </a:p>
          <a:p>
            <a:pPr marL="0" indent="0">
              <a:buNone/>
            </a:pPr>
            <a:r>
              <a:rPr lang="en-US" sz="1800" b="1" dirty="0" smtClean="0"/>
              <a:t>'l</a:t>
            </a:r>
            <a:r>
              <a:rPr lang="en-US" sz="1800" b="1" dirty="0"/>
              <a:t>'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t[-3]</a:t>
            </a:r>
          </a:p>
          <a:p>
            <a:pPr marL="0" indent="0">
              <a:buNone/>
            </a:pPr>
            <a:r>
              <a:rPr lang="en-US" sz="1800" b="1" dirty="0" smtClean="0"/>
              <a:t>'l</a:t>
            </a:r>
            <a:r>
              <a:rPr lang="en-US" sz="1800" b="1" dirty="0"/>
              <a:t>'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sz="1800" b="1" dirty="0" smtClean="0"/>
              <a:t>12</a:t>
            </a:r>
          </a:p>
          <a:p>
            <a:pPr marL="0" indent="0">
              <a:buFont typeface="Arial" pitchFamily="34" charset="0"/>
              <a:buNone/>
            </a:pPr>
            <a:endParaRPr lang="en-US" sz="1800" b="1" dirty="0" smtClean="0"/>
          </a:p>
          <a:p>
            <a:pPr marL="0" indent="0">
              <a:buFont typeface="Arial" pitchFamily="34" charset="0"/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215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8752"/>
            <a:ext cx="7207154" cy="914400"/>
          </a:xfrm>
        </p:spPr>
        <p:txBody>
          <a:bodyPr>
            <a:normAutofit fontScale="85000" lnSpcReduction="10000"/>
          </a:bodyPr>
          <a:lstStyle/>
          <a:p>
            <a:pPr marL="0" lvl="2" indent="0">
              <a:buNone/>
            </a:pPr>
            <a:r>
              <a:rPr lang="en-US" b="1" dirty="0" smtClean="0"/>
              <a:t>Sequence (</a:t>
            </a:r>
            <a:r>
              <a:rPr lang="en-US" b="1" dirty="0" smtClean="0">
                <a:solidFill>
                  <a:srgbClr val="FF0000"/>
                </a:solidFill>
              </a:rPr>
              <a:t>String</a:t>
            </a:r>
            <a:r>
              <a:rPr lang="en-US" b="1" dirty="0" smtClean="0"/>
              <a:t>, List, Tuple,  Set)</a:t>
            </a:r>
          </a:p>
          <a:p>
            <a:pPr marL="0" lvl="2" indent="0">
              <a:buNone/>
            </a:pPr>
            <a:r>
              <a:rPr lang="en-US" b="1" dirty="0" smtClean="0"/>
              <a:t>Practice the following in Python’s IDLE, </a:t>
            </a:r>
            <a:r>
              <a:rPr lang="en-US" b="1" dirty="0" err="1" smtClean="0"/>
              <a:t>pycharm’s</a:t>
            </a:r>
            <a:r>
              <a:rPr lang="en-US" b="1" dirty="0" smtClean="0"/>
              <a:t> console or CMD 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0657" y="1053152"/>
            <a:ext cx="7432343" cy="571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Print the following text all in one line in your IDL environment ( take note the fact that ‘\n’ is printed as new line in </a:t>
            </a:r>
            <a:r>
              <a:rPr lang="en-US" sz="1800" dirty="0" smtClean="0"/>
              <a:t>python.\\n is printed as \n. </a:t>
            </a:r>
            <a:r>
              <a:rPr lang="en-US" sz="1800" dirty="0"/>
              <a:t>Also take note of the fact that putting ‘r’ in front of any string allows you to print it as it is without further consideration of syntax.): </a:t>
            </a:r>
          </a:p>
          <a:p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Sara’s file is located in the computer’s hard disk, C:\new-folder1\new-folder2.</a:t>
            </a:r>
          </a:p>
          <a:p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Answer:</a:t>
            </a:r>
          </a:p>
          <a:p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&gt;&gt;&gt; print("Sara's file is located in the computer's hard disk, C:\\new-folder1\\new-folder2.")</a:t>
            </a:r>
          </a:p>
          <a:p>
            <a:r>
              <a:rPr lang="en-US" sz="1800" dirty="0"/>
              <a:t>Sara's file is located in the computer's hard disk, C:\new-folder1\new-folder2.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&gt;&gt;&gt; print(</a:t>
            </a:r>
            <a:r>
              <a:rPr lang="en-US" sz="1800" dirty="0" err="1"/>
              <a:t>r"Sara's</a:t>
            </a:r>
            <a:r>
              <a:rPr lang="en-US" sz="1800" dirty="0"/>
              <a:t> file is located in the computer's hard disk, C:\new-folder1\new-folder2.")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Sara's file is located in the computer's hard disk, C:\new-folder1\new-folder2.</a:t>
            </a:r>
          </a:p>
        </p:txBody>
      </p:sp>
    </p:spTree>
    <p:extLst>
      <p:ext uri="{BB962C8B-B14F-4D97-AF65-F5344CB8AC3E}">
        <p14:creationId xmlns:p14="http://schemas.microsoft.com/office/powerpoint/2010/main" val="20744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4915" y="1066800"/>
            <a:ext cx="431724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l[0:5]</a:t>
            </a:r>
          </a:p>
          <a:p>
            <a:pPr marL="0" indent="0">
              <a:buNone/>
            </a:pPr>
            <a:r>
              <a:rPr lang="it-IT" sz="1800" b="1" dirty="0"/>
              <a:t>[10, 20, 30, 'Mola', 1</a:t>
            </a:r>
            <a:r>
              <a:rPr lang="it-IT" sz="1800" b="1" dirty="0" smtClean="0"/>
              <a:t>]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l[:5]</a:t>
            </a:r>
          </a:p>
          <a:p>
            <a:pPr marL="0" indent="0">
              <a:buNone/>
            </a:pPr>
            <a:r>
              <a:rPr lang="it-IT" sz="1800" b="1" dirty="0"/>
              <a:t>[10, 20, 30, 'Mola', 1</a:t>
            </a:r>
            <a:r>
              <a:rPr lang="it-IT" sz="1800" b="1" dirty="0" smtClean="0"/>
              <a:t>]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l[0:]</a:t>
            </a:r>
          </a:p>
          <a:p>
            <a:pPr marL="0" indent="0">
              <a:buNone/>
            </a:pPr>
            <a:r>
              <a:rPr lang="it-IT" sz="1800" b="1" dirty="0"/>
              <a:t>[10, 20, 30, 'Mola', 1, 2, 3</a:t>
            </a:r>
            <a:r>
              <a:rPr lang="it-IT" sz="1800" b="1" dirty="0" smtClean="0"/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min(l)</a:t>
            </a:r>
          </a:p>
          <a:p>
            <a:pPr marL="0" indent="0">
              <a:buNone/>
            </a:pPr>
            <a:r>
              <a:rPr lang="en-US" sz="1800" b="1" dirty="0"/>
              <a:t>10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max(l)</a:t>
            </a:r>
          </a:p>
          <a:p>
            <a:pPr marL="0" indent="0">
              <a:buNone/>
            </a:pPr>
            <a:r>
              <a:rPr lang="en-US" sz="1800" b="1" dirty="0" smtClean="0"/>
              <a:t>30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l.remove</a:t>
            </a:r>
            <a:r>
              <a:rPr lang="en-US" sz="1800" b="1" dirty="0">
                <a:solidFill>
                  <a:srgbClr val="FF0000"/>
                </a:solidFill>
              </a:rPr>
              <a:t>(30)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</a:t>
            </a:r>
          </a:p>
          <a:p>
            <a:pPr marL="0" indent="0">
              <a:buNone/>
            </a:pPr>
            <a:r>
              <a:rPr lang="en-US" sz="1800" b="1" dirty="0"/>
              <a:t>[10, 20</a:t>
            </a:r>
            <a:r>
              <a:rPr lang="en-US" sz="1800" b="1" dirty="0" smtClean="0"/>
              <a:t>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l.pop</a:t>
            </a:r>
            <a:r>
              <a:rPr lang="en-US" sz="1800" b="1" dirty="0">
                <a:solidFill>
                  <a:srgbClr val="FF0000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1800" b="1" dirty="0"/>
              <a:t>10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0657" y="1053152"/>
            <a:ext cx="346425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l</a:t>
            </a:r>
            <a:r>
              <a:rPr lang="en-US" sz="1800" b="1" dirty="0"/>
              <a:t>=[10,20,30]</a:t>
            </a:r>
          </a:p>
          <a:p>
            <a:pPr marL="0" indent="0">
              <a:buNone/>
            </a:pPr>
            <a:r>
              <a:rPr lang="en-US" sz="1800" b="1" dirty="0"/>
              <a:t>m=["</a:t>
            </a:r>
            <a:r>
              <a:rPr lang="en-US" sz="1800" b="1" dirty="0" err="1"/>
              <a:t>Abebe</a:t>
            </a:r>
            <a:r>
              <a:rPr lang="en-US" sz="1800" b="1" dirty="0"/>
              <a:t>","</a:t>
            </a:r>
            <a:r>
              <a:rPr lang="en-US" sz="1800" b="1" dirty="0" err="1"/>
              <a:t>Kebede</a:t>
            </a:r>
            <a:r>
              <a:rPr lang="en-US" sz="1800" b="1" dirty="0"/>
              <a:t>","</a:t>
            </a:r>
            <a:r>
              <a:rPr lang="en-US" sz="1800" b="1" dirty="0" err="1"/>
              <a:t>Selam</a:t>
            </a:r>
            <a:r>
              <a:rPr lang="en-US" sz="1800" b="1" dirty="0"/>
              <a:t>"]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l+m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[10, 20, 30, '</a:t>
            </a:r>
            <a:r>
              <a:rPr lang="en-US" sz="1800" b="1" dirty="0" err="1"/>
              <a:t>Abebe</a:t>
            </a:r>
            <a:r>
              <a:rPr lang="en-US" sz="1800" b="1" dirty="0"/>
              <a:t>', '</a:t>
            </a:r>
            <a:r>
              <a:rPr lang="en-US" sz="1800" b="1" dirty="0" err="1"/>
              <a:t>Kebede</a:t>
            </a:r>
            <a:r>
              <a:rPr lang="en-US" sz="1800" b="1" dirty="0"/>
              <a:t>', '</a:t>
            </a:r>
            <a:r>
              <a:rPr lang="en-US" sz="1800" b="1" dirty="0" err="1"/>
              <a:t>Selam</a:t>
            </a:r>
            <a:r>
              <a:rPr lang="en-US" sz="1800" b="1" dirty="0" smtClean="0"/>
              <a:t>']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(l)</a:t>
            </a:r>
          </a:p>
          <a:p>
            <a:pPr marL="0" indent="0">
              <a:buNone/>
            </a:pPr>
            <a:r>
              <a:rPr lang="en-US" sz="1800" b="1" dirty="0" smtClean="0"/>
              <a:t>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l*2</a:t>
            </a:r>
          </a:p>
          <a:p>
            <a:pPr marL="0" indent="0">
              <a:buNone/>
            </a:pPr>
            <a:r>
              <a:rPr lang="en-US" sz="1800" b="1" dirty="0"/>
              <a:t>[10, 20, 30, 10, 20, 30</a:t>
            </a:r>
            <a:r>
              <a:rPr lang="en-US" sz="1800" b="1" dirty="0" smtClean="0"/>
              <a:t>]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l.append("Mola")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l</a:t>
            </a:r>
          </a:p>
          <a:p>
            <a:pPr marL="0" indent="0">
              <a:buNone/>
            </a:pPr>
            <a:r>
              <a:rPr lang="it-IT" sz="1800" b="1" dirty="0"/>
              <a:t>[10, 20, 30, 'Mola</a:t>
            </a:r>
            <a:r>
              <a:rPr lang="it-IT" sz="1800" b="1" dirty="0" smtClean="0"/>
              <a:t>']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l.count</a:t>
            </a:r>
            <a:r>
              <a:rPr lang="en-US" sz="1800" b="1" dirty="0">
                <a:solidFill>
                  <a:srgbClr val="FF0000"/>
                </a:solidFill>
              </a:rPr>
              <a:t>(20)</a:t>
            </a:r>
          </a:p>
          <a:p>
            <a:pPr marL="0" indent="0">
              <a:buNone/>
            </a:pPr>
            <a:r>
              <a:rPr lang="en-US" sz="1800" b="1" dirty="0" smtClean="0"/>
              <a:t>1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l.extend</a:t>
            </a:r>
            <a:r>
              <a:rPr lang="en-US" sz="1800" b="1" dirty="0">
                <a:solidFill>
                  <a:srgbClr val="FF0000"/>
                </a:solidFill>
              </a:rPr>
              <a:t>([1,2,3])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</a:t>
            </a:r>
          </a:p>
          <a:p>
            <a:pPr marL="0" indent="0">
              <a:buNone/>
            </a:pPr>
            <a:r>
              <a:rPr lang="en-US" sz="1800" b="1" dirty="0"/>
              <a:t>[10, 20, 30, '</a:t>
            </a:r>
            <a:r>
              <a:rPr lang="en-US" sz="1800" b="1" dirty="0" err="1"/>
              <a:t>Mola</a:t>
            </a:r>
            <a:r>
              <a:rPr lang="en-US" sz="1800" b="1" dirty="0"/>
              <a:t>', 1, 2, 3]</a:t>
            </a:r>
            <a:endParaRPr lang="en-US" sz="1800" b="1" dirty="0" smtClean="0"/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76400" y="138752"/>
            <a:ext cx="7207154" cy="914400"/>
          </a:xfrm>
        </p:spPr>
        <p:txBody>
          <a:bodyPr>
            <a:normAutofit fontScale="85000" lnSpcReduction="10000"/>
          </a:bodyPr>
          <a:lstStyle/>
          <a:p>
            <a:pPr marL="0" lvl="2" indent="0">
              <a:buNone/>
            </a:pPr>
            <a:r>
              <a:rPr lang="en-US" b="1" dirty="0" smtClean="0"/>
              <a:t>Sequence (String,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b="1" dirty="0" smtClean="0"/>
              <a:t>, Tuple,  Set)</a:t>
            </a:r>
          </a:p>
          <a:p>
            <a:pPr marL="0" lvl="2" indent="0">
              <a:buNone/>
            </a:pPr>
            <a:r>
              <a:rPr lang="en-US" b="1" dirty="0" smtClean="0"/>
              <a:t>Practice the following in Python’s IDLE, </a:t>
            </a:r>
            <a:r>
              <a:rPr lang="en-US" b="1" dirty="0" err="1" smtClean="0"/>
              <a:t>pycharm’s</a:t>
            </a:r>
            <a:r>
              <a:rPr lang="en-US" b="1" dirty="0" smtClean="0"/>
              <a:t> console or CMD 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65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4915" y="1066800"/>
            <a:ext cx="431724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t[0]</a:t>
            </a:r>
          </a:p>
          <a:p>
            <a:pPr marL="0" indent="0">
              <a:buNone/>
            </a:pPr>
            <a:r>
              <a:rPr lang="it-IT" sz="1800" b="1" dirty="0"/>
              <a:t>10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t[0:3]</a:t>
            </a:r>
          </a:p>
          <a:p>
            <a:pPr marL="0" indent="0">
              <a:buNone/>
            </a:pPr>
            <a:r>
              <a:rPr lang="it-IT" sz="1800" b="1" dirty="0"/>
              <a:t>(10, 20, 30)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0657" y="1053152"/>
            <a:ext cx="346425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t=(10,20,30)</a:t>
            </a:r>
          </a:p>
          <a:p>
            <a:pPr marL="0" indent="0">
              <a:buNone/>
            </a:pPr>
            <a:r>
              <a:rPr lang="en-US" sz="1800" b="1" dirty="0"/>
              <a:t>u=("</a:t>
            </a:r>
            <a:r>
              <a:rPr lang="en-US" sz="1800" b="1" dirty="0" err="1"/>
              <a:t>Abebe</a:t>
            </a:r>
            <a:r>
              <a:rPr lang="en-US" sz="1800" b="1" dirty="0"/>
              <a:t>","</a:t>
            </a:r>
            <a:r>
              <a:rPr lang="en-US" sz="1800" b="1" dirty="0" err="1"/>
              <a:t>Kebede</a:t>
            </a:r>
            <a:r>
              <a:rPr lang="en-US" sz="1800" b="1" dirty="0"/>
              <a:t>","</a:t>
            </a:r>
            <a:r>
              <a:rPr lang="en-US" sz="1800" b="1" dirty="0" err="1"/>
              <a:t>Selam</a:t>
            </a:r>
            <a:r>
              <a:rPr lang="en-US" sz="1800" b="1" dirty="0"/>
              <a:t>")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t+u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(10, 20, 30, '</a:t>
            </a:r>
            <a:r>
              <a:rPr lang="en-US" sz="1800" b="1" dirty="0" err="1"/>
              <a:t>Abebe</a:t>
            </a:r>
            <a:r>
              <a:rPr lang="en-US" sz="1800" b="1" dirty="0"/>
              <a:t>', '</a:t>
            </a:r>
            <a:r>
              <a:rPr lang="en-US" sz="1800" b="1" dirty="0" err="1"/>
              <a:t>Kebede</a:t>
            </a:r>
            <a:r>
              <a:rPr lang="en-US" sz="1800" b="1" dirty="0"/>
              <a:t>', '</a:t>
            </a:r>
            <a:r>
              <a:rPr lang="en-US" sz="1800" b="1" dirty="0" err="1"/>
              <a:t>Selam</a:t>
            </a:r>
            <a:r>
              <a:rPr lang="en-US" sz="1800" b="1" dirty="0"/>
              <a:t>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t*2</a:t>
            </a:r>
          </a:p>
          <a:p>
            <a:pPr marL="0" indent="0">
              <a:buNone/>
            </a:pPr>
            <a:r>
              <a:rPr lang="en-US" sz="1800" b="1" dirty="0"/>
              <a:t>(10, 20, 30, 10, 20, 30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sz="1800" b="1" dirty="0" smtClean="0"/>
              <a:t>3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t.count</a:t>
            </a:r>
            <a:r>
              <a:rPr lang="en-US" sz="1800" b="1" dirty="0">
                <a:solidFill>
                  <a:srgbClr val="FF0000"/>
                </a:solidFill>
              </a:rPr>
              <a:t>(10)</a:t>
            </a:r>
          </a:p>
          <a:p>
            <a:pPr marL="0" indent="0">
              <a:buNone/>
            </a:pPr>
            <a:r>
              <a:rPr lang="en-US" sz="1800" b="1" dirty="0" smtClean="0"/>
              <a:t>1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t.index</a:t>
            </a:r>
            <a:r>
              <a:rPr lang="en-US" sz="1800" b="1" dirty="0">
                <a:solidFill>
                  <a:srgbClr val="FF0000"/>
                </a:solidFill>
              </a:rPr>
              <a:t>(30)</a:t>
            </a:r>
          </a:p>
          <a:p>
            <a:pPr marL="0" indent="0">
              <a:buNone/>
            </a:pPr>
            <a:r>
              <a:rPr lang="en-US" sz="1800" b="1" dirty="0" smtClean="0"/>
              <a:t>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min(t)</a:t>
            </a:r>
          </a:p>
          <a:p>
            <a:pPr marL="0" indent="0">
              <a:buNone/>
            </a:pPr>
            <a:r>
              <a:rPr lang="en-US" sz="1800" b="1" dirty="0"/>
              <a:t>10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max(t)</a:t>
            </a:r>
          </a:p>
          <a:p>
            <a:pPr marL="0" indent="0">
              <a:buNone/>
            </a:pPr>
            <a:r>
              <a:rPr lang="en-US" sz="1800" b="1" dirty="0"/>
              <a:t>30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138752"/>
            <a:ext cx="7207154" cy="914400"/>
          </a:xfrm>
        </p:spPr>
        <p:txBody>
          <a:bodyPr>
            <a:normAutofit fontScale="85000" lnSpcReduction="10000"/>
          </a:bodyPr>
          <a:lstStyle/>
          <a:p>
            <a:pPr marL="0" lvl="2" indent="0">
              <a:buNone/>
            </a:pPr>
            <a:r>
              <a:rPr lang="en-US" b="1" dirty="0" smtClean="0"/>
              <a:t>Sequence (String, List, </a:t>
            </a:r>
            <a:r>
              <a:rPr lang="en-US" b="1" dirty="0" smtClean="0">
                <a:solidFill>
                  <a:srgbClr val="FF0000"/>
                </a:solidFill>
              </a:rPr>
              <a:t>Tuple</a:t>
            </a:r>
            <a:r>
              <a:rPr lang="en-US" b="1" dirty="0" smtClean="0"/>
              <a:t>,  Set)</a:t>
            </a:r>
          </a:p>
          <a:p>
            <a:pPr marL="0" lvl="2" indent="0">
              <a:buNone/>
            </a:pPr>
            <a:r>
              <a:rPr lang="en-US" b="1" dirty="0" smtClean="0"/>
              <a:t>Practice the following in Python’s IDLE, </a:t>
            </a:r>
            <a:r>
              <a:rPr lang="en-US" b="1" dirty="0" err="1" smtClean="0"/>
              <a:t>pycharm’s</a:t>
            </a:r>
            <a:r>
              <a:rPr lang="en-US" b="1" dirty="0" smtClean="0"/>
              <a:t> console or CMD 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0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600200" y="990600"/>
            <a:ext cx="6400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Text editors: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Are </a:t>
            </a:r>
            <a:r>
              <a:rPr lang="en-US" sz="2000" dirty="0"/>
              <a:t>environments where we edit our code.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Examples </a:t>
            </a:r>
            <a:r>
              <a:rPr lang="en-US" sz="2000" dirty="0"/>
              <a:t>of text editors are: note pad, visual studio code, python IDLE , </a:t>
            </a:r>
            <a:r>
              <a:rPr lang="en-US" sz="2000" dirty="0" err="1"/>
              <a:t>pycharm</a:t>
            </a:r>
            <a:r>
              <a:rPr lang="en-US" sz="2000" dirty="0"/>
              <a:t>, etc.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this part of the course we use the python IDLE and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to edit our python codes. 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 fontScale="85000" lnSpcReduction="20000"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/>
              <a:t>Install python IDLE and </a:t>
            </a:r>
            <a:r>
              <a:rPr lang="en-US" i="1" dirty="0" err="1"/>
              <a:t>Pycharm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7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Data types 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4915" y="1066800"/>
            <a:ext cx="431724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</a:rPr>
              <a:t>s.union(t.union(u))</a:t>
            </a:r>
          </a:p>
          <a:p>
            <a:pPr marL="0" indent="0">
              <a:buNone/>
            </a:pPr>
            <a:r>
              <a:rPr lang="it-IT" sz="1800" b="1" dirty="0"/>
              <a:t>{'Abebe', 40, 'b', 10, 20, 'Kebede', 'c', 'a', 30</a:t>
            </a:r>
            <a:r>
              <a:rPr lang="it-IT" sz="1800" b="1" dirty="0" smtClean="0"/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s.intersection</a:t>
            </a:r>
            <a:r>
              <a:rPr lang="en-US" sz="1800" b="1" dirty="0">
                <a:solidFill>
                  <a:srgbClr val="FF0000"/>
                </a:solidFill>
              </a:rPr>
              <a:t>(t)</a:t>
            </a:r>
          </a:p>
          <a:p>
            <a:pPr marL="0" indent="0">
              <a:buNone/>
            </a:pPr>
            <a:r>
              <a:rPr lang="en-US" sz="1800" b="1" dirty="0"/>
              <a:t>{10</a:t>
            </a:r>
            <a:r>
              <a:rPr lang="en-US" sz="1800" b="1" dirty="0" smtClean="0"/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s.intersection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t.intersection</a:t>
            </a:r>
            <a:r>
              <a:rPr lang="en-US" sz="1800" b="1" dirty="0">
                <a:solidFill>
                  <a:srgbClr val="FF0000"/>
                </a:solidFill>
              </a:rPr>
              <a:t>(u))</a:t>
            </a:r>
          </a:p>
          <a:p>
            <a:pPr marL="0" indent="0">
              <a:buNone/>
            </a:pPr>
            <a:r>
              <a:rPr lang="en-US" sz="1800" b="1" dirty="0"/>
              <a:t>set()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0657" y="1053152"/>
            <a:ext cx="3464257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s</a:t>
            </a:r>
            <a:r>
              <a:rPr lang="en-US" sz="1800" b="1" dirty="0"/>
              <a:t>={10,20,30,40}</a:t>
            </a:r>
          </a:p>
          <a:p>
            <a:pPr marL="0" indent="0">
              <a:buNone/>
            </a:pPr>
            <a:r>
              <a:rPr lang="en-US" sz="1800" b="1" dirty="0"/>
              <a:t>t={"</a:t>
            </a:r>
            <a:r>
              <a:rPr lang="en-US" sz="1800" b="1" dirty="0" err="1"/>
              <a:t>Abebe</a:t>
            </a:r>
            <a:r>
              <a:rPr lang="en-US" sz="1800" b="1" dirty="0"/>
              <a:t>", "</a:t>
            </a:r>
            <a:r>
              <a:rPr lang="en-US" sz="1800" b="1" dirty="0" err="1"/>
              <a:t>Kebede</a:t>
            </a:r>
            <a:r>
              <a:rPr lang="en-US" sz="1800" b="1" dirty="0"/>
              <a:t>", "</a:t>
            </a:r>
            <a:r>
              <a:rPr lang="en-US" sz="1800" b="1" dirty="0" err="1"/>
              <a:t>Selam</a:t>
            </a:r>
            <a:r>
              <a:rPr lang="en-US" sz="1800" b="1" dirty="0"/>
              <a:t>"}</a:t>
            </a:r>
          </a:p>
          <a:p>
            <a:pPr marL="0" indent="0">
              <a:buNone/>
            </a:pPr>
            <a:r>
              <a:rPr lang="en-US" sz="1800" b="1" dirty="0"/>
              <a:t>u={"</a:t>
            </a:r>
            <a:r>
              <a:rPr lang="en-US" sz="1800" b="1" dirty="0" err="1"/>
              <a:t>a","b","c</a:t>
            </a:r>
            <a:r>
              <a:rPr lang="en-US" sz="1800" b="1" dirty="0"/>
              <a:t>"}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len</a:t>
            </a:r>
            <a:r>
              <a:rPr lang="en-US" sz="1800" b="1" dirty="0">
                <a:solidFill>
                  <a:srgbClr val="FF0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sz="1800" b="1" dirty="0" smtClean="0"/>
              <a:t>4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t.remove("Selam")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pt-BR" sz="1800" b="1" dirty="0"/>
              <a:t>{'Abebe', 'Kebede</a:t>
            </a:r>
            <a:r>
              <a:rPr lang="pt-BR" sz="1800" b="1" dirty="0" smtClean="0"/>
              <a:t>'}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t.add</a:t>
            </a:r>
            <a:r>
              <a:rPr lang="en-US" sz="1800" b="1" dirty="0">
                <a:solidFill>
                  <a:srgbClr val="FF0000"/>
                </a:solidFill>
              </a:rPr>
              <a:t>(10)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en-US" sz="1800" b="1" dirty="0"/>
              <a:t>{10, '</a:t>
            </a:r>
            <a:r>
              <a:rPr lang="en-US" sz="1800" b="1" dirty="0" err="1"/>
              <a:t>Abebe</a:t>
            </a:r>
            <a:r>
              <a:rPr lang="en-US" sz="1800" b="1" dirty="0"/>
              <a:t>', '</a:t>
            </a:r>
            <a:r>
              <a:rPr lang="en-US" sz="1800" b="1" dirty="0" err="1"/>
              <a:t>Kebede</a:t>
            </a:r>
            <a:r>
              <a:rPr lang="en-US" sz="1800" b="1" dirty="0"/>
              <a:t>'}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138752"/>
            <a:ext cx="7207154" cy="914400"/>
          </a:xfrm>
        </p:spPr>
        <p:txBody>
          <a:bodyPr>
            <a:normAutofit fontScale="85000" lnSpcReduction="10000"/>
          </a:bodyPr>
          <a:lstStyle/>
          <a:p>
            <a:pPr marL="0" lvl="2" indent="0">
              <a:buNone/>
            </a:pPr>
            <a:r>
              <a:rPr lang="en-US" b="1" dirty="0" smtClean="0"/>
              <a:t>Sequence (String, List, Tuple, 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b="1" dirty="0" smtClean="0"/>
              <a:t>)</a:t>
            </a:r>
          </a:p>
          <a:p>
            <a:pPr marL="0" lvl="2" indent="0">
              <a:buNone/>
            </a:pPr>
            <a:r>
              <a:rPr lang="en-US" b="1" dirty="0" smtClean="0"/>
              <a:t>Practice the following in Python’s IDLE, </a:t>
            </a:r>
            <a:r>
              <a:rPr lang="en-US" b="1" dirty="0" err="1" smtClean="0"/>
              <a:t>pycharm’s</a:t>
            </a:r>
            <a:r>
              <a:rPr lang="en-US" b="1" dirty="0" smtClean="0"/>
              <a:t> console or CMD </a:t>
            </a:r>
            <a:endParaRPr lang="en-US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01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6096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1900" dirty="0" smtClean="0"/>
              <a:t>[ Arithmetic </a:t>
            </a:r>
            <a:r>
              <a:rPr lang="en-US" sz="1900" dirty="0"/>
              <a:t>operators </a:t>
            </a:r>
            <a:r>
              <a:rPr lang="en-US" sz="1900" dirty="0" smtClean="0"/>
              <a:t>-</a:t>
            </a:r>
            <a:r>
              <a:rPr lang="en-US" sz="2000" dirty="0"/>
              <a:t>Parenthesis ( () ), </a:t>
            </a:r>
            <a:r>
              <a:rPr lang="en-US" sz="1900" dirty="0" smtClean="0"/>
              <a:t>multiplicative </a:t>
            </a:r>
            <a:r>
              <a:rPr lang="en-US" sz="1900" dirty="0"/>
              <a:t>(*, /, //, %), additive (+, </a:t>
            </a:r>
            <a:r>
              <a:rPr lang="en-US" sz="1900" dirty="0" smtClean="0"/>
              <a:t>-)]</a:t>
            </a:r>
          </a:p>
          <a:p>
            <a:pPr marL="0" lvl="2" indent="0">
              <a:buNone/>
            </a:pPr>
            <a:r>
              <a:rPr lang="en-US" sz="2000" dirty="0" smtClean="0"/>
              <a:t>[Assignment </a:t>
            </a:r>
            <a:r>
              <a:rPr lang="en-US" sz="2000" dirty="0"/>
              <a:t>operators ( = , += ,  -= , *=,  /=,  %= </a:t>
            </a:r>
            <a:r>
              <a:rPr lang="en-US" sz="2000" dirty="0" smtClean="0"/>
              <a:t>)]</a:t>
            </a:r>
          </a:p>
          <a:p>
            <a:pPr marL="0" lvl="2" indent="0">
              <a:buNone/>
            </a:pPr>
            <a:r>
              <a:rPr lang="en-US" sz="2100" dirty="0" smtClean="0"/>
              <a:t>[Relational </a:t>
            </a:r>
            <a:r>
              <a:rPr lang="en-US" sz="2100" dirty="0"/>
              <a:t>operators - ( &lt; , &gt; , &lt;= , &gt;= </a:t>
            </a:r>
            <a:r>
              <a:rPr lang="en-US" sz="2100" dirty="0"/>
              <a:t>, == , != )]</a:t>
            </a:r>
            <a:endParaRPr lang="en-US" sz="2100" dirty="0"/>
          </a:p>
          <a:p>
            <a:pPr marL="0" lvl="2" indent="0">
              <a:buNone/>
            </a:pPr>
            <a:r>
              <a:rPr lang="en-US" sz="2100" dirty="0" smtClean="0"/>
              <a:t>[Logical </a:t>
            </a:r>
            <a:r>
              <a:rPr lang="en-US" sz="2100" dirty="0"/>
              <a:t>operators - </a:t>
            </a:r>
            <a:r>
              <a:rPr lang="en-US" sz="2100" dirty="0" smtClean="0"/>
              <a:t>  </a:t>
            </a:r>
            <a:r>
              <a:rPr lang="en-US" sz="2100" dirty="0"/>
              <a:t>logical AND ( and ), logical OR ( or </a:t>
            </a:r>
            <a:r>
              <a:rPr lang="en-US" sz="2100" dirty="0" smtClean="0"/>
              <a:t>)]</a:t>
            </a:r>
            <a:endParaRPr lang="en-US" sz="2100" dirty="0"/>
          </a:p>
          <a:p>
            <a:pPr marL="0" lvl="2" indent="0">
              <a:buNone/>
            </a:pPr>
            <a:r>
              <a:rPr lang="en-US" sz="2000" dirty="0" smtClean="0"/>
              <a:t>[Postfix </a:t>
            </a:r>
            <a:r>
              <a:rPr lang="en-US" sz="2000" dirty="0"/>
              <a:t>and Unary operators </a:t>
            </a:r>
            <a:r>
              <a:rPr lang="en-US" sz="2000" dirty="0" smtClean="0"/>
              <a:t>(--, </a:t>
            </a:r>
            <a:r>
              <a:rPr lang="en-US" sz="2000" dirty="0"/>
              <a:t>++, not</a:t>
            </a:r>
            <a:r>
              <a:rPr lang="en-US" sz="2000" dirty="0" smtClean="0"/>
              <a:t>)] </a:t>
            </a:r>
          </a:p>
          <a:p>
            <a:pPr marL="0" lvl="2" indent="0">
              <a:buNone/>
            </a:pPr>
            <a:endParaRPr lang="en-US" sz="2000" b="1" dirty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7789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2667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1900" dirty="0" smtClean="0"/>
              <a:t>[ Arithmetic </a:t>
            </a:r>
            <a:r>
              <a:rPr lang="en-US" sz="1900" dirty="0"/>
              <a:t>operators </a:t>
            </a:r>
            <a:r>
              <a:rPr lang="en-US" sz="1900" dirty="0" smtClean="0"/>
              <a:t>-</a:t>
            </a:r>
            <a:r>
              <a:rPr lang="en-US" sz="2000" dirty="0"/>
              <a:t>Parenthesis ( () ), </a:t>
            </a:r>
            <a:r>
              <a:rPr lang="en-US" sz="1900" dirty="0" smtClean="0"/>
              <a:t>multiplicative </a:t>
            </a:r>
            <a:r>
              <a:rPr lang="en-US" sz="1900" dirty="0"/>
              <a:t>(*, </a:t>
            </a:r>
            <a:r>
              <a:rPr lang="en-US" sz="1900" dirty="0" smtClean="0"/>
              <a:t>**,/, </a:t>
            </a:r>
            <a:r>
              <a:rPr lang="en-US" sz="1900" dirty="0"/>
              <a:t>//, %), additive (+, </a:t>
            </a:r>
            <a:r>
              <a:rPr lang="en-US" sz="1900" dirty="0" smtClean="0"/>
              <a:t>-) ]</a:t>
            </a:r>
          </a:p>
          <a:p>
            <a:r>
              <a:rPr lang="en-US" sz="2000" dirty="0" smtClean="0"/>
              <a:t>+,-,*,/,//,% can be applied on integers, floats, etc.</a:t>
            </a:r>
          </a:p>
          <a:p>
            <a:r>
              <a:rPr lang="en-US" sz="2000" dirty="0" smtClean="0"/>
              <a:t>+ and * can also be applied on strings (concatenation), lists and tuples  </a:t>
            </a:r>
          </a:p>
          <a:p>
            <a:pPr marL="0" indent="0">
              <a:buNone/>
            </a:pPr>
            <a:endParaRPr lang="en-US" sz="2100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1836" y="3048000"/>
            <a:ext cx="3464257" cy="381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4/2*3+4</a:t>
            </a:r>
          </a:p>
          <a:p>
            <a:pPr marL="0" indent="0">
              <a:buNone/>
            </a:pPr>
            <a:r>
              <a:rPr lang="en-US" sz="1800" b="1" dirty="0" smtClean="0"/>
              <a:t>10.0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4/2*(3+4)</a:t>
            </a:r>
          </a:p>
          <a:p>
            <a:pPr marL="0" indent="0">
              <a:buNone/>
            </a:pPr>
            <a:r>
              <a:rPr lang="en-US" sz="1800" b="1" dirty="0" smtClean="0"/>
              <a:t>14.0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4%2</a:t>
            </a:r>
          </a:p>
          <a:p>
            <a:pPr marL="0" indent="0">
              <a:buNone/>
            </a:pPr>
            <a:r>
              <a:rPr lang="en-US" sz="1800" b="1" dirty="0"/>
              <a:t>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3%2</a:t>
            </a:r>
          </a:p>
          <a:p>
            <a:pPr marL="0" indent="0">
              <a:buNone/>
            </a:pPr>
            <a:r>
              <a:rPr lang="en-US" sz="1800" b="1" dirty="0" smtClean="0"/>
              <a:t>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4//2</a:t>
            </a:r>
          </a:p>
          <a:p>
            <a:pPr marL="0" indent="0">
              <a:buNone/>
            </a:pPr>
            <a:r>
              <a:rPr lang="en-US" sz="1800" b="1" dirty="0" smtClean="0"/>
              <a:t>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3//2</a:t>
            </a:r>
          </a:p>
          <a:p>
            <a:pPr marL="0" indent="0">
              <a:buNone/>
            </a:pPr>
            <a:r>
              <a:rPr lang="en-US" sz="1800" b="1" dirty="0"/>
              <a:t>1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98493" y="3082119"/>
            <a:ext cx="3464257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10**2</a:t>
            </a:r>
          </a:p>
          <a:p>
            <a:pPr marL="0" indent="0">
              <a:buNone/>
            </a:pPr>
            <a:r>
              <a:rPr lang="en-US" sz="1800" b="1" dirty="0"/>
              <a:t>100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10**3</a:t>
            </a:r>
          </a:p>
          <a:p>
            <a:pPr marL="0" indent="0">
              <a:buNone/>
            </a:pPr>
            <a:r>
              <a:rPr lang="en-US" sz="18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510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19812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2000" dirty="0" smtClean="0"/>
              <a:t>[Assignment </a:t>
            </a:r>
            <a:r>
              <a:rPr lang="en-US" sz="2000" dirty="0"/>
              <a:t>operators ( = , += ,  -= , *=,  /=,  %= </a:t>
            </a:r>
            <a:r>
              <a:rPr lang="en-US" sz="2000" dirty="0" smtClean="0"/>
              <a:t>)]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1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x=3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1800" b="1" dirty="0" smtClean="0"/>
              <a:t>3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x+=3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1800" b="1" dirty="0" smtClean="0"/>
              <a:t>6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y=3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y-=3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es-ES" sz="1800" b="1" dirty="0"/>
              <a:t>0</a:t>
            </a: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b="1" dirty="0">
                <a:solidFill>
                  <a:srgbClr val="FF0000"/>
                </a:solidFill>
              </a:rPr>
              <a:t>z=3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FF0000"/>
                </a:solidFill>
              </a:rPr>
              <a:t>z*=3</a:t>
            </a:r>
          </a:p>
          <a:p>
            <a:pPr marL="0" indent="0">
              <a:buNone/>
            </a:pPr>
            <a:r>
              <a:rPr lang="pl-PL" sz="1800" b="1" dirty="0">
                <a:solidFill>
                  <a:srgbClr val="FF0000"/>
                </a:solidFill>
              </a:rPr>
              <a:t>z</a:t>
            </a:r>
          </a:p>
          <a:p>
            <a:pPr marL="0" indent="0">
              <a:buNone/>
            </a:pPr>
            <a:r>
              <a:rPr lang="pl-PL" sz="1800" b="1" dirty="0" smtClean="0"/>
              <a:t>9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x=4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x/=4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1800" b="1" dirty="0"/>
              <a:t>1.0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y=3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y%=3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es-ES" sz="1800" b="1" dirty="0"/>
              <a:t>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829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2100" dirty="0" smtClean="0"/>
              <a:t>[Relational </a:t>
            </a:r>
            <a:r>
              <a:rPr lang="en-US" sz="2100" dirty="0"/>
              <a:t>operators - ( &lt; , &gt; , &lt;= , &gt;= </a:t>
            </a:r>
            <a:r>
              <a:rPr lang="en-US" sz="2100" dirty="0"/>
              <a:t>, == , != )]</a:t>
            </a:r>
            <a:endParaRPr lang="en-US" sz="2000" b="1" dirty="0"/>
          </a:p>
          <a:p>
            <a:pPr marL="0" lvl="2" indent="0">
              <a:buNone/>
            </a:pPr>
            <a:endParaRPr lang="en-US" sz="1900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1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x=3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y=4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x&lt;y</a:t>
            </a:r>
          </a:p>
          <a:p>
            <a:pPr marL="0" indent="0">
              <a:buNone/>
            </a:pPr>
            <a:r>
              <a:rPr lang="es-ES" sz="1800" b="1" dirty="0"/>
              <a:t>True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x&gt;y</a:t>
            </a:r>
          </a:p>
          <a:p>
            <a:pPr marL="0" indent="0">
              <a:buNone/>
            </a:pPr>
            <a:r>
              <a:rPr lang="es-ES" sz="1800" b="1" dirty="0" smtClean="0"/>
              <a:t>False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x&lt;=y</a:t>
            </a:r>
          </a:p>
          <a:p>
            <a:pPr marL="0" indent="0">
              <a:buNone/>
            </a:pPr>
            <a:r>
              <a:rPr lang="es-ES" sz="1800" b="1" dirty="0"/>
              <a:t>True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x&gt;=y</a:t>
            </a:r>
          </a:p>
          <a:p>
            <a:pPr marL="0" indent="0">
              <a:buNone/>
            </a:pPr>
            <a:r>
              <a:rPr lang="es-ES" sz="1800" b="1" dirty="0"/>
              <a:t>False</a:t>
            </a:r>
            <a:endParaRPr lang="en-US" sz="1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18515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x=10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y=20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x==y</a:t>
            </a:r>
          </a:p>
          <a:p>
            <a:pPr marL="0" indent="0">
              <a:buNone/>
            </a:pPr>
            <a:r>
              <a:rPr lang="es-ES" sz="1800" b="1" dirty="0"/>
              <a:t>False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x!=y</a:t>
            </a:r>
          </a:p>
          <a:p>
            <a:pPr marL="0" indent="0">
              <a:buNone/>
            </a:pPr>
            <a:r>
              <a:rPr lang="es-ES" sz="1800" b="1" dirty="0"/>
              <a:t>True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2244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049" y="457200"/>
            <a:ext cx="70104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2100" dirty="0" smtClean="0"/>
              <a:t>[Logical </a:t>
            </a:r>
            <a:r>
              <a:rPr lang="en-US" sz="2100" dirty="0"/>
              <a:t>operators - </a:t>
            </a:r>
            <a:r>
              <a:rPr lang="en-US" sz="2100" dirty="0" smtClean="0"/>
              <a:t> logical AND ( and </a:t>
            </a:r>
            <a:r>
              <a:rPr lang="en-US" sz="2100" dirty="0"/>
              <a:t>), logical OR ( or </a:t>
            </a:r>
            <a:r>
              <a:rPr lang="en-US" sz="2100" dirty="0" smtClean="0"/>
              <a:t>)]</a:t>
            </a: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x=0</a:t>
            </a:r>
          </a:p>
          <a:p>
            <a:pPr marL="0" indent="0">
              <a:buNone/>
            </a:pPr>
            <a:r>
              <a:rPr lang="es-ES" sz="1800" b="1" dirty="0"/>
              <a:t>y=1</a:t>
            </a:r>
          </a:p>
          <a:p>
            <a:pPr marL="0" indent="0">
              <a:buNone/>
            </a:pPr>
            <a:r>
              <a:rPr lang="es-ES" sz="1800" b="1" dirty="0"/>
              <a:t>x and 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s-ES" sz="1800" b="1" dirty="0"/>
              <a:t>x </a:t>
            </a:r>
            <a:r>
              <a:rPr lang="es-ES" sz="1800" b="1" dirty="0" err="1"/>
              <a:t>or</a:t>
            </a:r>
            <a:r>
              <a:rPr lang="es-ES" sz="1800" b="1" dirty="0"/>
              <a:t> y 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s-ES" sz="1800" b="1" dirty="0"/>
              <a:t>x=0</a:t>
            </a:r>
          </a:p>
          <a:p>
            <a:pPr marL="0" indent="0">
              <a:buNone/>
            </a:pPr>
            <a:r>
              <a:rPr lang="es-ES" sz="1800" b="1" dirty="0"/>
              <a:t>y=0</a:t>
            </a:r>
          </a:p>
          <a:p>
            <a:pPr marL="0" indent="0">
              <a:buNone/>
            </a:pPr>
            <a:r>
              <a:rPr lang="es-ES" sz="1800" b="1" dirty="0"/>
              <a:t>x </a:t>
            </a:r>
            <a:r>
              <a:rPr lang="es-ES" sz="1800" b="1" dirty="0" smtClean="0"/>
              <a:t>and y </a:t>
            </a:r>
            <a:endParaRPr lang="es-ES" sz="1800" b="1" dirty="0"/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s-ES" sz="1800" b="1" dirty="0"/>
              <a:t>x </a:t>
            </a:r>
            <a:r>
              <a:rPr lang="es-ES" sz="1800" b="1" dirty="0" err="1" smtClean="0"/>
              <a:t>or</a:t>
            </a:r>
            <a:r>
              <a:rPr lang="es-ES" sz="1800" b="1" dirty="0" smtClean="0"/>
              <a:t> </a:t>
            </a:r>
            <a:r>
              <a:rPr lang="es-ES" sz="1800" b="1" dirty="0"/>
              <a:t>y </a:t>
            </a:r>
          </a:p>
          <a:p>
            <a:pPr marL="0" indent="0">
              <a:buNone/>
            </a:pPr>
            <a:r>
              <a:rPr lang="es-ES" sz="1800" b="1" dirty="0" smtClean="0">
                <a:solidFill>
                  <a:srgbClr val="FF0000"/>
                </a:solidFill>
              </a:rPr>
              <a:t>0</a:t>
            </a:r>
            <a:endParaRPr lang="es-ES" sz="1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94394" y="25146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 smtClean="0"/>
              <a:t>x=1</a:t>
            </a:r>
            <a:endParaRPr lang="es-ES" sz="1800" b="1" dirty="0"/>
          </a:p>
          <a:p>
            <a:pPr marL="0" indent="0">
              <a:buNone/>
            </a:pPr>
            <a:r>
              <a:rPr lang="es-ES" sz="1800" b="1" dirty="0"/>
              <a:t>y=1</a:t>
            </a:r>
          </a:p>
          <a:p>
            <a:pPr marL="0" indent="0">
              <a:buNone/>
            </a:pPr>
            <a:r>
              <a:rPr lang="es-ES" sz="1800" b="1" dirty="0"/>
              <a:t>x and 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s-ES" sz="1800" b="1" dirty="0"/>
              <a:t>x </a:t>
            </a:r>
            <a:r>
              <a:rPr lang="es-ES" sz="1800" b="1" dirty="0" err="1"/>
              <a:t>or</a:t>
            </a:r>
            <a:r>
              <a:rPr lang="es-ES" sz="1800" b="1" dirty="0"/>
              <a:t> y</a:t>
            </a:r>
          </a:p>
          <a:p>
            <a:pPr marL="0" indent="0">
              <a:buNone/>
            </a:pPr>
            <a:r>
              <a:rPr lang="es-ES" sz="1800" b="1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s-ES" sz="1800" b="1" dirty="0"/>
              <a:t>x=1</a:t>
            </a:r>
          </a:p>
          <a:p>
            <a:pPr marL="0" indent="0">
              <a:buNone/>
            </a:pPr>
            <a:r>
              <a:rPr lang="es-ES" sz="1800" b="1" dirty="0"/>
              <a:t>y=0</a:t>
            </a:r>
          </a:p>
          <a:p>
            <a:pPr marL="0" indent="0">
              <a:buNone/>
            </a:pPr>
            <a:r>
              <a:rPr lang="es-ES" sz="1800" b="1" dirty="0"/>
              <a:t>x and y 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s-ES" sz="1800" b="1" dirty="0"/>
              <a:t>x </a:t>
            </a:r>
            <a:r>
              <a:rPr lang="es-ES" sz="1800" b="1" dirty="0" err="1"/>
              <a:t>or</a:t>
            </a:r>
            <a:r>
              <a:rPr lang="es-ES" sz="1800" b="1" dirty="0"/>
              <a:t> y 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2535072"/>
            <a:ext cx="1828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x&gt;y </a:t>
            </a:r>
            <a:r>
              <a:rPr lang="es-ES" sz="1800" b="1" dirty="0" err="1"/>
              <a:t>or</a:t>
            </a:r>
            <a:r>
              <a:rPr lang="es-ES" sz="1800" b="1" dirty="0"/>
              <a:t> x&lt;y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s-ES" sz="1800" b="1" dirty="0"/>
              <a:t>x==y </a:t>
            </a:r>
            <a:r>
              <a:rPr lang="es-ES" sz="1800" b="1" dirty="0" err="1"/>
              <a:t>or</a:t>
            </a:r>
            <a:r>
              <a:rPr lang="es-ES" sz="1800" b="1" dirty="0"/>
              <a:t> x != 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s-ES" sz="1800" b="1" dirty="0"/>
              <a:t>x&gt;y and X&lt;y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s-ES" sz="1800" b="1" dirty="0"/>
              <a:t>x==y and x != y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16002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r>
              <a:rPr lang="en-US" sz="2000" dirty="0" smtClean="0"/>
              <a:t>[Postfix </a:t>
            </a:r>
            <a:r>
              <a:rPr lang="en-US" sz="2000" dirty="0"/>
              <a:t>and Unary operators </a:t>
            </a:r>
            <a:r>
              <a:rPr lang="en-US" sz="2000" dirty="0" smtClean="0"/>
              <a:t>(--, </a:t>
            </a:r>
            <a:r>
              <a:rPr lang="en-US" sz="2000" dirty="0"/>
              <a:t>++, not</a:t>
            </a:r>
            <a:r>
              <a:rPr lang="en-US" sz="2000" dirty="0" smtClean="0"/>
              <a:t>)]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4361" y="19050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x=10</a:t>
            </a:r>
          </a:p>
          <a:p>
            <a:pPr marL="0" indent="0">
              <a:buNone/>
            </a:pPr>
            <a:r>
              <a:rPr lang="es-ES" sz="1800" b="1" dirty="0"/>
              <a:t>--x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s-ES" sz="1800" b="1" dirty="0"/>
              <a:t>-x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-10</a:t>
            </a:r>
          </a:p>
          <a:p>
            <a:pPr marL="0" indent="0">
              <a:buNone/>
            </a:pPr>
            <a:r>
              <a:rPr lang="es-ES" sz="1800" b="1" dirty="0"/>
              <a:t>++x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s-ES" sz="1800" b="1" dirty="0"/>
              <a:t>+x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200" y="2057400"/>
            <a:ext cx="1219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x=10</a:t>
            </a:r>
          </a:p>
          <a:p>
            <a:pPr marL="0" indent="0">
              <a:buNone/>
            </a:pPr>
            <a:r>
              <a:rPr lang="es-ES" sz="1800" b="1" dirty="0" err="1"/>
              <a:t>not</a:t>
            </a:r>
            <a:r>
              <a:rPr lang="es-ES" sz="1800" b="1" dirty="0"/>
              <a:t> x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97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6172200"/>
          </a:xfrm>
        </p:spPr>
        <p:txBody>
          <a:bodyPr>
            <a:noAutofit/>
          </a:bodyPr>
          <a:lstStyle/>
          <a:p>
            <a:r>
              <a:rPr lang="en-US" sz="1300" dirty="0"/>
              <a:t>Exercise: </a:t>
            </a:r>
            <a:r>
              <a:rPr lang="en-US" sz="1300" dirty="0" smtClean="0"/>
              <a:t>01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Make use of your IDLE environment and compute the following problem.</a:t>
            </a:r>
          </a:p>
          <a:p>
            <a:pPr marL="0" indent="0">
              <a:buNone/>
            </a:pPr>
            <a:r>
              <a:rPr lang="en-US" sz="1300" dirty="0"/>
              <a:t>Y=a(r+1)</a:t>
            </a:r>
            <a:r>
              <a:rPr lang="en-US" sz="1300" baseline="30000" dirty="0"/>
              <a:t>t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The above formula is to a value that exponential growth over time. ‘Y’ value after ‘t’ period of time, ‘t’ is the total period of time. ‘a’ is initial value , ‘r’ is rate at which a value increases during the period ‘t’. If initial salary of a person is 5000 birr and increases by 6% every year, what is the value of Y in 10years</a:t>
            </a:r>
            <a:r>
              <a:rPr lang="en-US" sz="1300" dirty="0" smtClean="0"/>
              <a:t>?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Answer: </a:t>
            </a:r>
          </a:p>
          <a:p>
            <a:pPr marL="0" indent="0">
              <a:buNone/>
            </a:pPr>
            <a:r>
              <a:rPr lang="en-US" sz="1300" dirty="0"/>
              <a:t>&gt;&gt;&gt; 5000*((6/100)+1)**10</a:t>
            </a:r>
          </a:p>
          <a:p>
            <a:pPr marL="0" indent="0">
              <a:buNone/>
            </a:pPr>
            <a:r>
              <a:rPr lang="en-US" sz="1300" dirty="0" smtClean="0"/>
              <a:t>8954.238482714272</a:t>
            </a:r>
            <a:endParaRPr lang="en-US" sz="1300" dirty="0"/>
          </a:p>
          <a:p>
            <a:r>
              <a:rPr lang="en-US" sz="1300" dirty="0" smtClean="0"/>
              <a:t>Exercise</a:t>
            </a:r>
            <a:r>
              <a:rPr lang="en-US" sz="1300" dirty="0"/>
              <a:t>: </a:t>
            </a:r>
            <a:r>
              <a:rPr lang="en-US" sz="1300" dirty="0" smtClean="0"/>
              <a:t>02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Rearrange the following operations in their hierarchical order first to last </a:t>
            </a:r>
            <a:r>
              <a:rPr lang="en-US" sz="1300" dirty="0" smtClean="0"/>
              <a:t>(division, multiplication, </a:t>
            </a:r>
            <a:r>
              <a:rPr lang="en-US" sz="1300" dirty="0"/>
              <a:t>subtraction, exponents, and addition</a:t>
            </a:r>
            <a:r>
              <a:rPr lang="en-US" sz="1300" dirty="0" smtClean="0"/>
              <a:t>).</a:t>
            </a:r>
            <a:r>
              <a:rPr lang="en-US" sz="1300" dirty="0"/>
              <a:t> </a:t>
            </a:r>
          </a:p>
          <a:p>
            <a:pPr marL="0" indent="0">
              <a:buNone/>
            </a:pPr>
            <a:r>
              <a:rPr lang="en-US" sz="1300" dirty="0"/>
              <a:t>Answer: </a:t>
            </a:r>
          </a:p>
          <a:p>
            <a:pPr marL="0" indent="0">
              <a:buNone/>
            </a:pPr>
            <a:r>
              <a:rPr lang="en-US" sz="1300" dirty="0"/>
              <a:t>Exponents, division, multiplication, subtraction and addition. </a:t>
            </a:r>
          </a:p>
          <a:p>
            <a:r>
              <a:rPr lang="en-US" sz="1300" dirty="0"/>
              <a:t>Exercise: </a:t>
            </a:r>
            <a:r>
              <a:rPr lang="en-US" sz="1300" dirty="0" smtClean="0"/>
              <a:t>03</a:t>
            </a:r>
            <a:r>
              <a:rPr lang="en-US" sz="1300" dirty="0"/>
              <a:t> </a:t>
            </a:r>
          </a:p>
          <a:p>
            <a:pPr marL="0" indent="0">
              <a:buNone/>
            </a:pPr>
            <a:r>
              <a:rPr lang="en-US" sz="1300" dirty="0"/>
              <a:t>There are operators for arithmetic, relational, logical and bitwise operations. Try to Rearrange the following operators in their hierarchical order first to last, based on your past experience.</a:t>
            </a:r>
          </a:p>
          <a:p>
            <a:pPr marL="0" indent="0">
              <a:buNone/>
            </a:pPr>
            <a:r>
              <a:rPr lang="en-US" sz="1300" dirty="0"/>
              <a:t>logical OR ( || ) or (or), multiplicative ( *, / ,%  ) , postfix and unary (++ , -- , !) ,  logical AND ( &amp;&amp; ) or (and), Parenthesis ( () ) , additive ( + , - ) , assignment ( = ,  += , -=, *=, /=, %= ) , relational ( &lt; &gt;, &lt;= ,&gt;= ), equality ( == != ) </a:t>
            </a:r>
          </a:p>
          <a:p>
            <a:pPr marL="0" indent="0">
              <a:buNone/>
            </a:pPr>
            <a:r>
              <a:rPr lang="en-US" sz="1300" dirty="0"/>
              <a:t>Answer:</a:t>
            </a:r>
          </a:p>
          <a:p>
            <a:pPr marL="0" indent="0">
              <a:buNone/>
            </a:pPr>
            <a:r>
              <a:rPr lang="en-US" sz="1300" dirty="0"/>
              <a:t>Parenthesis ( () ), postfix and unary (++, -- , not) , multiplicative ( * /  //  %  ), additive ( + - ), relational ( &lt;, &gt; ,&lt;=, &gt;= ), equality ( == , != ) ,  logical AND ( &amp;&amp; ) or (and) , logical OR ( || ) or (or), assignment ( =, +=, -=, *=, /=, %= 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 smtClean="0"/>
              <a:t>Operators</a:t>
            </a:r>
          </a:p>
          <a:p>
            <a:pPr marL="0" lvl="2" indent="0">
              <a:buNone/>
            </a:pPr>
            <a:r>
              <a:rPr lang="en-US" b="1" i="1" dirty="0" smtClean="0"/>
              <a:t>class exercises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664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600200" y="990600"/>
            <a:ext cx="6400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Download the software from these links and install them on your computer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Python:  </a:t>
            </a:r>
            <a:r>
              <a:rPr lang="en-US" sz="2000" u="sng" dirty="0">
                <a:hlinkClick r:id="rId3"/>
              </a:rPr>
              <a:t>https://www.python.org/downloads/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PyCharm</a:t>
            </a:r>
            <a:r>
              <a:rPr lang="en-US" sz="2000" dirty="0"/>
              <a:t>: </a:t>
            </a:r>
            <a:r>
              <a:rPr lang="en-US" sz="2000" u="sng" dirty="0">
                <a:hlinkClick r:id="rId4"/>
              </a:rPr>
              <a:t>https://www.jetbrains.com/pycharm/download/#</a:t>
            </a:r>
            <a:r>
              <a:rPr lang="en-US" sz="2000" u="sng" dirty="0" smtClean="0">
                <a:hlinkClick r:id="rId4"/>
              </a:rPr>
              <a:t>section=windows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While installing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make sure pip is activated. </a:t>
            </a:r>
          </a:p>
          <a:p>
            <a:pPr marL="0" indent="0">
              <a:buNone/>
            </a:pPr>
            <a:r>
              <a:rPr lang="en-US" sz="2000" dirty="0" err="1" smtClean="0"/>
              <a:t>PiPy</a:t>
            </a:r>
            <a:r>
              <a:rPr lang="en-US" sz="2000" dirty="0"/>
              <a:t>: </a:t>
            </a:r>
            <a:r>
              <a:rPr lang="en-US" sz="2000" u="sng" dirty="0">
                <a:hlinkClick r:id="rId5"/>
              </a:rPr>
              <a:t>https://pypi.org</a:t>
            </a:r>
            <a:r>
              <a:rPr lang="en-US" sz="2000" u="sng" dirty="0" smtClean="0">
                <a:hlinkClick r:id="rId5"/>
              </a:rPr>
              <a:t>/</a:t>
            </a: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Additional: </a:t>
            </a:r>
          </a:p>
          <a:p>
            <a:pPr marL="0" indent="0">
              <a:buNone/>
            </a:pPr>
            <a:r>
              <a:rPr lang="en-US" sz="2000" u="sng" dirty="0">
                <a:hlinkClick r:id="rId6"/>
              </a:rPr>
              <a:t>https://</a:t>
            </a:r>
            <a:r>
              <a:rPr lang="en-US" sz="2000" u="sng" dirty="0" smtClean="0">
                <a:hlinkClick r:id="rId6"/>
              </a:rPr>
              <a:t>cloud.google.com/python/docs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>
                <a:hlinkClick r:id="rId7"/>
              </a:rPr>
              <a:t>https://www.gurobi.com/documentation/9.0/quickstart_mac/py_python_interface.html</a:t>
            </a:r>
            <a:r>
              <a:rPr lang="en-US" sz="20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 fontScale="85000" lnSpcReduction="20000"/>
          </a:bodyPr>
          <a:lstStyle/>
          <a:p>
            <a:pPr marL="0" lvl="2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/>
              <a:t>Install python IDLE and </a:t>
            </a:r>
            <a:r>
              <a:rPr lang="en-US" i="1" dirty="0" err="1"/>
              <a:t>Pycharm</a:t>
            </a:r>
            <a:r>
              <a:rPr lang="en-US" i="1" dirty="0"/>
              <a:t>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55084"/>
              </p:ext>
            </p:extLst>
          </p:nvPr>
        </p:nvGraphicFramePr>
        <p:xfrm>
          <a:off x="2012950" y="4572000"/>
          <a:ext cx="5937250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07715"/>
                <a:gridCol w="262953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Figure </a:t>
                      </a:r>
                      <a:r>
                        <a:rPr lang="en-US" sz="2400" dirty="0">
                          <a:effectLst/>
                        </a:rPr>
                        <a:t>1: The python  shell / interpreter window</a:t>
                      </a:r>
                      <a:endParaRPr lang="en-US" sz="2400" i="1" dirty="0">
                        <a:solidFill>
                          <a:srgbClr val="1F497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Figure </a:t>
                      </a:r>
                      <a:r>
                        <a:rPr lang="en-US" sz="2400" dirty="0">
                          <a:effectLst/>
                        </a:rPr>
                        <a:t>2: Python code editor window</a:t>
                      </a:r>
                      <a:endParaRPr lang="en-US" sz="2400" i="1" dirty="0">
                        <a:solidFill>
                          <a:srgbClr val="1F497D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" y="1499466"/>
            <a:ext cx="4956543" cy="29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74800"/>
            <a:ext cx="3865356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i="1" dirty="0"/>
              <a:t>Interface (IDLE)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095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543800" cy="40249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Figure 3: </a:t>
            </a:r>
            <a:r>
              <a:rPr lang="en-US" sz="2400" dirty="0" err="1" smtClean="0"/>
              <a:t>PyCharm</a:t>
            </a:r>
            <a:r>
              <a:rPr lang="en-US" sz="2400" dirty="0"/>
              <a:t> </a:t>
            </a:r>
            <a:r>
              <a:rPr lang="en-US" sz="2400" dirty="0" smtClean="0"/>
              <a:t>interface </a:t>
            </a:r>
            <a:r>
              <a:rPr lang="en-US" sz="2400" dirty="0"/>
              <a:t>in </a:t>
            </a:r>
            <a:r>
              <a:rPr lang="en-US" sz="2400" dirty="0" err="1"/>
              <a:t>Darcula</a:t>
            </a:r>
            <a:r>
              <a:rPr lang="en-US" sz="2400" dirty="0"/>
              <a:t> Appearance (Theme)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i="1" dirty="0"/>
              <a:t>Interface (</a:t>
            </a:r>
            <a:r>
              <a:rPr lang="en-US" i="1" dirty="0" err="1"/>
              <a:t>Pycharm</a:t>
            </a:r>
            <a:r>
              <a:rPr lang="en-US" i="1" dirty="0"/>
              <a:t>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379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Figure 4: </a:t>
            </a:r>
            <a:r>
              <a:rPr lang="en-US" sz="2400" dirty="0" err="1"/>
              <a:t>PyPharm</a:t>
            </a:r>
            <a:r>
              <a:rPr lang="en-US" sz="2400" dirty="0"/>
              <a:t> </a:t>
            </a:r>
            <a:r>
              <a:rPr lang="en-US" sz="2400" dirty="0" err="1" smtClean="0"/>
              <a:t>interfce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err="1"/>
              <a:t>IntelliJ</a:t>
            </a:r>
            <a:r>
              <a:rPr lang="en-US" sz="2400" dirty="0"/>
              <a:t> Light appearance (Theme)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391400" cy="39570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1524000" cy="18288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i="1" dirty="0"/>
              <a:t>Interface (</a:t>
            </a:r>
            <a:r>
              <a:rPr lang="en-US" i="1" dirty="0" err="1"/>
              <a:t>Pycharm</a:t>
            </a:r>
            <a:r>
              <a:rPr lang="en-US" i="1" dirty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102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4525963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900" dirty="0"/>
              <a:t>My computer + right click in the window + advanced system setting + environment variables + double click on path (under system variables) + add the paths: 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lvl="0"/>
            <a:r>
              <a:rPr lang="en-US" sz="1900" dirty="0"/>
              <a:t>(C:\Users\</a:t>
            </a:r>
            <a:r>
              <a:rPr lang="en-US" sz="1900" dirty="0" err="1"/>
              <a:t>UserName</a:t>
            </a:r>
            <a:r>
              <a:rPr lang="en-US" sz="1900" dirty="0"/>
              <a:t>\</a:t>
            </a:r>
            <a:r>
              <a:rPr lang="en-US" sz="1900" dirty="0" err="1"/>
              <a:t>AppData</a:t>
            </a:r>
            <a:r>
              <a:rPr lang="en-US" sz="1900" dirty="0"/>
              <a:t>\Local\Programs\Python\Python38-32) </a:t>
            </a:r>
          </a:p>
          <a:p>
            <a:pPr lvl="0"/>
            <a:r>
              <a:rPr lang="en-US" sz="1900" dirty="0"/>
              <a:t>(C:\Users\</a:t>
            </a:r>
            <a:r>
              <a:rPr lang="en-US" sz="1900" dirty="0" err="1"/>
              <a:t>UserName</a:t>
            </a:r>
            <a:r>
              <a:rPr lang="en-US" sz="1900" dirty="0"/>
              <a:t>\</a:t>
            </a:r>
            <a:r>
              <a:rPr lang="en-US" sz="1900" dirty="0" err="1"/>
              <a:t>AppData</a:t>
            </a:r>
            <a:r>
              <a:rPr lang="en-US" sz="1900" dirty="0"/>
              <a:t>\Local\Programs\Python\Python38-32\Scripts) </a:t>
            </a:r>
          </a:p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1"/>
          <a:stretch/>
        </p:blipFill>
        <p:spPr bwMode="auto">
          <a:xfrm>
            <a:off x="1295400" y="3962400"/>
            <a:ext cx="5943600" cy="1579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val="27372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57200"/>
            <a:ext cx="7239000" cy="4525963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help</a:t>
            </a:r>
            <a:r>
              <a:rPr lang="en-US" sz="2000" dirty="0" smtClean="0"/>
              <a:t>()</a:t>
            </a:r>
            <a:endParaRPr lang="en-US" sz="19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0010"/>
              </p:ext>
            </p:extLst>
          </p:nvPr>
        </p:nvGraphicFramePr>
        <p:xfrm>
          <a:off x="498764" y="2057400"/>
          <a:ext cx="8001001" cy="19979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80997"/>
                <a:gridCol w="2260002"/>
                <a:gridCol w="226000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help&gt; set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Squeezed text (164 lines.) (double click and find more information)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help&gt;  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help&gt;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Squeezed text (137 lines.) (double click and find more information</a:t>
                      </a:r>
                      <a:r>
                        <a:rPr lang="en-US" sz="1900" dirty="0" smtClean="0">
                          <a:effectLst/>
                        </a:rPr>
                        <a:t>)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help&gt; float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Squeezed text (200 lines.) (double click and find more information)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345862"/>
            <a:ext cx="1358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indent="0">
              <a:buNone/>
            </a:pPr>
            <a:r>
              <a:rPr lang="en-US" sz="2400" b="1" dirty="0"/>
              <a:t>Variables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/>
              <a:t>Help in python </a:t>
            </a:r>
          </a:p>
        </p:txBody>
      </p:sp>
    </p:spTree>
    <p:extLst>
      <p:ext uri="{BB962C8B-B14F-4D97-AF65-F5344CB8AC3E}">
        <p14:creationId xmlns:p14="http://schemas.microsoft.com/office/powerpoint/2010/main" val="19924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57200"/>
            <a:ext cx="7010400" cy="32004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900" dirty="0" smtClean="0"/>
              <a:t>Variables </a:t>
            </a:r>
            <a:r>
              <a:rPr lang="en-US" sz="1900" dirty="0"/>
              <a:t>are memory locations to store values.</a:t>
            </a:r>
          </a:p>
          <a:p>
            <a:pPr marL="0" indent="0">
              <a:buNone/>
            </a:pPr>
            <a:r>
              <a:rPr lang="en-US" sz="1900" dirty="0"/>
              <a:t>name="</a:t>
            </a:r>
            <a:r>
              <a:rPr lang="en-US" sz="1900" dirty="0" err="1"/>
              <a:t>abebe</a:t>
            </a:r>
            <a:r>
              <a:rPr lang="en-US" sz="1900" dirty="0"/>
              <a:t>" (string)</a:t>
            </a:r>
          </a:p>
          <a:p>
            <a:pPr marL="0" indent="0">
              <a:buNone/>
            </a:pPr>
            <a:r>
              <a:rPr lang="en-US" sz="1900" dirty="0" err="1"/>
              <a:t>abebe</a:t>
            </a:r>
            <a:r>
              <a:rPr lang="en-US" sz="1900" dirty="0"/>
              <a:t>=25 (number value)</a:t>
            </a:r>
          </a:p>
          <a:p>
            <a:pPr marL="0" indent="0">
              <a:buNone/>
            </a:pPr>
            <a:r>
              <a:rPr lang="en-US" sz="1900" dirty="0" err="1"/>
              <a:t>abebe,kebede,mola</a:t>
            </a:r>
            <a:r>
              <a:rPr lang="en-US" sz="1900" dirty="0"/>
              <a:t>=25,24,42 ( multiple assignment)</a:t>
            </a:r>
          </a:p>
          <a:p>
            <a:pPr marL="0" indent="0">
              <a:buNone/>
            </a:pPr>
            <a:r>
              <a:rPr lang="en-US" sz="1900" dirty="0" err="1"/>
              <a:t>abebe</a:t>
            </a:r>
            <a:r>
              <a:rPr lang="en-US" sz="1900" dirty="0"/>
              <a:t>=</a:t>
            </a:r>
            <a:r>
              <a:rPr lang="en-US" sz="1900" dirty="0" err="1"/>
              <a:t>kebede</a:t>
            </a:r>
            <a:r>
              <a:rPr lang="en-US" sz="1900" dirty="0"/>
              <a:t>=</a:t>
            </a:r>
            <a:r>
              <a:rPr lang="en-US" sz="1900" dirty="0" err="1"/>
              <a:t>mola</a:t>
            </a:r>
            <a:r>
              <a:rPr lang="en-US" sz="1900" dirty="0"/>
              <a:t>=25</a:t>
            </a:r>
          </a:p>
          <a:p>
            <a:pPr marL="0" indent="0">
              <a:buNone/>
            </a:pPr>
            <a:r>
              <a:rPr lang="en-US" sz="1900" dirty="0" err="1"/>
              <a:t>name,age</a:t>
            </a:r>
            <a:r>
              <a:rPr lang="en-US" sz="1900" dirty="0"/>
              <a:t>="abebe",</a:t>
            </a:r>
            <a:r>
              <a:rPr lang="en-US" sz="1900" dirty="0" smtClean="0"/>
              <a:t>25</a:t>
            </a:r>
            <a:endParaRPr lang="en-US" sz="1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57200"/>
            <a:ext cx="152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b="1" i="1" dirty="0" smtClean="0"/>
              <a:t>Variables </a:t>
            </a:r>
            <a:endParaRPr lang="en-US" b="1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2752" y="3429000"/>
            <a:ext cx="3464257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name, age="Abebe",25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type(age)</a:t>
            </a:r>
          </a:p>
          <a:p>
            <a:pPr marL="0" indent="0">
              <a:buNone/>
            </a:pPr>
            <a:r>
              <a:rPr lang="en-US" sz="1800" b="1" dirty="0"/>
              <a:t>&lt;class '</a:t>
            </a:r>
            <a:r>
              <a:rPr lang="en-US" sz="1800" b="1" dirty="0" err="1"/>
              <a:t>int</a:t>
            </a:r>
            <a:r>
              <a:rPr lang="en-US" sz="1800" b="1" dirty="0"/>
              <a:t>'&gt;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type(name)</a:t>
            </a:r>
          </a:p>
          <a:p>
            <a:pPr marL="0" indent="0">
              <a:buNone/>
            </a:pPr>
            <a:r>
              <a:rPr lang="en-US" sz="1800" b="1" dirty="0"/>
              <a:t>&lt;class '</a:t>
            </a:r>
            <a:r>
              <a:rPr lang="en-US" sz="1800" b="1" dirty="0" err="1"/>
              <a:t>str</a:t>
            </a:r>
            <a:r>
              <a:rPr lang="en-US" sz="1800" b="1" dirty="0" smtClean="0"/>
              <a:t>'&gt;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id(name)</a:t>
            </a:r>
          </a:p>
          <a:p>
            <a:pPr marL="0" indent="0">
              <a:buNone/>
            </a:pPr>
            <a:r>
              <a:rPr lang="en-US" sz="1800" b="1" dirty="0"/>
              <a:t>2194224076976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id(age)</a:t>
            </a:r>
          </a:p>
          <a:p>
            <a:pPr marL="0" indent="0">
              <a:buNone/>
            </a:pPr>
            <a:r>
              <a:rPr lang="en-US" sz="1800" b="1" dirty="0"/>
              <a:t>2194165361712</a:t>
            </a:r>
          </a:p>
        </p:txBody>
      </p:sp>
    </p:spTree>
    <p:extLst>
      <p:ext uri="{BB962C8B-B14F-4D97-AF65-F5344CB8AC3E}">
        <p14:creationId xmlns:p14="http://schemas.microsoft.com/office/powerpoint/2010/main" val="16944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1726</Words>
  <Application>Microsoft Office PowerPoint</Application>
  <PresentationFormat>On-screen Show (4:3)</PresentationFormat>
  <Paragraphs>472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python 01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Windows User</dc:creator>
  <cp:lastModifiedBy>Windows User</cp:lastModifiedBy>
  <cp:revision>152</cp:revision>
  <cp:lastPrinted>2021-07-26T03:38:47Z</cp:lastPrinted>
  <dcterms:created xsi:type="dcterms:W3CDTF">2021-07-11T06:15:07Z</dcterms:created>
  <dcterms:modified xsi:type="dcterms:W3CDTF">2021-10-07T14:57:38Z</dcterms:modified>
</cp:coreProperties>
</file>