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309" r:id="rId4"/>
    <p:sldId id="311" r:id="rId5"/>
    <p:sldId id="310" r:id="rId6"/>
    <p:sldId id="312" r:id="rId7"/>
    <p:sldId id="313" r:id="rId8"/>
    <p:sldId id="314" r:id="rId9"/>
    <p:sldId id="315" r:id="rId10"/>
    <p:sldId id="274" r:id="rId11"/>
    <p:sldId id="318" r:id="rId12"/>
    <p:sldId id="273" r:id="rId13"/>
    <p:sldId id="268" r:id="rId14"/>
    <p:sldId id="269" r:id="rId15"/>
    <p:sldId id="270" r:id="rId16"/>
    <p:sldId id="272" r:id="rId17"/>
    <p:sldId id="271" r:id="rId18"/>
    <p:sldId id="316" r:id="rId19"/>
    <p:sldId id="317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292DF-30D5-4A76-B86B-7D1E5073E91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380FA-CC8F-471E-82AA-D89F7B60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9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8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3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3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39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40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78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21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04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9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9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9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7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7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7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7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7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7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7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1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9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8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5A59-8723-4586-AA0C-37E49BEB01D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 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COTM5284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905000"/>
            <a:ext cx="3200400" cy="42672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import </a:t>
            </a:r>
            <a:r>
              <a:rPr lang="en-US" dirty="0">
                <a:solidFill>
                  <a:srgbClr val="FF0000"/>
                </a:solidFill>
              </a:rPr>
              <a:t>math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x=</a:t>
            </a:r>
            <a:r>
              <a:rPr lang="en-US" dirty="0" err="1"/>
              <a:t>math.sqrt</a:t>
            </a:r>
            <a:r>
              <a:rPr lang="en-US" dirty="0"/>
              <a:t>(81)</a:t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y=</a:t>
            </a:r>
            <a:r>
              <a:rPr lang="en-US" dirty="0" err="1"/>
              <a:t>math.floor</a:t>
            </a:r>
            <a:r>
              <a:rPr lang="en-US" dirty="0"/>
              <a:t>(10.5)</a:t>
            </a:r>
            <a:br>
              <a:rPr lang="en-US" dirty="0"/>
            </a:br>
            <a:r>
              <a:rPr lang="en-US" dirty="0"/>
              <a:t>print(y)</a:t>
            </a:r>
            <a:br>
              <a:rPr lang="en-US" dirty="0"/>
            </a:br>
            <a:r>
              <a:rPr lang="en-US" dirty="0"/>
              <a:t>z=</a:t>
            </a:r>
            <a:r>
              <a:rPr lang="en-US" dirty="0" err="1"/>
              <a:t>math.ceil</a:t>
            </a:r>
            <a:r>
              <a:rPr lang="en-US" dirty="0"/>
              <a:t>(10.5)</a:t>
            </a:r>
            <a:br>
              <a:rPr lang="en-US" dirty="0"/>
            </a:br>
            <a:r>
              <a:rPr lang="en-US" dirty="0"/>
              <a:t>print(z)</a:t>
            </a:r>
            <a:br>
              <a:rPr lang="en-US" dirty="0"/>
            </a:br>
            <a:r>
              <a:rPr lang="en-US" dirty="0"/>
              <a:t>q=</a:t>
            </a:r>
            <a:r>
              <a:rPr lang="en-US" dirty="0" err="1"/>
              <a:t>math.pi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print(q)</a:t>
            </a:r>
            <a:br>
              <a:rPr lang="en-US" dirty="0"/>
            </a:br>
            <a:r>
              <a:rPr lang="en-US" dirty="0"/>
              <a:t>r=</a:t>
            </a:r>
            <a:r>
              <a:rPr lang="en-US" dirty="0" err="1"/>
              <a:t>math.e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print(r)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9314" y="1905000"/>
            <a:ext cx="3200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Arial" pitchFamily="34" charset="0"/>
              <a:buNone/>
            </a:pPr>
            <a:r>
              <a:rPr lang="en-US" dirty="0" smtClean="0"/>
              <a:t>x=math.log(81,9)</a:t>
            </a:r>
            <a:br>
              <a:rPr lang="en-US" dirty="0" smtClean="0"/>
            </a:br>
            <a:r>
              <a:rPr lang="en-US" dirty="0" smtClean="0"/>
              <a:t>print(x)</a:t>
            </a:r>
            <a:br>
              <a:rPr lang="en-US" dirty="0" smtClean="0"/>
            </a:br>
            <a:r>
              <a:rPr lang="en-US" dirty="0" smtClean="0"/>
              <a:t>y=</a:t>
            </a:r>
            <a:r>
              <a:rPr lang="en-US" dirty="0" err="1" smtClean="0"/>
              <a:t>math.perm</a:t>
            </a:r>
            <a:r>
              <a:rPr lang="en-US" dirty="0" smtClean="0"/>
              <a:t>(9)</a:t>
            </a:r>
            <a:br>
              <a:rPr lang="en-US" dirty="0" smtClean="0"/>
            </a:br>
            <a:r>
              <a:rPr lang="en-US" dirty="0" smtClean="0"/>
              <a:t>print(y)</a:t>
            </a:r>
            <a:br>
              <a:rPr lang="en-US" dirty="0" smtClean="0"/>
            </a:br>
            <a:r>
              <a:rPr lang="en-US" b="1" dirty="0" smtClean="0"/>
              <a:t>Etc…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Math </a:t>
            </a:r>
            <a:r>
              <a:rPr lang="en-US" b="1" i="1" dirty="0" smtClean="0"/>
              <a:t>library:</a:t>
            </a:r>
            <a:endParaRPr lang="en-US" b="1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57400" y="228600"/>
            <a:ext cx="685231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Arial" pitchFamily="34" charset="0"/>
              <a:buNone/>
            </a:pPr>
            <a:r>
              <a:rPr lang="en-US" dirty="0" smtClean="0"/>
              <a:t>Python has several libraries that are imported and used to operate different functions. One of these libraries is math.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40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457200"/>
            <a:ext cx="2667001" cy="6191533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de-DE" dirty="0">
                <a:solidFill>
                  <a:srgbClr val="FF0000"/>
                </a:solidFill>
              </a:rPr>
              <a:t>abs(10)</a:t>
            </a:r>
          </a:p>
          <a:p>
            <a:pPr marL="0" lvl="2" indent="0">
              <a:buNone/>
            </a:pPr>
            <a:r>
              <a:rPr lang="de-DE" dirty="0"/>
              <a:t>10</a:t>
            </a:r>
          </a:p>
          <a:p>
            <a:pPr marL="0" lvl="2" indent="0">
              <a:buNone/>
            </a:pPr>
            <a:r>
              <a:rPr lang="de-DE" dirty="0">
                <a:solidFill>
                  <a:srgbClr val="FF0000"/>
                </a:solidFill>
              </a:rPr>
              <a:t>abs(-10)</a:t>
            </a:r>
          </a:p>
          <a:p>
            <a:pPr marL="0" lvl="2" indent="0">
              <a:buNone/>
            </a:pPr>
            <a:r>
              <a:rPr lang="de-DE" dirty="0" smtClean="0"/>
              <a:t>10</a:t>
            </a:r>
          </a:p>
          <a:p>
            <a:pPr marL="0" lvl="2" indent="0">
              <a:buNone/>
            </a:pPr>
            <a:r>
              <a:rPr lang="en-US" dirty="0" err="1">
                <a:solidFill>
                  <a:srgbClr val="FF0000"/>
                </a:solidFill>
              </a:rPr>
              <a:t>bool</a:t>
            </a:r>
            <a:r>
              <a:rPr lang="en-US" dirty="0">
                <a:solidFill>
                  <a:srgbClr val="FF0000"/>
                </a:solidFill>
              </a:rPr>
              <a:t>(0)</a:t>
            </a:r>
          </a:p>
          <a:p>
            <a:pPr marL="0" lvl="2" indent="0">
              <a:buNone/>
            </a:pPr>
            <a:r>
              <a:rPr lang="en-US" dirty="0"/>
              <a:t>False</a:t>
            </a:r>
          </a:p>
          <a:p>
            <a:pPr marL="0" lvl="2" indent="0">
              <a:buNone/>
            </a:pPr>
            <a:r>
              <a:rPr lang="en-US" dirty="0" err="1">
                <a:solidFill>
                  <a:srgbClr val="FF0000"/>
                </a:solidFill>
              </a:rPr>
              <a:t>bool</a:t>
            </a:r>
            <a:r>
              <a:rPr lang="en-US" dirty="0">
                <a:solidFill>
                  <a:srgbClr val="FF0000"/>
                </a:solidFill>
              </a:rPr>
              <a:t>(12)</a:t>
            </a:r>
          </a:p>
          <a:p>
            <a:pPr marL="0" lvl="2" indent="0">
              <a:buNone/>
            </a:pPr>
            <a:r>
              <a:rPr lang="en-US" dirty="0" smtClean="0"/>
              <a:t>True</a:t>
            </a:r>
          </a:p>
          <a:p>
            <a:pPr marL="0" lvl="2" indent="0">
              <a:buNone/>
            </a:pPr>
            <a:r>
              <a:rPr lang="en-US" dirty="0" err="1">
                <a:solidFill>
                  <a:srgbClr val="FF0000"/>
                </a:solidFill>
              </a:rPr>
              <a:t>bool</a:t>
            </a:r>
            <a:r>
              <a:rPr lang="en-US" dirty="0">
                <a:solidFill>
                  <a:srgbClr val="FF0000"/>
                </a:solidFill>
              </a:rPr>
              <a:t>(None)</a:t>
            </a:r>
          </a:p>
          <a:p>
            <a:pPr marL="0" lvl="2" indent="0">
              <a:buNone/>
            </a:pPr>
            <a:r>
              <a:rPr lang="en-US" dirty="0" smtClean="0"/>
              <a:t>False</a:t>
            </a:r>
          </a:p>
          <a:p>
            <a:pPr marL="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elp(</a:t>
            </a:r>
            <a:r>
              <a:rPr lang="en-US" dirty="0" err="1" smtClean="0">
                <a:solidFill>
                  <a:srgbClr val="FF0000"/>
                </a:solidFill>
              </a:rPr>
              <a:t>t.upper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lvl="2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</a:p>
          <a:p>
            <a:pPr marL="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loat(x)</a:t>
            </a:r>
          </a:p>
          <a:p>
            <a:pPr marL="0" lvl="2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2200" y="479944"/>
            <a:ext cx="2520286" cy="6191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("string")</a:t>
            </a:r>
          </a:p>
          <a:p>
            <a:pPr marL="0" lvl="2" indent="0">
              <a:buNone/>
            </a:pPr>
            <a:r>
              <a:rPr lang="en-US" dirty="0"/>
              <a:t>['__add__', '__class__', '__contains__', '__</a:t>
            </a:r>
            <a:r>
              <a:rPr lang="en-US" dirty="0" err="1"/>
              <a:t>delattr</a:t>
            </a:r>
            <a:r>
              <a:rPr lang="en-US" dirty="0"/>
              <a:t>__', '__</a:t>
            </a:r>
            <a:r>
              <a:rPr lang="en-US" dirty="0" err="1"/>
              <a:t>dir</a:t>
            </a:r>
            <a:r>
              <a:rPr lang="en-US" dirty="0"/>
              <a:t>__', '__doc__', '__</a:t>
            </a:r>
            <a:r>
              <a:rPr lang="en-US" dirty="0" err="1"/>
              <a:t>eq</a:t>
            </a:r>
            <a:r>
              <a:rPr lang="en-US" dirty="0"/>
              <a:t>__', '__format__', '__</a:t>
            </a:r>
            <a:r>
              <a:rPr lang="en-US" dirty="0" err="1"/>
              <a:t>ge</a:t>
            </a:r>
            <a:r>
              <a:rPr lang="en-US" dirty="0"/>
              <a:t>__', '__</a:t>
            </a:r>
            <a:r>
              <a:rPr lang="en-US" dirty="0" err="1"/>
              <a:t>getattribute</a:t>
            </a:r>
            <a:r>
              <a:rPr lang="en-US" dirty="0"/>
              <a:t>__', '__</a:t>
            </a:r>
            <a:r>
              <a:rPr lang="en-US" dirty="0" err="1"/>
              <a:t>getitem</a:t>
            </a:r>
            <a:r>
              <a:rPr lang="en-US" dirty="0"/>
              <a:t>__', '__</a:t>
            </a:r>
            <a:r>
              <a:rPr lang="en-US" dirty="0" err="1"/>
              <a:t>getnewargs</a:t>
            </a:r>
            <a:r>
              <a:rPr lang="en-US" dirty="0"/>
              <a:t>__', '__</a:t>
            </a:r>
            <a:r>
              <a:rPr lang="en-US" dirty="0" err="1"/>
              <a:t>gt</a:t>
            </a:r>
            <a:r>
              <a:rPr lang="en-US" dirty="0"/>
              <a:t>__', '__hash__', '__</a:t>
            </a:r>
            <a:r>
              <a:rPr lang="en-US" dirty="0" err="1"/>
              <a:t>init</a:t>
            </a:r>
            <a:r>
              <a:rPr lang="en-US" dirty="0"/>
              <a:t>__', '__</a:t>
            </a:r>
            <a:r>
              <a:rPr lang="en-US" dirty="0" err="1"/>
              <a:t>init_subclass</a:t>
            </a:r>
            <a:r>
              <a:rPr lang="en-US" dirty="0"/>
              <a:t>__', '__</a:t>
            </a:r>
            <a:r>
              <a:rPr lang="en-US" dirty="0" err="1"/>
              <a:t>iter</a:t>
            </a:r>
            <a:r>
              <a:rPr lang="en-US" dirty="0"/>
              <a:t>__', '__le__', '__</a:t>
            </a:r>
            <a:r>
              <a:rPr lang="en-US" dirty="0" err="1"/>
              <a:t>len</a:t>
            </a:r>
            <a:r>
              <a:rPr lang="en-US" dirty="0"/>
              <a:t>__', '__</a:t>
            </a:r>
            <a:r>
              <a:rPr lang="en-US" dirty="0" err="1"/>
              <a:t>lt</a:t>
            </a:r>
            <a:r>
              <a:rPr lang="en-US" dirty="0"/>
              <a:t>__', '__mod__', '__</a:t>
            </a:r>
            <a:r>
              <a:rPr lang="en-US" dirty="0" err="1"/>
              <a:t>mul</a:t>
            </a:r>
            <a:r>
              <a:rPr lang="en-US" dirty="0"/>
              <a:t>__', '__ne__', '__new__', '__reduce__', '__</a:t>
            </a:r>
            <a:r>
              <a:rPr lang="en-US" dirty="0" err="1"/>
              <a:t>reduce_ex</a:t>
            </a:r>
            <a:r>
              <a:rPr lang="en-US" dirty="0"/>
              <a:t>__', '__</a:t>
            </a:r>
            <a:r>
              <a:rPr lang="en-US" dirty="0" err="1"/>
              <a:t>repr</a:t>
            </a:r>
            <a:r>
              <a:rPr lang="en-US" dirty="0"/>
              <a:t>__', '__</a:t>
            </a:r>
            <a:r>
              <a:rPr lang="en-US" dirty="0" err="1"/>
              <a:t>rmod</a:t>
            </a:r>
            <a:r>
              <a:rPr lang="en-US" dirty="0"/>
              <a:t>__', '__</a:t>
            </a:r>
            <a:r>
              <a:rPr lang="en-US" dirty="0" err="1"/>
              <a:t>rmul</a:t>
            </a:r>
            <a:r>
              <a:rPr lang="en-US" dirty="0"/>
              <a:t>__', '__</a:t>
            </a:r>
            <a:r>
              <a:rPr lang="en-US" dirty="0" err="1"/>
              <a:t>setattr</a:t>
            </a:r>
            <a:r>
              <a:rPr lang="en-US" dirty="0"/>
              <a:t>__', '__</a:t>
            </a:r>
            <a:r>
              <a:rPr lang="en-US" dirty="0" err="1"/>
              <a:t>sizeof</a:t>
            </a:r>
            <a:r>
              <a:rPr lang="en-US" dirty="0"/>
              <a:t>__', '__</a:t>
            </a:r>
            <a:r>
              <a:rPr lang="en-US" dirty="0" err="1"/>
              <a:t>str</a:t>
            </a:r>
            <a:r>
              <a:rPr lang="en-US" dirty="0"/>
              <a:t>__', '__</a:t>
            </a:r>
            <a:r>
              <a:rPr lang="en-US" dirty="0" err="1"/>
              <a:t>subclasshook</a:t>
            </a:r>
            <a:r>
              <a:rPr lang="en-US" dirty="0"/>
              <a:t>__', 'capitalize', '</a:t>
            </a:r>
            <a:r>
              <a:rPr lang="en-US" dirty="0" err="1"/>
              <a:t>casefold</a:t>
            </a:r>
            <a:r>
              <a:rPr lang="en-US" dirty="0"/>
              <a:t>', 'center', 'count', 'encode', '</a:t>
            </a:r>
            <a:r>
              <a:rPr lang="en-US" dirty="0" err="1"/>
              <a:t>endswith</a:t>
            </a:r>
            <a:r>
              <a:rPr lang="en-US" dirty="0"/>
              <a:t>', '</a:t>
            </a:r>
            <a:r>
              <a:rPr lang="en-US" dirty="0" err="1"/>
              <a:t>expandtabs</a:t>
            </a:r>
            <a:r>
              <a:rPr lang="en-US" dirty="0"/>
              <a:t>', 'find', 'format', '</a:t>
            </a:r>
            <a:r>
              <a:rPr lang="en-US" dirty="0" err="1"/>
              <a:t>format_map</a:t>
            </a:r>
            <a:r>
              <a:rPr lang="en-US" dirty="0"/>
              <a:t>', 'index', '</a:t>
            </a:r>
            <a:r>
              <a:rPr lang="en-US" dirty="0" err="1"/>
              <a:t>isalnum</a:t>
            </a:r>
            <a:r>
              <a:rPr lang="en-US" dirty="0"/>
              <a:t>', '</a:t>
            </a:r>
            <a:r>
              <a:rPr lang="en-US" dirty="0" err="1"/>
              <a:t>isalpha</a:t>
            </a:r>
            <a:r>
              <a:rPr lang="en-US" dirty="0"/>
              <a:t>', '</a:t>
            </a:r>
            <a:r>
              <a:rPr lang="en-US" dirty="0" err="1"/>
              <a:t>isascii</a:t>
            </a:r>
            <a:r>
              <a:rPr lang="en-US" dirty="0"/>
              <a:t>', '</a:t>
            </a:r>
            <a:r>
              <a:rPr lang="en-US" dirty="0" err="1"/>
              <a:t>isdecimal</a:t>
            </a:r>
            <a:r>
              <a:rPr lang="en-US" dirty="0"/>
              <a:t>', '</a:t>
            </a:r>
            <a:r>
              <a:rPr lang="en-US" dirty="0" err="1"/>
              <a:t>isdigit</a:t>
            </a:r>
            <a:r>
              <a:rPr lang="en-US" dirty="0"/>
              <a:t>', '</a:t>
            </a:r>
            <a:r>
              <a:rPr lang="en-US" dirty="0" err="1"/>
              <a:t>isidentifier</a:t>
            </a:r>
            <a:r>
              <a:rPr lang="en-US" dirty="0"/>
              <a:t>', '</a:t>
            </a:r>
            <a:r>
              <a:rPr lang="en-US" dirty="0" err="1"/>
              <a:t>islower</a:t>
            </a:r>
            <a:r>
              <a:rPr lang="en-US" dirty="0"/>
              <a:t>', '</a:t>
            </a:r>
            <a:r>
              <a:rPr lang="en-US" dirty="0" err="1"/>
              <a:t>isnumeric</a:t>
            </a:r>
            <a:r>
              <a:rPr lang="en-US" dirty="0"/>
              <a:t>', '</a:t>
            </a:r>
            <a:r>
              <a:rPr lang="en-US" dirty="0" err="1"/>
              <a:t>isprintable</a:t>
            </a:r>
            <a:r>
              <a:rPr lang="en-US" dirty="0"/>
              <a:t>', '</a:t>
            </a:r>
            <a:r>
              <a:rPr lang="en-US" dirty="0" err="1"/>
              <a:t>isspace</a:t>
            </a:r>
            <a:r>
              <a:rPr lang="en-US" dirty="0"/>
              <a:t>', '</a:t>
            </a:r>
            <a:r>
              <a:rPr lang="en-US" dirty="0" err="1"/>
              <a:t>istitle</a:t>
            </a:r>
            <a:r>
              <a:rPr lang="en-US" dirty="0"/>
              <a:t>', '</a:t>
            </a:r>
            <a:r>
              <a:rPr lang="en-US" dirty="0" err="1"/>
              <a:t>isupper</a:t>
            </a:r>
            <a:r>
              <a:rPr lang="en-US" dirty="0"/>
              <a:t>', 'join', '</a:t>
            </a:r>
            <a:r>
              <a:rPr lang="en-US" dirty="0" err="1"/>
              <a:t>ljust</a:t>
            </a:r>
            <a:r>
              <a:rPr lang="en-US" dirty="0"/>
              <a:t>', 'lower', '</a:t>
            </a:r>
            <a:r>
              <a:rPr lang="en-US" dirty="0" err="1"/>
              <a:t>lstrip</a:t>
            </a:r>
            <a:r>
              <a:rPr lang="en-US" dirty="0"/>
              <a:t>', '</a:t>
            </a:r>
            <a:r>
              <a:rPr lang="en-US" dirty="0" err="1"/>
              <a:t>maketrans</a:t>
            </a:r>
            <a:r>
              <a:rPr lang="en-US" dirty="0"/>
              <a:t>', 'partition', '</a:t>
            </a:r>
            <a:r>
              <a:rPr lang="en-US" dirty="0" err="1"/>
              <a:t>removeprefix</a:t>
            </a:r>
            <a:r>
              <a:rPr lang="en-US" dirty="0"/>
              <a:t>', '</a:t>
            </a:r>
            <a:r>
              <a:rPr lang="en-US" dirty="0" err="1"/>
              <a:t>removesuffix</a:t>
            </a:r>
            <a:r>
              <a:rPr lang="en-US" dirty="0"/>
              <a:t>', 'replace', '</a:t>
            </a:r>
            <a:r>
              <a:rPr lang="en-US" dirty="0" err="1"/>
              <a:t>rfind</a:t>
            </a:r>
            <a:r>
              <a:rPr lang="en-US" dirty="0"/>
              <a:t>', '</a:t>
            </a:r>
            <a:r>
              <a:rPr lang="en-US" dirty="0" err="1"/>
              <a:t>rindex</a:t>
            </a:r>
            <a:r>
              <a:rPr lang="en-US" dirty="0"/>
              <a:t>', '</a:t>
            </a:r>
            <a:r>
              <a:rPr lang="en-US" dirty="0" err="1"/>
              <a:t>rjust</a:t>
            </a:r>
            <a:r>
              <a:rPr lang="en-US" dirty="0"/>
              <a:t>', '</a:t>
            </a:r>
            <a:r>
              <a:rPr lang="en-US" dirty="0" err="1"/>
              <a:t>rpartition</a:t>
            </a:r>
            <a:r>
              <a:rPr lang="en-US" dirty="0"/>
              <a:t>', '</a:t>
            </a:r>
            <a:r>
              <a:rPr lang="en-US" dirty="0" err="1"/>
              <a:t>rsplit</a:t>
            </a:r>
            <a:r>
              <a:rPr lang="en-US" dirty="0"/>
              <a:t>', '</a:t>
            </a:r>
            <a:r>
              <a:rPr lang="en-US" dirty="0" err="1"/>
              <a:t>rstrip</a:t>
            </a:r>
            <a:r>
              <a:rPr lang="en-US" dirty="0"/>
              <a:t>', 'split', '</a:t>
            </a:r>
            <a:r>
              <a:rPr lang="en-US" dirty="0" err="1"/>
              <a:t>splitlines</a:t>
            </a:r>
            <a:r>
              <a:rPr lang="en-US" dirty="0"/>
              <a:t>', '</a:t>
            </a:r>
            <a:r>
              <a:rPr lang="en-US" dirty="0" err="1"/>
              <a:t>startswith</a:t>
            </a:r>
            <a:r>
              <a:rPr lang="en-US" dirty="0"/>
              <a:t>', 'strip', '</a:t>
            </a:r>
            <a:r>
              <a:rPr lang="en-US" dirty="0" err="1"/>
              <a:t>swapcase</a:t>
            </a:r>
            <a:r>
              <a:rPr lang="en-US" dirty="0"/>
              <a:t>', 'title', 'translate', 'upper', '</a:t>
            </a:r>
            <a:r>
              <a:rPr lang="en-US" dirty="0" err="1"/>
              <a:t>zfill</a:t>
            </a:r>
            <a:r>
              <a:rPr lang="en-US" dirty="0"/>
              <a:t>']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 smtClean="0"/>
              <a:t>Other built in functions:</a:t>
            </a:r>
            <a:endParaRPr lang="en-US" b="1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05201" y="479944"/>
            <a:ext cx="2667000" cy="6191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de-DE" dirty="0">
                <a:solidFill>
                  <a:srgbClr val="FF0000"/>
                </a:solidFill>
              </a:rPr>
              <a:t>dir(10)</a:t>
            </a:r>
          </a:p>
          <a:p>
            <a:pPr marL="0" lvl="2" indent="0">
              <a:buNone/>
            </a:pPr>
            <a:r>
              <a:rPr lang="de-DE" dirty="0"/>
              <a:t>['__abs__', '__add__', '__and__', '__bool__', '__ceil__', '__class__', '__delattr__', '__dir__', '__divmod__', '__doc__', '__eq__', '__float__', '__floor__', '__floordiv__', '__format__', '__ge__', '__getattribute__', '__getnewargs__', '__gt__', '__hash__', '__index__', '__init__', '__init_subclass__', '__int__', '__invert__', '__le__', '__lshift__', '__lt__', '__mod__', '__mul__', '__ne__', '__neg__', '__new__', '__or__', '__pos__', '__pow__', '__radd__', '__rand__', '__rdivmod__', '__reduce__', '__reduce_ex__', '__repr__', '__rfloordiv__', '__rlshift__', '__rmod__', '__rmul__', '__ror__', '__round__', '__rpow__', '__rrshift__', '__rshift__', '__rsub__', '__rtruediv__', '__rxor__', '__setattr__', '__sizeof__', '__str__', '__sub__', '__subclasshook__', '__truediv__', '__trunc__', '__xor__', 'as_integer_ratio', 'bit_length', 'conjugate', 'denominator', 'from_bytes', 'imag', 'numerator', 'real', 'to_bytes']</a:t>
            </a:r>
          </a:p>
        </p:txBody>
      </p:sp>
    </p:spTree>
    <p:extLst>
      <p:ext uri="{BB962C8B-B14F-4D97-AF65-F5344CB8AC3E}">
        <p14:creationId xmlns:p14="http://schemas.microsoft.com/office/powerpoint/2010/main" val="37371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57200"/>
            <a:ext cx="7010400" cy="5715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r>
              <a:rPr lang="en-US" b="1" dirty="0" smtClean="0"/>
              <a:t>By making use of  input function, compute  ‘Y’ (current salary) for  a=5000, r= 0.06% and t=10years</a:t>
            </a:r>
          </a:p>
          <a:p>
            <a:pPr marL="0" lvl="2" indent="0">
              <a:buNone/>
            </a:pPr>
            <a:r>
              <a:rPr lang="en-US" dirty="0"/>
              <a:t>Y=a(r+1)</a:t>
            </a:r>
            <a:r>
              <a:rPr lang="en-US" baseline="30000" dirty="0"/>
              <a:t>t 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a=float(input("Enter Basic Salary"))</a:t>
            </a:r>
            <a:br>
              <a:rPr lang="en-US" sz="2400" dirty="0"/>
            </a:br>
            <a:r>
              <a:rPr lang="en-US" sz="2400" dirty="0"/>
              <a:t>r=float(input("Enter Rate of salary increase"))</a:t>
            </a:r>
            <a:br>
              <a:rPr lang="en-US" sz="2400" dirty="0"/>
            </a:br>
            <a:r>
              <a:rPr lang="en-US" sz="2400" dirty="0"/>
              <a:t>t=float(input("Enter Year of Experience"))</a:t>
            </a:r>
            <a:br>
              <a:rPr lang="en-US" sz="2400" dirty="0"/>
            </a:br>
            <a:r>
              <a:rPr lang="en-US" sz="2400" dirty="0"/>
              <a:t>#y=a*(r+1)**t</a:t>
            </a:r>
            <a:br>
              <a:rPr lang="en-US" sz="2400" dirty="0"/>
            </a:br>
            <a:r>
              <a:rPr lang="en-US" sz="2400" dirty="0"/>
              <a:t>y=a*</a:t>
            </a:r>
            <a:r>
              <a:rPr lang="en-US" sz="2400" dirty="0" err="1"/>
              <a:t>pow</a:t>
            </a:r>
            <a:r>
              <a:rPr lang="en-US" sz="2400" dirty="0"/>
              <a:t>((r+1),t)</a:t>
            </a:r>
            <a:br>
              <a:rPr lang="en-US" sz="2400" dirty="0"/>
            </a:br>
            <a:r>
              <a:rPr lang="en-US" sz="2400" dirty="0"/>
              <a:t>print(y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8954.238482714272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Input function :</a:t>
            </a:r>
          </a:p>
        </p:txBody>
      </p:sp>
    </p:spTree>
    <p:extLst>
      <p:ext uri="{BB962C8B-B14F-4D97-AF65-F5344CB8AC3E}">
        <p14:creationId xmlns:p14="http://schemas.microsoft.com/office/powerpoint/2010/main" val="32975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3200400" cy="5715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For loop</a:t>
            </a:r>
          </a:p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/>
              <a:t>while loop</a:t>
            </a:r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r>
              <a:rPr lang="en-US" b="1" i="1" dirty="0"/>
              <a:t>Conditional </a:t>
            </a:r>
            <a:r>
              <a:rPr lang="en-US" b="1" i="1" dirty="0" smtClean="0"/>
              <a:t>statement</a:t>
            </a:r>
          </a:p>
          <a:p>
            <a:pPr marL="0" lvl="2" indent="0">
              <a:buNone/>
            </a:pPr>
            <a:r>
              <a:rPr lang="en-US" b="1" i="1" dirty="0" smtClean="0"/>
              <a:t>If ,</a:t>
            </a:r>
            <a:r>
              <a:rPr lang="en-US" b="1" i="1" dirty="0" err="1" smtClean="0"/>
              <a:t>elif</a:t>
            </a:r>
            <a:r>
              <a:rPr lang="en-US" b="1" i="1" dirty="0" smtClean="0"/>
              <a:t> and else</a:t>
            </a:r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r>
              <a:rPr lang="en-US" b="1" i="1" dirty="0" smtClean="0"/>
              <a:t>(Control statements)</a:t>
            </a:r>
          </a:p>
          <a:p>
            <a:pPr marL="0" lvl="2" indent="0">
              <a:buNone/>
            </a:pPr>
            <a:r>
              <a:rPr lang="en-US" b="1" i="1" dirty="0" smtClean="0"/>
              <a:t>break ,continue</a:t>
            </a:r>
            <a:endParaRPr lang="en-US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0" y="623455"/>
            <a:ext cx="5410200" cy="135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/>
              <a:t>for y in range(10,21):</a:t>
            </a:r>
            <a:br>
              <a:rPr lang="en-US" dirty="0"/>
            </a:br>
            <a:r>
              <a:rPr lang="en-US" dirty="0"/>
              <a:t>    if y%2==0:</a:t>
            </a:r>
            <a:br>
              <a:rPr lang="en-US" dirty="0"/>
            </a:br>
            <a:r>
              <a:rPr lang="en-US" dirty="0"/>
              <a:t>        print(y)</a:t>
            </a:r>
            <a:endParaRPr lang="en-US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81400" y="2209800"/>
            <a:ext cx="5410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for y in [</a:t>
            </a:r>
            <a:r>
              <a:rPr lang="en-US" sz="2400" b="1" dirty="0"/>
              <a:t>'AAU'</a:t>
            </a:r>
            <a:r>
              <a:rPr lang="en-US" sz="2400" dirty="0"/>
              <a:t>, 2020, 12097]:</a:t>
            </a:r>
            <a:br>
              <a:rPr lang="en-US" sz="2400" dirty="0"/>
            </a:br>
            <a:r>
              <a:rPr lang="en-US" sz="2400" dirty="0"/>
              <a:t>    print(y)</a:t>
            </a:r>
          </a:p>
        </p:txBody>
      </p:sp>
    </p:spTree>
    <p:extLst>
      <p:ext uri="{BB962C8B-B14F-4D97-AF65-F5344CB8AC3E}">
        <p14:creationId xmlns:p14="http://schemas.microsoft.com/office/powerpoint/2010/main" val="27043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2895600" cy="5715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/>
              <a:t>For loop</a:t>
            </a:r>
          </a:p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while loop</a:t>
            </a:r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r>
              <a:rPr lang="en-US" b="1" i="1" dirty="0"/>
              <a:t>Conditional </a:t>
            </a:r>
            <a:r>
              <a:rPr lang="en-US" b="1" i="1" dirty="0" smtClean="0"/>
              <a:t>statement</a:t>
            </a:r>
          </a:p>
          <a:p>
            <a:pPr marL="0" lvl="2" indent="0">
              <a:buNone/>
            </a:pPr>
            <a:r>
              <a:rPr lang="en-US" b="1" i="1" dirty="0" smtClean="0"/>
              <a:t>If ,</a:t>
            </a:r>
            <a:r>
              <a:rPr lang="en-US" b="1" i="1" dirty="0" err="1" smtClean="0"/>
              <a:t>elif</a:t>
            </a:r>
            <a:r>
              <a:rPr lang="en-US" b="1" i="1" dirty="0" smtClean="0"/>
              <a:t> and else</a:t>
            </a:r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r>
              <a:rPr lang="en-US" b="1" i="1" dirty="0"/>
              <a:t>(Control statements)</a:t>
            </a:r>
          </a:p>
          <a:p>
            <a:pPr marL="0" lvl="2" indent="0">
              <a:buNone/>
            </a:pPr>
            <a:r>
              <a:rPr lang="en-US" b="1" i="1" dirty="0"/>
              <a:t>break ,</a:t>
            </a:r>
            <a:r>
              <a:rPr lang="en-US" b="1" i="1" dirty="0" smtClean="0"/>
              <a:t>continue</a:t>
            </a:r>
            <a:endParaRPr lang="en-US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0" y="90055"/>
            <a:ext cx="5410200" cy="29579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 smtClean="0"/>
              <a:t>x </a:t>
            </a:r>
            <a:r>
              <a:rPr lang="en-US" dirty="0"/>
              <a:t>= 1</a:t>
            </a:r>
            <a:br>
              <a:rPr lang="en-US" dirty="0"/>
            </a:br>
            <a:r>
              <a:rPr lang="en-US" dirty="0"/>
              <a:t>while x&lt;10:</a:t>
            </a:r>
            <a:br>
              <a:rPr lang="en-US" dirty="0"/>
            </a:br>
            <a:r>
              <a:rPr lang="en-US" dirty="0"/>
              <a:t>    print (</a:t>
            </a:r>
            <a:r>
              <a:rPr lang="en-US" b="1" dirty="0"/>
              <a:t>"</a:t>
            </a:r>
            <a:r>
              <a:rPr lang="en-US" b="1" dirty="0" err="1"/>
              <a:t>EiABC</a:t>
            </a:r>
            <a:r>
              <a:rPr lang="en-US" b="1" dirty="0"/>
              <a:t>"</a:t>
            </a:r>
            <a:r>
              <a:rPr lang="en-US" dirty="0"/>
              <a:t>,end=</a:t>
            </a:r>
            <a:r>
              <a:rPr lang="en-US" b="1" dirty="0"/>
              <a:t>""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y=1</a:t>
            </a:r>
            <a:br>
              <a:rPr lang="en-US" dirty="0"/>
            </a:br>
            <a:r>
              <a:rPr lang="en-US" dirty="0"/>
              <a:t>    while y&lt;10:</a:t>
            </a:r>
            <a:br>
              <a:rPr lang="en-US" dirty="0"/>
            </a:br>
            <a:r>
              <a:rPr lang="en-US" dirty="0"/>
              <a:t>        print(</a:t>
            </a:r>
            <a:r>
              <a:rPr lang="en-US" b="1" dirty="0"/>
              <a:t>" graduate students "</a:t>
            </a:r>
            <a:r>
              <a:rPr lang="en-US" dirty="0"/>
              <a:t>, end=</a:t>
            </a:r>
            <a:r>
              <a:rPr lang="en-US" b="1" dirty="0"/>
              <a:t>""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y=y+10</a:t>
            </a:r>
            <a:br>
              <a:rPr lang="en-US" dirty="0"/>
            </a:br>
            <a:r>
              <a:rPr lang="en-US" dirty="0"/>
              <a:t>    x=x+1</a:t>
            </a:r>
            <a:endParaRPr lang="en-US" b="1" dirty="0" smtClean="0"/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81400" y="3505200"/>
            <a:ext cx="5410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x=0</a:t>
            </a:r>
            <a:br>
              <a:rPr lang="en-US" sz="2400" dirty="0"/>
            </a:br>
            <a:r>
              <a:rPr lang="en-US" sz="2400" dirty="0"/>
              <a:t>i=</a:t>
            </a:r>
            <a:r>
              <a:rPr lang="en-US" sz="2400" b="1" dirty="0"/>
              <a:t>'^'</a:t>
            </a:r>
            <a:br>
              <a:rPr lang="en-US" sz="2400" b="1" dirty="0"/>
            </a:br>
            <a:r>
              <a:rPr lang="en-US" sz="2400" dirty="0"/>
              <a:t>while x&lt;11:</a:t>
            </a:r>
            <a:br>
              <a:rPr lang="en-US" sz="2400" dirty="0"/>
            </a:br>
            <a:r>
              <a:rPr lang="en-US" sz="2400" dirty="0"/>
              <a:t> x += 1</a:t>
            </a:r>
            <a:br>
              <a:rPr lang="en-US" sz="2400" dirty="0"/>
            </a:br>
            <a:r>
              <a:rPr lang="en-US" sz="2400" dirty="0"/>
              <a:t> print (x*i)</a:t>
            </a:r>
          </a:p>
        </p:txBody>
      </p:sp>
    </p:spTree>
    <p:extLst>
      <p:ext uri="{BB962C8B-B14F-4D97-AF65-F5344CB8AC3E}">
        <p14:creationId xmlns:p14="http://schemas.microsoft.com/office/powerpoint/2010/main" val="1145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2895600" cy="5715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/>
              <a:t>For loop</a:t>
            </a:r>
          </a:p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/>
              <a:t>while loop</a:t>
            </a:r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r>
              <a:rPr lang="en-US" b="1" i="1" dirty="0" smtClean="0"/>
              <a:t>Conditional statement</a:t>
            </a:r>
          </a:p>
          <a:p>
            <a:pPr marL="0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If ,</a:t>
            </a:r>
            <a:r>
              <a:rPr lang="en-US" b="1" i="1" dirty="0" err="1" smtClean="0">
                <a:solidFill>
                  <a:srgbClr val="FF0000"/>
                </a:solidFill>
              </a:rPr>
              <a:t>elif</a:t>
            </a:r>
            <a:r>
              <a:rPr lang="en-US" b="1" i="1" dirty="0" smtClean="0">
                <a:solidFill>
                  <a:srgbClr val="FF0000"/>
                </a:solidFill>
              </a:rPr>
              <a:t> and else</a:t>
            </a:r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r>
              <a:rPr lang="en-US" b="1" i="1" dirty="0"/>
              <a:t>(Control statements)</a:t>
            </a:r>
          </a:p>
          <a:p>
            <a:pPr marL="0" lvl="2" indent="0">
              <a:buNone/>
            </a:pPr>
            <a:r>
              <a:rPr lang="en-US" b="1" i="1" dirty="0"/>
              <a:t>break ,</a:t>
            </a:r>
            <a:r>
              <a:rPr lang="en-US" b="1" i="1" dirty="0" smtClean="0"/>
              <a:t>continue</a:t>
            </a:r>
            <a:endParaRPr lang="en-US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0" y="90055"/>
            <a:ext cx="5410200" cy="242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/>
              <a:t>x=10</a:t>
            </a:r>
            <a:br>
              <a:rPr lang="en-US" dirty="0"/>
            </a:br>
            <a:r>
              <a:rPr lang="en-US" dirty="0"/>
              <a:t>y= x % 2</a:t>
            </a:r>
            <a:br>
              <a:rPr lang="en-US" dirty="0"/>
            </a:br>
            <a:r>
              <a:rPr lang="en-US" dirty="0"/>
              <a:t>if y==0:</a:t>
            </a:r>
            <a:br>
              <a:rPr lang="en-US" dirty="0"/>
            </a:br>
            <a:r>
              <a:rPr lang="en-US" dirty="0"/>
              <a:t>    print(</a:t>
            </a:r>
            <a:r>
              <a:rPr lang="en-US" b="1" dirty="0"/>
              <a:t>'Even number</a:t>
            </a:r>
            <a:r>
              <a:rPr lang="en-US" b="1" dirty="0" smtClean="0"/>
              <a:t>'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 smtClean="0"/>
              <a:t>    print(</a:t>
            </a:r>
            <a:r>
              <a:rPr lang="en-US" b="1" dirty="0" smtClean="0"/>
              <a:t>'Odd number'</a:t>
            </a:r>
            <a:r>
              <a:rPr lang="en-US" dirty="0" smtClean="0"/>
              <a:t>)</a:t>
            </a:r>
            <a:endParaRPr lang="en-US" sz="24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29000" y="2514600"/>
            <a:ext cx="5562600" cy="3886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/>
              <a:t>x=10</a:t>
            </a:r>
            <a:br>
              <a:rPr lang="en-US" dirty="0"/>
            </a:br>
            <a:r>
              <a:rPr lang="en-US" dirty="0"/>
              <a:t>y= x % 2</a:t>
            </a:r>
            <a:br>
              <a:rPr lang="en-US" dirty="0"/>
            </a:br>
            <a:r>
              <a:rPr lang="en-US" dirty="0"/>
              <a:t>if y==0:</a:t>
            </a:r>
            <a:br>
              <a:rPr lang="en-US" dirty="0"/>
            </a:br>
            <a:r>
              <a:rPr lang="en-US" dirty="0"/>
              <a:t>    print(</a:t>
            </a:r>
            <a:r>
              <a:rPr lang="en-US" b="1" dirty="0"/>
              <a:t>'Even number'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if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x&gt;3: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print(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'x is greater than three'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else: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print(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'x is less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than or equal to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three'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    print(</a:t>
            </a:r>
            <a:r>
              <a:rPr lang="en-US" b="1" dirty="0"/>
              <a:t>'Odd number'</a:t>
            </a:r>
            <a:r>
              <a:rPr lang="en-US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2895600" cy="5715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/>
              <a:t>For loop</a:t>
            </a:r>
          </a:p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/>
              <a:t>while loop</a:t>
            </a:r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r>
              <a:rPr lang="en-US" b="1" i="1" dirty="0"/>
              <a:t>Conditional </a:t>
            </a:r>
            <a:r>
              <a:rPr lang="en-US" b="1" i="1" dirty="0" smtClean="0"/>
              <a:t>statement</a:t>
            </a:r>
          </a:p>
          <a:p>
            <a:pPr marL="0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If ,</a:t>
            </a:r>
            <a:r>
              <a:rPr lang="en-US" b="1" i="1" dirty="0" err="1" smtClean="0">
                <a:solidFill>
                  <a:srgbClr val="FF0000"/>
                </a:solidFill>
              </a:rPr>
              <a:t>elif</a:t>
            </a:r>
            <a:r>
              <a:rPr lang="en-US" b="1" i="1" dirty="0" smtClean="0">
                <a:solidFill>
                  <a:srgbClr val="FF0000"/>
                </a:solidFill>
              </a:rPr>
              <a:t> and else</a:t>
            </a:r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r>
              <a:rPr lang="en-US" b="1" i="1" dirty="0"/>
              <a:t>(Control statements)</a:t>
            </a:r>
          </a:p>
          <a:p>
            <a:pPr marL="0" lvl="2" indent="0">
              <a:buNone/>
            </a:pPr>
            <a:r>
              <a:rPr lang="en-US" b="1" i="1" dirty="0"/>
              <a:t>break ,</a:t>
            </a:r>
            <a:r>
              <a:rPr lang="en-US" b="1" i="1" dirty="0" smtClean="0"/>
              <a:t>continue</a:t>
            </a:r>
            <a:endParaRPr lang="en-US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0" y="90055"/>
            <a:ext cx="5410200" cy="646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/>
              <a:t>x = 20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 x==10:</a:t>
            </a:r>
            <a:br>
              <a:rPr lang="en-US" dirty="0"/>
            </a:br>
            <a:r>
              <a:rPr lang="en-US" dirty="0"/>
              <a:t>    print(</a:t>
            </a:r>
            <a:r>
              <a:rPr lang="en-US" b="1" dirty="0"/>
              <a:t>"ten"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elif</a:t>
            </a:r>
            <a:r>
              <a:rPr lang="en-US" dirty="0"/>
              <a:t> x==20:</a:t>
            </a:r>
            <a:br>
              <a:rPr lang="en-US" dirty="0"/>
            </a:br>
            <a:r>
              <a:rPr lang="en-US" dirty="0"/>
              <a:t>    print(</a:t>
            </a:r>
            <a:r>
              <a:rPr lang="en-US" b="1" dirty="0"/>
              <a:t>"twenty"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elif</a:t>
            </a:r>
            <a:r>
              <a:rPr lang="en-US" dirty="0"/>
              <a:t> x==30:</a:t>
            </a:r>
            <a:br>
              <a:rPr lang="en-US" dirty="0"/>
            </a:br>
            <a:r>
              <a:rPr lang="en-US" dirty="0"/>
              <a:t>    print(</a:t>
            </a:r>
            <a:r>
              <a:rPr lang="en-US" b="1" dirty="0"/>
              <a:t>"thirty"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elif</a:t>
            </a:r>
            <a:r>
              <a:rPr lang="en-US" dirty="0"/>
              <a:t> x==40:</a:t>
            </a:r>
            <a:br>
              <a:rPr lang="en-US" dirty="0"/>
            </a:br>
            <a:r>
              <a:rPr lang="en-US" dirty="0"/>
              <a:t>    print(</a:t>
            </a:r>
            <a:r>
              <a:rPr lang="en-US" b="1" dirty="0"/>
              <a:t>"forty"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    print(</a:t>
            </a:r>
            <a:r>
              <a:rPr lang="en-US" b="1" dirty="0"/>
              <a:t>"invalid input"</a:t>
            </a:r>
            <a:r>
              <a:rPr lang="en-US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595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2895600" cy="5715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/>
              <a:t>For loop</a:t>
            </a:r>
          </a:p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/>
              <a:t>while loop</a:t>
            </a:r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r>
              <a:rPr lang="en-US" b="1" i="1" dirty="0"/>
              <a:t>Conditional </a:t>
            </a:r>
            <a:r>
              <a:rPr lang="en-US" b="1" i="1" dirty="0" smtClean="0"/>
              <a:t>statement</a:t>
            </a:r>
          </a:p>
          <a:p>
            <a:pPr marL="0" lvl="2" indent="0">
              <a:buNone/>
            </a:pPr>
            <a:r>
              <a:rPr lang="en-US" b="1" i="1" dirty="0" smtClean="0"/>
              <a:t>If ,</a:t>
            </a:r>
            <a:r>
              <a:rPr lang="en-US" b="1" i="1" dirty="0" err="1" smtClean="0"/>
              <a:t>elif</a:t>
            </a:r>
            <a:r>
              <a:rPr lang="en-US" b="1" i="1" dirty="0" smtClean="0"/>
              <a:t> and else</a:t>
            </a:r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(Control statements)</a:t>
            </a:r>
          </a:p>
          <a:p>
            <a:pPr marL="0" lvl="2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break ,</a:t>
            </a:r>
            <a:r>
              <a:rPr lang="en-US" b="1" i="1" dirty="0" smtClean="0">
                <a:solidFill>
                  <a:srgbClr val="FF0000"/>
                </a:solidFill>
              </a:rPr>
              <a:t>continue</a:t>
            </a:r>
            <a:endParaRPr lang="en-US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0" y="90055"/>
            <a:ext cx="5410200" cy="646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/>
              <a:t>i=1</a:t>
            </a:r>
            <a:br>
              <a:rPr lang="en-US" dirty="0"/>
            </a:br>
            <a:r>
              <a:rPr lang="en-US" dirty="0"/>
              <a:t>while(i&lt;=5):</a:t>
            </a:r>
            <a:br>
              <a:rPr lang="en-US" dirty="0"/>
            </a:br>
            <a:r>
              <a:rPr lang="en-US" dirty="0"/>
              <a:t>    user=input(</a:t>
            </a:r>
            <a:r>
              <a:rPr lang="en-US" b="1" dirty="0"/>
              <a:t>"insert any name.</a:t>
            </a:r>
            <a:r>
              <a:rPr lang="en-US" dirty="0"/>
              <a:t>\n</a:t>
            </a:r>
            <a:r>
              <a:rPr lang="en-US" b="1" dirty="0"/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print(</a:t>
            </a:r>
            <a:r>
              <a:rPr lang="en-US" b="1" dirty="0"/>
              <a:t>"you </a:t>
            </a:r>
            <a:r>
              <a:rPr lang="en-US" b="1" dirty="0" smtClean="0"/>
              <a:t>inserted "+user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if (user==</a:t>
            </a:r>
            <a:r>
              <a:rPr lang="en-US" b="1" dirty="0"/>
              <a:t>"</a:t>
            </a:r>
            <a:r>
              <a:rPr lang="en-US" b="1" dirty="0" err="1"/>
              <a:t>EiABC</a:t>
            </a:r>
            <a:r>
              <a:rPr lang="en-US" b="1" dirty="0"/>
              <a:t>"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break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(user!=</a:t>
            </a:r>
            <a:r>
              <a:rPr lang="en-US" b="1" dirty="0"/>
              <a:t>"</a:t>
            </a:r>
            <a:r>
              <a:rPr lang="en-US" b="1" dirty="0" err="1"/>
              <a:t>EiABC</a:t>
            </a:r>
            <a:r>
              <a:rPr lang="en-US" b="1" dirty="0"/>
              <a:t>"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continue</a:t>
            </a:r>
            <a:br>
              <a:rPr lang="en-US" dirty="0"/>
            </a:br>
            <a:r>
              <a:rPr lang="en-US" dirty="0"/>
              <a:t>    i+=1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05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2895600" cy="5715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Try and except </a:t>
            </a:r>
          </a:p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Comment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0" y="90055"/>
            <a:ext cx="5410200" cy="646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dirty="0"/>
              <a:t>try:</a:t>
            </a:r>
            <a:br>
              <a:rPr lang="en-US" dirty="0"/>
            </a:br>
            <a:r>
              <a:rPr lang="en-US" dirty="0"/>
              <a:t>    if h&gt;4:</a:t>
            </a:r>
            <a:br>
              <a:rPr lang="en-US" dirty="0"/>
            </a:br>
            <a:r>
              <a:rPr lang="en-US" dirty="0"/>
              <a:t>        print(</a:t>
            </a:r>
            <a:r>
              <a:rPr lang="en-US" b="1" dirty="0"/>
              <a:t>"All is well"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except:</a:t>
            </a:r>
            <a:br>
              <a:rPr lang="en-US" dirty="0"/>
            </a:br>
            <a:r>
              <a:rPr lang="en-US" dirty="0"/>
              <a:t>    print(</a:t>
            </a:r>
            <a:r>
              <a:rPr lang="en-US" b="1" dirty="0"/>
              <a:t>"the </a:t>
            </a:r>
            <a:r>
              <a:rPr lang="en-US" b="1" dirty="0" err="1"/>
              <a:t>varaible</a:t>
            </a:r>
            <a:r>
              <a:rPr lang="en-US" b="1" dirty="0"/>
              <a:t> h is not defined</a:t>
            </a:r>
            <a:r>
              <a:rPr lang="en-US" b="1" dirty="0" smtClean="0"/>
              <a:t>"</a:t>
            </a:r>
            <a:r>
              <a:rPr lang="en-US" dirty="0" smtClean="0"/>
              <a:t>)</a:t>
            </a:r>
          </a:p>
          <a:p>
            <a:pPr marL="0" lvl="2" indent="0">
              <a:buNone/>
            </a:pPr>
            <a:endParaRPr lang="en-US" sz="2400" b="1" dirty="0"/>
          </a:p>
          <a:p>
            <a:pPr marL="0" lvl="2" indent="0">
              <a:buNone/>
            </a:pPr>
            <a:endParaRPr lang="en-US" b="1" dirty="0" smtClean="0"/>
          </a:p>
          <a:p>
            <a:pPr marL="0" lvl="2" indent="0">
              <a:buNone/>
            </a:pPr>
            <a:r>
              <a:rPr lang="en-US" i="1" dirty="0"/>
              <a:t>#single line comment 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b="1" dirty="0"/>
              <a:t>""" </a:t>
            </a:r>
            <a:br>
              <a:rPr lang="en-US" b="1" dirty="0"/>
            </a:br>
            <a:r>
              <a:rPr lang="en-US" b="1" dirty="0"/>
              <a:t>multiple</a:t>
            </a:r>
            <a:br>
              <a:rPr lang="en-US" b="1" dirty="0"/>
            </a:br>
            <a:r>
              <a:rPr lang="en-US" b="1" dirty="0"/>
              <a:t>line</a:t>
            </a:r>
            <a:br>
              <a:rPr lang="en-US" b="1" dirty="0"/>
            </a:br>
            <a:r>
              <a:rPr lang="en-US" b="1" dirty="0"/>
              <a:t>comment</a:t>
            </a:r>
            <a:br>
              <a:rPr lang="en-US" b="1" dirty="0"/>
            </a:br>
            <a:r>
              <a:rPr lang="en-US" b="1" dirty="0"/>
              <a:t>"""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55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2895600" cy="18288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r>
              <a:rPr lang="en-US" b="1" i="1" dirty="0" smtClean="0"/>
              <a:t>Class </a:t>
            </a:r>
          </a:p>
          <a:p>
            <a:pPr marL="0" lvl="2" indent="0">
              <a:buNone/>
            </a:pPr>
            <a:r>
              <a:rPr lang="en-US" b="1" i="1" dirty="0" smtClean="0"/>
              <a:t>Practice:</a:t>
            </a:r>
            <a:endParaRPr lang="en-US" b="1" i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800" y="90055"/>
            <a:ext cx="4800600" cy="151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endParaRPr lang="en-US" i="1" dirty="0" smtClean="0"/>
          </a:p>
          <a:p>
            <a:pPr marL="0" lvl="2" indent="0">
              <a:buNone/>
            </a:pPr>
            <a:r>
              <a:rPr lang="en-US" i="1" dirty="0" smtClean="0"/>
              <a:t>Input function, if , </a:t>
            </a:r>
            <a:r>
              <a:rPr lang="en-US" i="1" dirty="0" err="1" smtClean="0"/>
              <a:t>elif</a:t>
            </a:r>
            <a:r>
              <a:rPr lang="en-US" i="1" dirty="0" smtClean="0"/>
              <a:t>, else, …..</a:t>
            </a:r>
          </a:p>
          <a:p>
            <a:pPr marL="0" lvl="2" indent="0">
              <a:buNone/>
            </a:pPr>
            <a:r>
              <a:rPr lang="en-US" b="1" i="1" dirty="0" smtClean="0"/>
              <a:t>Scenario  simulation...</a:t>
            </a:r>
            <a:endParaRPr lang="en-US" sz="2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828800"/>
            <a:ext cx="4000500" cy="47867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Eight people - A, B, C, D, E, F, G, and H – ride to work in three cars. The first two cars each take three people, and the third car takes only two people. </a:t>
            </a:r>
          </a:p>
          <a:p>
            <a:r>
              <a:rPr lang="en-US" sz="2800" dirty="0"/>
              <a:t>B rides with H in the second car. </a:t>
            </a:r>
          </a:p>
          <a:p>
            <a:r>
              <a:rPr lang="en-US" sz="2800" dirty="0"/>
              <a:t>G rides with only one other person. </a:t>
            </a:r>
          </a:p>
          <a:p>
            <a:r>
              <a:rPr lang="en-US" sz="2800" dirty="0"/>
              <a:t>F rides with two other people. </a:t>
            </a:r>
          </a:p>
          <a:p>
            <a:r>
              <a:rPr lang="en-US" sz="2800" dirty="0"/>
              <a:t>If C rides with B, the following pairs and triplets can ride together: (1) A and G; (2) G and E; (3) A, D and F and (4) B, C and </a:t>
            </a:r>
            <a:r>
              <a:rPr lang="en-US" sz="2800" dirty="0" smtClean="0"/>
              <a:t>H</a:t>
            </a:r>
          </a:p>
          <a:p>
            <a:r>
              <a:rPr lang="en-US" sz="2800" dirty="0" smtClean="0"/>
              <a:t>Who rides in car 1,2 and three.(Answer: </a:t>
            </a:r>
            <a:r>
              <a:rPr lang="en-US" sz="2000" dirty="0"/>
              <a:t>in car1=A, D, F; in car2=B, C, and H; in car3=G, E. 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0" y="1828800"/>
            <a:ext cx="4419600" cy="47867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90 to 100: grade = </a:t>
            </a:r>
            <a:r>
              <a:rPr lang="en-US" sz="2000" b="1" dirty="0"/>
              <a:t>'A', </a:t>
            </a:r>
            <a:r>
              <a:rPr lang="en-US" sz="2000" dirty="0"/>
              <a:t>70 to </a:t>
            </a:r>
            <a:r>
              <a:rPr lang="en-US" sz="2000" dirty="0" smtClean="0"/>
              <a:t>90:garde=</a:t>
            </a:r>
            <a:r>
              <a:rPr lang="en-US" sz="2000" b="1" dirty="0" smtClean="0"/>
              <a:t>'B</a:t>
            </a:r>
            <a:r>
              <a:rPr lang="en-US" sz="2000" b="1" dirty="0"/>
              <a:t>', </a:t>
            </a:r>
            <a:r>
              <a:rPr lang="en-US" sz="2000" dirty="0"/>
              <a:t>45 </a:t>
            </a:r>
            <a:r>
              <a:rPr lang="en-US" sz="2000" dirty="0" smtClean="0"/>
              <a:t>to70</a:t>
            </a:r>
            <a:r>
              <a:rPr lang="en-US" sz="2000" dirty="0"/>
              <a:t>: grade = </a:t>
            </a:r>
            <a:r>
              <a:rPr lang="en-US" sz="2000" b="1" dirty="0"/>
              <a:t>'C', </a:t>
            </a:r>
            <a:r>
              <a:rPr lang="en-US" sz="2000" dirty="0"/>
              <a:t>30 to 45: grade = </a:t>
            </a:r>
            <a:r>
              <a:rPr lang="en-US" sz="2000" b="1" dirty="0"/>
              <a:t>'D', </a:t>
            </a:r>
            <a:r>
              <a:rPr lang="en-US" sz="2000" dirty="0"/>
              <a:t>0 to 30: grade = </a:t>
            </a:r>
            <a:r>
              <a:rPr lang="en-US" sz="2000" b="1" dirty="0" smtClean="0"/>
              <a:t>'F</a:t>
            </a:r>
            <a:r>
              <a:rPr lang="en-US" sz="2000" b="1" dirty="0"/>
              <a:t>'</a:t>
            </a:r>
            <a:r>
              <a:rPr lang="en-US" sz="2000" dirty="0" smtClean="0"/>
              <a:t>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97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457200"/>
            <a:ext cx="7086600" cy="6096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sz="2000" b="1" dirty="0"/>
          </a:p>
          <a:p>
            <a:pPr marL="0" lvl="2" indent="0">
              <a:buNone/>
            </a:pPr>
            <a:r>
              <a:rPr lang="en-US" b="1" dirty="0" smtClean="0"/>
              <a:t>Number </a:t>
            </a:r>
            <a:r>
              <a:rPr lang="en-US" b="1" dirty="0"/>
              <a:t>system conversion in python  </a:t>
            </a:r>
            <a:endParaRPr lang="en-US" b="1" dirty="0" smtClean="0"/>
          </a:p>
          <a:p>
            <a:pPr marL="0" lvl="2" indent="0">
              <a:buNone/>
            </a:pPr>
            <a:r>
              <a:rPr lang="en-US" sz="1900" dirty="0"/>
              <a:t>Binary , octal, decimal, hexadecimal   </a:t>
            </a:r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r>
              <a:rPr lang="en-US" b="1" dirty="0"/>
              <a:t>Python bitwise </a:t>
            </a:r>
            <a:r>
              <a:rPr lang="en-US" b="1" dirty="0" smtClean="0"/>
              <a:t>operators </a:t>
            </a:r>
          </a:p>
          <a:p>
            <a:pPr marL="0" lvl="2" indent="0">
              <a:buNone/>
            </a:pPr>
            <a:r>
              <a:rPr lang="en-US" sz="1900" dirty="0" smtClean="0"/>
              <a:t>[The Complement bitwise operator</a:t>
            </a:r>
            <a:r>
              <a:rPr lang="en-US" sz="1800" dirty="0"/>
              <a:t> (~) or tilde operator </a:t>
            </a:r>
            <a:r>
              <a:rPr lang="en-US" sz="1900" dirty="0" smtClean="0"/>
              <a:t> , The And (&amp;) bitwise operator, The OR (|) bitwise operator , The XOR (^) bitwise operator, </a:t>
            </a:r>
            <a:r>
              <a:rPr lang="en-US" sz="2000" dirty="0" smtClean="0"/>
              <a:t>Left shit (&lt;&lt;) bitwise operator, The right shift (&gt;&gt;) bitwise operator ] </a:t>
            </a:r>
          </a:p>
          <a:p>
            <a:pPr marL="0" lvl="2" indent="0">
              <a:buNone/>
            </a:pPr>
            <a:endParaRPr lang="en-US" sz="2000" dirty="0" smtClean="0"/>
          </a:p>
          <a:p>
            <a:pPr marL="0" lvl="2" indent="0">
              <a:buNone/>
            </a:pPr>
            <a:endParaRPr lang="en-US" sz="1900" b="1" dirty="0"/>
          </a:p>
          <a:p>
            <a:pPr marL="0" lvl="2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Number </a:t>
            </a:r>
            <a:r>
              <a:rPr lang="en-US" b="1" i="1" dirty="0" smtClean="0"/>
              <a:t>system and </a:t>
            </a:r>
            <a:r>
              <a:rPr lang="en-US" b="1" i="1" dirty="0"/>
              <a:t>bitwise operators </a:t>
            </a:r>
          </a:p>
          <a:p>
            <a:pPr marL="0" lvl="2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6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457200"/>
            <a:ext cx="7086600" cy="18288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r>
              <a:rPr lang="en-US" b="1" dirty="0" smtClean="0"/>
              <a:t>Number </a:t>
            </a:r>
            <a:r>
              <a:rPr lang="en-US" b="1" dirty="0"/>
              <a:t>system conversion in python  </a:t>
            </a:r>
            <a:endParaRPr lang="en-US" b="1" dirty="0" smtClean="0"/>
          </a:p>
          <a:p>
            <a:pPr marL="0" lvl="2" indent="0">
              <a:buNone/>
            </a:pPr>
            <a:r>
              <a:rPr lang="en-US" sz="1900" dirty="0" smtClean="0"/>
              <a:t>Binary(0,1) </a:t>
            </a:r>
            <a:r>
              <a:rPr lang="en-US" sz="1900" dirty="0"/>
              <a:t>, </a:t>
            </a:r>
            <a:r>
              <a:rPr lang="en-US" sz="1900" dirty="0" smtClean="0"/>
              <a:t>octal(0,1,2,3,4,5,6,7), decimal(0,1,2,3,4,5,6,7,8,9), </a:t>
            </a:r>
            <a:r>
              <a:rPr lang="en-US" sz="1900" dirty="0"/>
              <a:t>hexadecimal </a:t>
            </a:r>
            <a:r>
              <a:rPr lang="en-US" sz="1900" dirty="0" smtClean="0"/>
              <a:t>(0,1,2,3,4,5,6,7,8,9,a,b,c,d,e,f)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Number </a:t>
            </a:r>
            <a:r>
              <a:rPr lang="en-US" b="1" i="1" dirty="0" smtClean="0"/>
              <a:t>system</a:t>
            </a:r>
            <a:endParaRPr lang="en-US" b="1" i="1" dirty="0"/>
          </a:p>
          <a:p>
            <a:pPr marL="0" lvl="2" indent="0">
              <a:buNone/>
            </a:pP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29347"/>
              </p:ext>
            </p:extLst>
          </p:nvPr>
        </p:nvGraphicFramePr>
        <p:xfrm>
          <a:off x="1707107" y="2133600"/>
          <a:ext cx="609600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bin(25)=</a:t>
                      </a:r>
                    </a:p>
                    <a:p>
                      <a:r>
                        <a:rPr lang="en-US" dirty="0" smtClean="0"/>
                        <a:t>'0b11001'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oct</a:t>
                      </a:r>
                      <a:r>
                        <a:rPr lang="en-US" dirty="0" smtClean="0"/>
                        <a:t>(25)=</a:t>
                      </a:r>
                    </a:p>
                    <a:p>
                      <a:r>
                        <a:rPr lang="en-US" dirty="0" smtClean="0"/>
                        <a:t>'0o31'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Hex(25)=</a:t>
                      </a:r>
                    </a:p>
                    <a:p>
                      <a:r>
                        <a:rPr lang="en-US" dirty="0" smtClean="0"/>
                        <a:t>'0x19'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9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62000"/>
            <a:ext cx="7086600" cy="3886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exercise:</a:t>
            </a:r>
          </a:p>
          <a:p>
            <a:pPr lvl="0"/>
            <a:r>
              <a:rPr lang="en-US" dirty="0"/>
              <a:t>By making use of IDL Convert the decimal number 123 to binary, octal and </a:t>
            </a:r>
            <a:r>
              <a:rPr lang="en-US" dirty="0" err="1"/>
              <a:t>HexaDecimal</a:t>
            </a:r>
            <a:r>
              <a:rPr lang="en-US" dirty="0"/>
              <a:t>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Answer </a:t>
            </a:r>
            <a:r>
              <a:rPr lang="en-US" dirty="0"/>
              <a:t>(1111011 , 173 and 7b respectively ) </a:t>
            </a:r>
          </a:p>
          <a:p>
            <a:pPr lvl="0"/>
            <a:r>
              <a:rPr lang="en-US" dirty="0"/>
              <a:t>By making use of pen and paper convert the decimal number 35 to binary.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Answer  </a:t>
            </a:r>
            <a:r>
              <a:rPr lang="en-US" dirty="0"/>
              <a:t>(100011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/>
              <a:t>By making use of pen and paper convert the binary number 1100100 to decimal number.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Answer </a:t>
            </a:r>
            <a:r>
              <a:rPr lang="en-US" dirty="0"/>
              <a:t>(100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/>
              <a:t>By making use of pen and paper convert the decimal number 35 to octal number value.</a:t>
            </a:r>
          </a:p>
          <a:p>
            <a:pPr lvl="0"/>
            <a:r>
              <a:rPr lang="en-US" dirty="0"/>
              <a:t>By making use of pen and paper convert the octal number 43 to decimal number.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Number </a:t>
            </a:r>
            <a:r>
              <a:rPr lang="en-US" b="1" i="1" dirty="0" smtClean="0"/>
              <a:t>system</a:t>
            </a:r>
            <a:endParaRPr lang="en-US" b="1" i="1" dirty="0"/>
          </a:p>
          <a:p>
            <a:pPr marL="0" lvl="2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75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457200"/>
            <a:ext cx="7086600" cy="6096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r>
              <a:rPr lang="en-US" b="1" dirty="0"/>
              <a:t>Python bitwise </a:t>
            </a:r>
            <a:r>
              <a:rPr lang="en-US" b="1" dirty="0" smtClean="0"/>
              <a:t>operators </a:t>
            </a:r>
          </a:p>
          <a:p>
            <a:pPr marL="0" lvl="2" indent="0">
              <a:buNone/>
            </a:pPr>
            <a:r>
              <a:rPr lang="en-US" sz="1900" dirty="0" smtClean="0"/>
              <a:t>[</a:t>
            </a:r>
            <a:r>
              <a:rPr lang="en-US" sz="1900" dirty="0" smtClean="0">
                <a:solidFill>
                  <a:srgbClr val="FF0000"/>
                </a:solidFill>
              </a:rPr>
              <a:t>The Complement bitwise operator</a:t>
            </a:r>
            <a:r>
              <a:rPr lang="en-US" sz="1800" dirty="0">
                <a:solidFill>
                  <a:srgbClr val="FF0000"/>
                </a:solidFill>
              </a:rPr>
              <a:t> (~) or tilde operator </a:t>
            </a:r>
            <a:r>
              <a:rPr lang="en-US" sz="1900" dirty="0" smtClean="0">
                <a:solidFill>
                  <a:srgbClr val="FF0000"/>
                </a:solidFill>
              </a:rPr>
              <a:t> </a:t>
            </a:r>
            <a:r>
              <a:rPr lang="en-US" sz="1900" dirty="0" smtClean="0"/>
              <a:t>, The And (&amp;) bitwise operator, The OR (|) bitwise operator , The XOR (^) bitwise operator, </a:t>
            </a:r>
            <a:r>
              <a:rPr lang="en-US" sz="2000" dirty="0" smtClean="0"/>
              <a:t>Left shit (&lt;&lt;) bitwise operator, The right shift (&gt;&gt;) bitwise operator ] </a:t>
            </a:r>
          </a:p>
          <a:p>
            <a:pPr marL="0" lvl="2" indent="0">
              <a:buNone/>
            </a:pPr>
            <a:endParaRPr lang="en-US" sz="2000" dirty="0" smtClean="0"/>
          </a:p>
          <a:p>
            <a:pPr marL="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~25</a:t>
            </a:r>
          </a:p>
          <a:p>
            <a:pPr marL="0" lvl="2" indent="0">
              <a:buNone/>
            </a:pPr>
            <a:r>
              <a:rPr lang="en-US" sz="2000" dirty="0"/>
              <a:t>-</a:t>
            </a:r>
            <a:r>
              <a:rPr lang="en-US" sz="2000" dirty="0" smtClean="0"/>
              <a:t>26 (Change 25 to binary, add one to the last digit, change back to decimal and multiply by -1)</a:t>
            </a:r>
          </a:p>
          <a:p>
            <a:pPr marL="0" lvl="2" indent="0">
              <a:buNone/>
            </a:pPr>
            <a:endParaRPr lang="en-US" sz="2000" dirty="0" smtClean="0"/>
          </a:p>
          <a:p>
            <a:pPr marL="0" lvl="2" indent="0">
              <a:buNone/>
            </a:pPr>
            <a:endParaRPr lang="en-US" sz="1900" b="1" dirty="0"/>
          </a:p>
          <a:p>
            <a:pPr marL="0" lvl="2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B</a:t>
            </a:r>
            <a:r>
              <a:rPr lang="en-US" b="1" i="1" dirty="0" smtClean="0"/>
              <a:t>itwise </a:t>
            </a:r>
            <a:r>
              <a:rPr lang="en-US" b="1" i="1" dirty="0"/>
              <a:t>operators </a:t>
            </a:r>
          </a:p>
          <a:p>
            <a:pPr marL="0" lvl="2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44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457200"/>
            <a:ext cx="7086600" cy="6096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r>
              <a:rPr lang="en-US" b="1" dirty="0"/>
              <a:t>Python bitwise </a:t>
            </a:r>
            <a:r>
              <a:rPr lang="en-US" b="1" dirty="0" smtClean="0"/>
              <a:t>operators </a:t>
            </a:r>
          </a:p>
          <a:p>
            <a:pPr marL="0" lvl="2" indent="0">
              <a:buNone/>
            </a:pPr>
            <a:r>
              <a:rPr lang="en-US" sz="1900" dirty="0" smtClean="0"/>
              <a:t>[The Complement bitwise operator</a:t>
            </a:r>
            <a:r>
              <a:rPr lang="en-US" sz="1800" dirty="0"/>
              <a:t> (~) or tilde operator </a:t>
            </a:r>
            <a:r>
              <a:rPr lang="en-US" sz="1900" dirty="0" smtClean="0"/>
              <a:t> , </a:t>
            </a:r>
            <a:r>
              <a:rPr lang="en-US" sz="1900" dirty="0" smtClean="0">
                <a:solidFill>
                  <a:srgbClr val="FF0000"/>
                </a:solidFill>
              </a:rPr>
              <a:t>The And (&amp;) bitwise operator,</a:t>
            </a:r>
            <a:r>
              <a:rPr lang="en-US" sz="1900" dirty="0" smtClean="0"/>
              <a:t> The OR (|) bitwise operator , The XOR (^) bitwise operator, </a:t>
            </a:r>
            <a:r>
              <a:rPr lang="en-US" sz="2000" dirty="0" smtClean="0"/>
              <a:t>Left shit (&lt;&lt;) bitwise operator, The right shift (&gt;&gt;) bitwise operator ] </a:t>
            </a:r>
          </a:p>
          <a:p>
            <a:pPr marL="0" lvl="2" indent="0">
              <a:buNone/>
            </a:pPr>
            <a:endParaRPr lang="en-US" sz="2000" dirty="0" smtClean="0"/>
          </a:p>
          <a:p>
            <a:pPr marL="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15 &amp; 14</a:t>
            </a:r>
          </a:p>
          <a:p>
            <a:pPr marL="0" lvl="2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14</a:t>
            </a:r>
            <a:r>
              <a:rPr lang="en-US" sz="2000" dirty="0"/>
              <a:t> </a:t>
            </a:r>
            <a:r>
              <a:rPr lang="en-US" sz="2000" dirty="0" smtClean="0"/>
              <a:t>(Change both 15 and 14 to binary and apply the logical and operator to the corresponding digits. Finally convert the resulting binary number to decimal). </a:t>
            </a:r>
          </a:p>
          <a:p>
            <a:pPr marL="0" lvl="2" indent="0">
              <a:buNone/>
            </a:pPr>
            <a:endParaRPr lang="en-US" sz="2000" dirty="0" smtClean="0"/>
          </a:p>
          <a:p>
            <a:pPr marL="0" lvl="2" indent="0">
              <a:buNone/>
            </a:pPr>
            <a:endParaRPr lang="en-US" sz="1900" b="1" dirty="0"/>
          </a:p>
          <a:p>
            <a:pPr marL="0" lvl="2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B</a:t>
            </a:r>
            <a:r>
              <a:rPr lang="en-US" b="1" i="1" dirty="0" smtClean="0"/>
              <a:t>itwise </a:t>
            </a:r>
            <a:r>
              <a:rPr lang="en-US" b="1" i="1" dirty="0"/>
              <a:t>operators </a:t>
            </a:r>
          </a:p>
          <a:p>
            <a:pPr marL="0" lvl="2" indent="0">
              <a:buNone/>
            </a:pP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95404"/>
              </p:ext>
            </p:extLst>
          </p:nvPr>
        </p:nvGraphicFramePr>
        <p:xfrm>
          <a:off x="533400" y="4648200"/>
          <a:ext cx="8229600" cy="182879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50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28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and 14 (logical and)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457200"/>
            <a:ext cx="7086600" cy="6096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r>
              <a:rPr lang="en-US" b="1" dirty="0"/>
              <a:t>Python bitwise </a:t>
            </a:r>
            <a:r>
              <a:rPr lang="en-US" b="1" dirty="0" smtClean="0"/>
              <a:t>operators </a:t>
            </a:r>
          </a:p>
          <a:p>
            <a:pPr marL="0" lvl="2" indent="0">
              <a:buNone/>
            </a:pPr>
            <a:r>
              <a:rPr lang="en-US" sz="1900" dirty="0" smtClean="0"/>
              <a:t>[The Complement bitwise operator</a:t>
            </a:r>
            <a:r>
              <a:rPr lang="en-US" sz="1800" dirty="0"/>
              <a:t> (~) or tilde operator </a:t>
            </a:r>
            <a:r>
              <a:rPr lang="en-US" sz="1900" dirty="0" smtClean="0"/>
              <a:t> , The And (&amp;) bitwise operator, </a:t>
            </a:r>
            <a:r>
              <a:rPr lang="en-US" sz="1900" dirty="0" smtClean="0">
                <a:solidFill>
                  <a:srgbClr val="FF0000"/>
                </a:solidFill>
              </a:rPr>
              <a:t>The OR (|) bitwise operator </a:t>
            </a:r>
            <a:r>
              <a:rPr lang="en-US" sz="1900" dirty="0" smtClean="0"/>
              <a:t>, The XOR (^) bitwise operator, </a:t>
            </a:r>
            <a:r>
              <a:rPr lang="en-US" sz="2000" dirty="0" smtClean="0"/>
              <a:t>Left shit (&lt;&lt;) bitwise operator, The right shift (&gt;&gt;) bitwise operator ] </a:t>
            </a:r>
          </a:p>
          <a:p>
            <a:pPr marL="0" lvl="2" indent="0">
              <a:buNone/>
            </a:pPr>
            <a:endParaRPr lang="en-US" sz="2000" dirty="0" smtClean="0"/>
          </a:p>
          <a:p>
            <a:pPr marL="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15 </a:t>
            </a:r>
            <a:r>
              <a:rPr lang="en-US" sz="2000" dirty="0" smtClean="0">
                <a:solidFill>
                  <a:srgbClr val="FF0000"/>
                </a:solidFill>
              </a:rPr>
              <a:t>| </a:t>
            </a:r>
            <a:r>
              <a:rPr lang="en-US" sz="2000" dirty="0">
                <a:solidFill>
                  <a:srgbClr val="FF0000"/>
                </a:solidFill>
              </a:rPr>
              <a:t>14</a:t>
            </a:r>
          </a:p>
          <a:p>
            <a:pPr marL="0" lvl="2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15</a:t>
            </a:r>
            <a:r>
              <a:rPr lang="en-US" sz="2000" dirty="0" smtClean="0"/>
              <a:t> (Change both 15 and 14 to binary and apply the logical or operator to the corresponding digits. Finally convert the resulting binary number to decimal). </a:t>
            </a:r>
          </a:p>
          <a:p>
            <a:pPr marL="0" lvl="2" indent="0">
              <a:buNone/>
            </a:pPr>
            <a:endParaRPr lang="en-US" sz="2000" dirty="0" smtClean="0"/>
          </a:p>
          <a:p>
            <a:pPr marL="0" lvl="2" indent="0">
              <a:buNone/>
            </a:pPr>
            <a:endParaRPr lang="en-US" sz="1900" b="1" dirty="0"/>
          </a:p>
          <a:p>
            <a:pPr marL="0" lvl="2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B</a:t>
            </a:r>
            <a:r>
              <a:rPr lang="en-US" b="1" i="1" dirty="0" smtClean="0"/>
              <a:t>itwise </a:t>
            </a:r>
            <a:r>
              <a:rPr lang="en-US" b="1" i="1" dirty="0"/>
              <a:t>operators </a:t>
            </a:r>
          </a:p>
          <a:p>
            <a:pPr marL="0" lvl="2" indent="0">
              <a:buNone/>
            </a:pP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23932"/>
              </p:ext>
            </p:extLst>
          </p:nvPr>
        </p:nvGraphicFramePr>
        <p:xfrm>
          <a:off x="762000" y="4572000"/>
          <a:ext cx="8001000" cy="175259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4314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4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9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or 14 (logical and)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2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457200"/>
            <a:ext cx="7086600" cy="6096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r>
              <a:rPr lang="en-US" b="1" dirty="0"/>
              <a:t>Python bitwise </a:t>
            </a:r>
            <a:r>
              <a:rPr lang="en-US" b="1" dirty="0" smtClean="0"/>
              <a:t>operators </a:t>
            </a:r>
          </a:p>
          <a:p>
            <a:pPr marL="0" lvl="2" indent="0">
              <a:buNone/>
            </a:pPr>
            <a:r>
              <a:rPr lang="en-US" sz="1900" dirty="0" smtClean="0"/>
              <a:t>[The Complement bitwise operator</a:t>
            </a:r>
            <a:r>
              <a:rPr lang="en-US" sz="1800" dirty="0"/>
              <a:t> (~) or tilde operator </a:t>
            </a:r>
            <a:r>
              <a:rPr lang="en-US" sz="1900" dirty="0" smtClean="0"/>
              <a:t> , The And (&amp;) bitwise operator, The OR (|) bitwise operator , </a:t>
            </a:r>
            <a:r>
              <a:rPr lang="en-US" sz="1900" dirty="0" smtClean="0">
                <a:solidFill>
                  <a:srgbClr val="FF0000"/>
                </a:solidFill>
              </a:rPr>
              <a:t>The XOR (^) bitwise operator</a:t>
            </a:r>
            <a:r>
              <a:rPr lang="en-US" sz="1900" dirty="0" smtClean="0"/>
              <a:t>, </a:t>
            </a:r>
            <a:r>
              <a:rPr lang="en-US" sz="2000" dirty="0" smtClean="0"/>
              <a:t>Left shit (&lt;&lt;) bitwise operator, The right shift (&gt;&gt;) bitwise operator ] </a:t>
            </a:r>
          </a:p>
          <a:p>
            <a:pPr marL="0" lvl="2" indent="0">
              <a:buNone/>
            </a:pPr>
            <a:endParaRPr lang="en-US" sz="2000" dirty="0" smtClean="0"/>
          </a:p>
          <a:p>
            <a:pPr marL="0" lvl="2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15^10</a:t>
            </a:r>
            <a:endParaRPr lang="en-US" sz="2000" dirty="0">
              <a:solidFill>
                <a:srgbClr val="FF0000"/>
              </a:solidFill>
            </a:endParaRPr>
          </a:p>
          <a:p>
            <a:pPr marL="0" lvl="2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5 </a:t>
            </a:r>
            <a:r>
              <a:rPr lang="en-US" sz="2000" dirty="0" smtClean="0"/>
              <a:t>(Change both 15 and 10 to binary and compare corresponding digits, if similar 0 and if different 1. Finally convert the resulting binary number to decimal). </a:t>
            </a:r>
          </a:p>
          <a:p>
            <a:pPr marL="0" lvl="2" indent="0">
              <a:buNone/>
            </a:pPr>
            <a:endParaRPr lang="en-US" sz="2000" dirty="0" smtClean="0"/>
          </a:p>
          <a:p>
            <a:pPr marL="0" lvl="2" indent="0">
              <a:buNone/>
            </a:pPr>
            <a:endParaRPr lang="en-US" sz="1900" b="1" dirty="0"/>
          </a:p>
          <a:p>
            <a:pPr marL="0" lvl="2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B</a:t>
            </a:r>
            <a:r>
              <a:rPr lang="en-US" b="1" i="1" dirty="0" smtClean="0"/>
              <a:t>itwise </a:t>
            </a:r>
            <a:r>
              <a:rPr lang="en-US" b="1" i="1" dirty="0"/>
              <a:t>operators </a:t>
            </a:r>
          </a:p>
          <a:p>
            <a:pPr marL="0" lvl="2" indent="0">
              <a:buNone/>
            </a:pP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8653"/>
              </p:ext>
            </p:extLst>
          </p:nvPr>
        </p:nvGraphicFramePr>
        <p:xfrm>
          <a:off x="1371600" y="4648200"/>
          <a:ext cx="7162800" cy="12618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32560"/>
                <a:gridCol w="1432560"/>
                <a:gridCol w="1432560"/>
                <a:gridCol w="1432560"/>
                <a:gridCol w="143256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15^10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8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457200"/>
            <a:ext cx="7086600" cy="6096000"/>
          </a:xfrm>
        </p:spPr>
        <p:txBody>
          <a:bodyPr>
            <a:normAutofit lnSpcReduction="10000"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r>
              <a:rPr lang="en-US" b="1" dirty="0"/>
              <a:t>Python bitwise </a:t>
            </a:r>
            <a:r>
              <a:rPr lang="en-US" b="1" dirty="0" smtClean="0"/>
              <a:t>operators </a:t>
            </a:r>
          </a:p>
          <a:p>
            <a:pPr marL="0" lvl="2" indent="0">
              <a:buNone/>
            </a:pPr>
            <a:r>
              <a:rPr lang="en-US" sz="1900" dirty="0" smtClean="0"/>
              <a:t>[The Complement bitwise operator</a:t>
            </a:r>
            <a:r>
              <a:rPr lang="en-US" sz="1800" dirty="0"/>
              <a:t> (~) or tilde operator </a:t>
            </a:r>
            <a:r>
              <a:rPr lang="en-US" sz="1900" dirty="0" smtClean="0"/>
              <a:t> , The And (&amp;) bitwise operator, The OR (|) bitwise operator , The XOR (^) bitwise operator, </a:t>
            </a:r>
            <a:r>
              <a:rPr lang="en-US" sz="2000" dirty="0" smtClean="0">
                <a:solidFill>
                  <a:srgbClr val="FF0000"/>
                </a:solidFill>
              </a:rPr>
              <a:t>Left shit (&lt;&lt;) bitwise operator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The right shift (&gt;&gt;) bitwise operator</a:t>
            </a:r>
            <a:r>
              <a:rPr lang="en-US" sz="2000" dirty="0" smtClean="0"/>
              <a:t> ] </a:t>
            </a:r>
          </a:p>
          <a:p>
            <a:pPr marL="0" lvl="2" indent="0">
              <a:buNone/>
            </a:pPr>
            <a:endParaRPr lang="en-US" sz="2000" dirty="0" smtClean="0"/>
          </a:p>
          <a:p>
            <a:pPr marL="0" lvl="2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15&lt;&lt;3</a:t>
            </a:r>
            <a:endParaRPr lang="en-US" sz="2000" dirty="0">
              <a:solidFill>
                <a:srgbClr val="FF0000"/>
              </a:solidFill>
            </a:endParaRPr>
          </a:p>
          <a:p>
            <a:pPr marL="0" lvl="2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120 </a:t>
            </a:r>
            <a:r>
              <a:rPr lang="en-US" sz="2000" dirty="0" smtClean="0"/>
              <a:t>(Change 15 to binary (1111) and shit the decimal place of the number by three to the right (1111000) and change the resulting number back to decimal place (</a:t>
            </a:r>
            <a:r>
              <a:rPr lang="en-US" sz="2000" dirty="0" smtClean="0">
                <a:solidFill>
                  <a:srgbClr val="FF0000"/>
                </a:solidFill>
              </a:rPr>
              <a:t>120</a:t>
            </a:r>
            <a:r>
              <a:rPr lang="en-US" sz="2000" dirty="0" smtClean="0"/>
              <a:t>)). </a:t>
            </a:r>
          </a:p>
          <a:p>
            <a:pPr marL="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15&gt;&gt;3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lvl="2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/>
              <a:t>(change </a:t>
            </a:r>
            <a:r>
              <a:rPr lang="en-US" sz="2000" dirty="0" smtClean="0"/>
              <a:t>the 15 to binary(1111), shift the decimal place of the resulting number to the left by three (1) and change it back to decimal number(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)).  </a:t>
            </a:r>
            <a:endParaRPr lang="en-US" sz="2000" dirty="0"/>
          </a:p>
          <a:p>
            <a:pPr marL="0" lvl="2" indent="0">
              <a:buNone/>
            </a:pPr>
            <a:endParaRPr lang="en-US" sz="2000" dirty="0" smtClean="0"/>
          </a:p>
          <a:p>
            <a:pPr marL="0" lvl="2" indent="0">
              <a:buNone/>
            </a:pPr>
            <a:endParaRPr lang="en-US" sz="1900" b="1" dirty="0"/>
          </a:p>
          <a:p>
            <a:pPr marL="0" lvl="2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B</a:t>
            </a:r>
            <a:r>
              <a:rPr lang="en-US" b="1" i="1" dirty="0" smtClean="0"/>
              <a:t>itwise </a:t>
            </a:r>
            <a:r>
              <a:rPr lang="en-US" b="1" i="1" dirty="0"/>
              <a:t>operators </a:t>
            </a:r>
          </a:p>
          <a:p>
            <a:pPr marL="0" lvl="2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93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13438</TotalTime>
  <Words>1528</Words>
  <Application>Microsoft Office PowerPoint</Application>
  <PresentationFormat>On-screen Show (4:3)</PresentationFormat>
  <Paragraphs>289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python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Windows User</dc:creator>
  <cp:lastModifiedBy>Windows User</cp:lastModifiedBy>
  <cp:revision>168</cp:revision>
  <cp:lastPrinted>2021-07-26T03:38:47Z</cp:lastPrinted>
  <dcterms:created xsi:type="dcterms:W3CDTF">2021-07-11T06:15:07Z</dcterms:created>
  <dcterms:modified xsi:type="dcterms:W3CDTF">2021-10-08T07:42:53Z</dcterms:modified>
</cp:coreProperties>
</file>