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6" r:id="rId3"/>
    <p:sldId id="275" r:id="rId4"/>
    <p:sldId id="302" r:id="rId5"/>
    <p:sldId id="280" r:id="rId6"/>
    <p:sldId id="288" r:id="rId7"/>
    <p:sldId id="289" r:id="rId8"/>
    <p:sldId id="290" r:id="rId9"/>
    <p:sldId id="291" r:id="rId10"/>
    <p:sldId id="282" r:id="rId11"/>
    <p:sldId id="287" r:id="rId12"/>
    <p:sldId id="286" r:id="rId13"/>
    <p:sldId id="283" r:id="rId14"/>
    <p:sldId id="284" r:id="rId15"/>
    <p:sldId id="285"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3B7292DF-30D5-4A76-B86B-7D1E5073E91A}" type="datetimeFigureOut">
              <a:rPr lang="en-US" smtClean="0"/>
              <a:t>10/8/2021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23380FA-CC8F-471E-82AA-D89F7B60F491}" type="slidenum">
              <a:rPr lang="en-US" smtClean="0"/>
              <a:t>‹#›</a:t>
            </a:fld>
            <a:endParaRPr lang="en-US"/>
          </a:p>
        </p:txBody>
      </p:sp>
    </p:spTree>
    <p:extLst>
      <p:ext uri="{BB962C8B-B14F-4D97-AF65-F5344CB8AC3E}">
        <p14:creationId xmlns:p14="http://schemas.microsoft.com/office/powerpoint/2010/main" val="418429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1</a:t>
            </a:fld>
            <a:endParaRPr lang="en-US"/>
          </a:p>
        </p:txBody>
      </p:sp>
    </p:spTree>
    <p:extLst>
      <p:ext uri="{BB962C8B-B14F-4D97-AF65-F5344CB8AC3E}">
        <p14:creationId xmlns:p14="http://schemas.microsoft.com/office/powerpoint/2010/main" val="2600038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10</a:t>
            </a:fld>
            <a:endParaRPr lang="en-US"/>
          </a:p>
        </p:txBody>
      </p:sp>
    </p:spTree>
    <p:extLst>
      <p:ext uri="{BB962C8B-B14F-4D97-AF65-F5344CB8AC3E}">
        <p14:creationId xmlns:p14="http://schemas.microsoft.com/office/powerpoint/2010/main" val="2755551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11</a:t>
            </a:fld>
            <a:endParaRPr lang="en-US"/>
          </a:p>
        </p:txBody>
      </p:sp>
    </p:spTree>
    <p:extLst>
      <p:ext uri="{BB962C8B-B14F-4D97-AF65-F5344CB8AC3E}">
        <p14:creationId xmlns:p14="http://schemas.microsoft.com/office/powerpoint/2010/main" val="238714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12</a:t>
            </a:fld>
            <a:endParaRPr lang="en-US"/>
          </a:p>
        </p:txBody>
      </p:sp>
    </p:spTree>
    <p:extLst>
      <p:ext uri="{BB962C8B-B14F-4D97-AF65-F5344CB8AC3E}">
        <p14:creationId xmlns:p14="http://schemas.microsoft.com/office/powerpoint/2010/main" val="1108012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13</a:t>
            </a:fld>
            <a:endParaRPr lang="en-US"/>
          </a:p>
        </p:txBody>
      </p:sp>
    </p:spTree>
    <p:extLst>
      <p:ext uri="{BB962C8B-B14F-4D97-AF65-F5344CB8AC3E}">
        <p14:creationId xmlns:p14="http://schemas.microsoft.com/office/powerpoint/2010/main" val="2634436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14</a:t>
            </a:fld>
            <a:endParaRPr lang="en-US"/>
          </a:p>
        </p:txBody>
      </p:sp>
    </p:spTree>
    <p:extLst>
      <p:ext uri="{BB962C8B-B14F-4D97-AF65-F5344CB8AC3E}">
        <p14:creationId xmlns:p14="http://schemas.microsoft.com/office/powerpoint/2010/main" val="2667924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15</a:t>
            </a:fld>
            <a:endParaRPr lang="en-US"/>
          </a:p>
        </p:txBody>
      </p:sp>
    </p:spTree>
    <p:extLst>
      <p:ext uri="{BB962C8B-B14F-4D97-AF65-F5344CB8AC3E}">
        <p14:creationId xmlns:p14="http://schemas.microsoft.com/office/powerpoint/2010/main" val="358751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2</a:t>
            </a:fld>
            <a:endParaRPr lang="en-US"/>
          </a:p>
        </p:txBody>
      </p:sp>
    </p:spTree>
    <p:extLst>
      <p:ext uri="{BB962C8B-B14F-4D97-AF65-F5344CB8AC3E}">
        <p14:creationId xmlns:p14="http://schemas.microsoft.com/office/powerpoint/2010/main" val="220404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3</a:t>
            </a:fld>
            <a:endParaRPr lang="en-US"/>
          </a:p>
        </p:txBody>
      </p:sp>
    </p:spTree>
    <p:extLst>
      <p:ext uri="{BB962C8B-B14F-4D97-AF65-F5344CB8AC3E}">
        <p14:creationId xmlns:p14="http://schemas.microsoft.com/office/powerpoint/2010/main" val="3281567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4</a:t>
            </a:fld>
            <a:endParaRPr lang="en-US"/>
          </a:p>
        </p:txBody>
      </p:sp>
    </p:spTree>
    <p:extLst>
      <p:ext uri="{BB962C8B-B14F-4D97-AF65-F5344CB8AC3E}">
        <p14:creationId xmlns:p14="http://schemas.microsoft.com/office/powerpoint/2010/main" val="328156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5</a:t>
            </a:fld>
            <a:endParaRPr lang="en-US"/>
          </a:p>
        </p:txBody>
      </p:sp>
    </p:spTree>
    <p:extLst>
      <p:ext uri="{BB962C8B-B14F-4D97-AF65-F5344CB8AC3E}">
        <p14:creationId xmlns:p14="http://schemas.microsoft.com/office/powerpoint/2010/main" val="3764727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6</a:t>
            </a:fld>
            <a:endParaRPr lang="en-US"/>
          </a:p>
        </p:txBody>
      </p:sp>
    </p:spTree>
    <p:extLst>
      <p:ext uri="{BB962C8B-B14F-4D97-AF65-F5344CB8AC3E}">
        <p14:creationId xmlns:p14="http://schemas.microsoft.com/office/powerpoint/2010/main" val="2862224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7</a:t>
            </a:fld>
            <a:endParaRPr lang="en-US"/>
          </a:p>
        </p:txBody>
      </p:sp>
    </p:spTree>
    <p:extLst>
      <p:ext uri="{BB962C8B-B14F-4D97-AF65-F5344CB8AC3E}">
        <p14:creationId xmlns:p14="http://schemas.microsoft.com/office/powerpoint/2010/main" val="285285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8</a:t>
            </a:fld>
            <a:endParaRPr lang="en-US"/>
          </a:p>
        </p:txBody>
      </p:sp>
    </p:spTree>
    <p:extLst>
      <p:ext uri="{BB962C8B-B14F-4D97-AF65-F5344CB8AC3E}">
        <p14:creationId xmlns:p14="http://schemas.microsoft.com/office/powerpoint/2010/main" val="473350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380FA-CC8F-471E-82AA-D89F7B60F491}" type="slidenum">
              <a:rPr lang="en-US" smtClean="0"/>
              <a:t>9</a:t>
            </a:fld>
            <a:endParaRPr lang="en-US"/>
          </a:p>
        </p:txBody>
      </p:sp>
    </p:spTree>
    <p:extLst>
      <p:ext uri="{BB962C8B-B14F-4D97-AF65-F5344CB8AC3E}">
        <p14:creationId xmlns:p14="http://schemas.microsoft.com/office/powerpoint/2010/main" val="233615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E15A59-8723-4586-AA0C-37E49BEB01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376605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5A59-8723-4586-AA0C-37E49BEB01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6777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5A59-8723-4586-AA0C-37E49BEB01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416226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15A59-8723-4586-AA0C-37E49BEB01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172951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E15A59-8723-4586-AA0C-37E49BEB01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3061270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E15A59-8723-4586-AA0C-37E49BEB01D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229209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E15A59-8723-4586-AA0C-37E49BEB01D4}"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327494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E15A59-8723-4586-AA0C-37E49BEB01D4}"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3968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15A59-8723-4586-AA0C-37E49BEB01D4}"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267765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5A59-8723-4586-AA0C-37E49BEB01D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296051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15A59-8723-4586-AA0C-37E49BEB01D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7CC82-2678-41FC-8326-2A4DA9D8F8C8}" type="slidenum">
              <a:rPr lang="en-US" smtClean="0"/>
              <a:t>‹#›</a:t>
            </a:fld>
            <a:endParaRPr lang="en-US"/>
          </a:p>
        </p:txBody>
      </p:sp>
    </p:spTree>
    <p:extLst>
      <p:ext uri="{BB962C8B-B14F-4D97-AF65-F5344CB8AC3E}">
        <p14:creationId xmlns:p14="http://schemas.microsoft.com/office/powerpoint/2010/main" val="29733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15A59-8723-4586-AA0C-37E49BEB01D4}" type="datetimeFigureOut">
              <a:rPr lang="en-US" smtClean="0"/>
              <a:t>10/8/2021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7CC82-2678-41FC-8326-2A4DA9D8F8C8}" type="slidenum">
              <a:rPr lang="en-US" smtClean="0"/>
              <a:t>‹#›</a:t>
            </a:fld>
            <a:endParaRPr lang="en-US"/>
          </a:p>
        </p:txBody>
      </p:sp>
    </p:spTree>
    <p:extLst>
      <p:ext uri="{BB962C8B-B14F-4D97-AF65-F5344CB8AC3E}">
        <p14:creationId xmlns:p14="http://schemas.microsoft.com/office/powerpoint/2010/main" val="368142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03</a:t>
            </a:r>
            <a:endParaRPr lang="en-US" dirty="0"/>
          </a:p>
        </p:txBody>
      </p:sp>
      <p:sp>
        <p:nvSpPr>
          <p:cNvPr id="3" name="Subtitle 2"/>
          <p:cNvSpPr>
            <a:spLocks noGrp="1"/>
          </p:cNvSpPr>
          <p:nvPr>
            <p:ph type="subTitle" idx="1"/>
          </p:nvPr>
        </p:nvSpPr>
        <p:spPr/>
        <p:txBody>
          <a:bodyPr/>
          <a:lstStyle/>
          <a:p>
            <a:r>
              <a:rPr lang="en-US" dirty="0" smtClean="0"/>
              <a:t>COTM5284</a:t>
            </a:r>
            <a:endParaRPr lang="en-US" dirty="0"/>
          </a:p>
        </p:txBody>
      </p:sp>
    </p:spTree>
    <p:extLst>
      <p:ext uri="{BB962C8B-B14F-4D97-AF65-F5344CB8AC3E}">
        <p14:creationId xmlns:p14="http://schemas.microsoft.com/office/powerpoint/2010/main" val="3344440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sz="2500" b="1" i="1" dirty="0" smtClean="0"/>
              <a:t>Class </a:t>
            </a:r>
            <a:r>
              <a:rPr lang="en-US" sz="2500" b="1" i="1" dirty="0"/>
              <a:t>and inheritance in </a:t>
            </a:r>
            <a:r>
              <a:rPr lang="en-US" sz="2500" b="1" i="1" dirty="0" smtClean="0"/>
              <a:t>python:</a:t>
            </a:r>
            <a:endParaRPr lang="en-US" sz="2500" b="1" i="1" dirty="0"/>
          </a:p>
          <a:p>
            <a:pPr marL="0" indent="0">
              <a:buNone/>
            </a:pPr>
            <a:endParaRPr lang="en-US" sz="2500" b="1" i="1" dirty="0"/>
          </a:p>
          <a:p>
            <a:pPr marL="0" indent="0">
              <a:buNone/>
            </a:pPr>
            <a:endParaRPr lang="en-US" sz="2400" b="1" dirty="0"/>
          </a:p>
        </p:txBody>
      </p:sp>
      <p:sp>
        <p:nvSpPr>
          <p:cNvPr id="4" name="Content Placeholder 2"/>
          <p:cNvSpPr txBox="1">
            <a:spLocks/>
          </p:cNvSpPr>
          <p:nvPr/>
        </p:nvSpPr>
        <p:spPr>
          <a:xfrm>
            <a:off x="1828800" y="90055"/>
            <a:ext cx="3276600" cy="6691745"/>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smtClean="0"/>
              <a:t>import </a:t>
            </a:r>
            <a:r>
              <a:rPr lang="en-US" dirty="0"/>
              <a:t>math</a:t>
            </a:r>
            <a:br>
              <a:rPr lang="en-US" dirty="0"/>
            </a:br>
            <a:r>
              <a:rPr lang="en-US" dirty="0"/>
              <a:t>class Circle():</a:t>
            </a:r>
            <a:br>
              <a:rPr lang="en-US" dirty="0"/>
            </a:br>
            <a:r>
              <a:rPr lang="en-US" dirty="0"/>
              <a:t>    </a:t>
            </a:r>
            <a:r>
              <a:rPr lang="en-US" dirty="0" err="1"/>
              <a:t>def</a:t>
            </a:r>
            <a:r>
              <a:rPr lang="en-US" dirty="0"/>
              <a:t> insert(</a:t>
            </a:r>
            <a:r>
              <a:rPr lang="en-US" dirty="0" err="1"/>
              <a:t>self,r</a:t>
            </a:r>
            <a:r>
              <a:rPr lang="en-US" dirty="0"/>
              <a:t>):</a:t>
            </a:r>
            <a:br>
              <a:rPr lang="en-US" dirty="0"/>
            </a:br>
            <a:r>
              <a:rPr lang="en-US" dirty="0"/>
              <a:t>        </a:t>
            </a:r>
            <a:r>
              <a:rPr lang="en-US" dirty="0" err="1"/>
              <a:t>self.r</a:t>
            </a:r>
            <a:r>
              <a:rPr lang="en-US" dirty="0"/>
              <a:t>=float(r)</a:t>
            </a:r>
            <a:br>
              <a:rPr lang="en-US" dirty="0"/>
            </a:br>
            <a:r>
              <a:rPr lang="en-US" dirty="0"/>
              <a:t>    </a:t>
            </a:r>
            <a:r>
              <a:rPr lang="en-US" dirty="0" err="1"/>
              <a:t>def</a:t>
            </a:r>
            <a:r>
              <a:rPr lang="en-US" dirty="0"/>
              <a:t> output(self):</a:t>
            </a:r>
            <a:br>
              <a:rPr lang="en-US" dirty="0"/>
            </a:br>
            <a:r>
              <a:rPr lang="en-US" dirty="0"/>
              <a:t>        </a:t>
            </a:r>
            <a:r>
              <a:rPr lang="en-US" dirty="0" smtClean="0"/>
              <a:t>print(</a:t>
            </a:r>
            <a:r>
              <a:rPr lang="en-US" dirty="0" err="1" smtClean="0"/>
              <a:t>math.pi</a:t>
            </a:r>
            <a:r>
              <a:rPr lang="en-US" dirty="0" smtClean="0"/>
              <a:t>*</a:t>
            </a:r>
            <a:r>
              <a:rPr lang="en-US" dirty="0" err="1" smtClean="0"/>
              <a:t>self.r</a:t>
            </a:r>
            <a:r>
              <a:rPr lang="en-US" dirty="0"/>
              <a:t>**2</a:t>
            </a:r>
            <a:r>
              <a:rPr lang="en-US" dirty="0" smtClean="0"/>
              <a:t>)</a:t>
            </a:r>
            <a:r>
              <a:rPr lang="en-US" dirty="0"/>
              <a:t/>
            </a:r>
            <a:br>
              <a:rPr lang="en-US" dirty="0"/>
            </a:br>
            <a:r>
              <a:rPr lang="en-US" dirty="0"/>
              <a:t/>
            </a:r>
            <a:br>
              <a:rPr lang="en-US" dirty="0"/>
            </a:br>
            <a:r>
              <a:rPr lang="en-US" dirty="0">
                <a:solidFill>
                  <a:srgbClr val="FF0000"/>
                </a:solidFill>
              </a:rPr>
              <a:t>a=Circle()</a:t>
            </a:r>
            <a:br>
              <a:rPr lang="en-US" dirty="0">
                <a:solidFill>
                  <a:srgbClr val="FF0000"/>
                </a:solidFill>
              </a:rPr>
            </a:br>
            <a:r>
              <a:rPr lang="en-US" dirty="0" err="1">
                <a:solidFill>
                  <a:srgbClr val="FF0000"/>
                </a:solidFill>
              </a:rPr>
              <a:t>a.insert</a:t>
            </a:r>
            <a:r>
              <a:rPr lang="en-US" dirty="0">
                <a:solidFill>
                  <a:srgbClr val="FF0000"/>
                </a:solidFill>
              </a:rPr>
              <a:t>(5)</a:t>
            </a:r>
            <a:br>
              <a:rPr lang="en-US" dirty="0">
                <a:solidFill>
                  <a:srgbClr val="FF0000"/>
                </a:solidFill>
              </a:rPr>
            </a:br>
            <a:r>
              <a:rPr lang="en-US" dirty="0" err="1">
                <a:solidFill>
                  <a:srgbClr val="FF0000"/>
                </a:solidFill>
              </a:rPr>
              <a:t>a.output</a:t>
            </a:r>
            <a:r>
              <a:rPr lang="en-US" dirty="0" smtClean="0">
                <a:solidFill>
                  <a:srgbClr val="FF0000"/>
                </a:solidFill>
              </a:rPr>
              <a:t>()</a:t>
            </a:r>
          </a:p>
          <a:p>
            <a:pPr marL="0" lvl="2" indent="0">
              <a:buNone/>
            </a:pPr>
            <a:endParaRPr lang="en-US" i="1" dirty="0"/>
          </a:p>
          <a:p>
            <a:pPr marL="0" lvl="2" indent="0">
              <a:buNone/>
            </a:pPr>
            <a:endParaRPr lang="en-US" i="1" dirty="0" smtClean="0"/>
          </a:p>
          <a:p>
            <a:pPr marL="0" lvl="2" indent="0">
              <a:buNone/>
            </a:pPr>
            <a:endParaRPr lang="en-US" i="1" dirty="0" smtClean="0"/>
          </a:p>
        </p:txBody>
      </p:sp>
      <p:sp>
        <p:nvSpPr>
          <p:cNvPr id="6" name="Content Placeholder 2"/>
          <p:cNvSpPr txBox="1">
            <a:spLocks/>
          </p:cNvSpPr>
          <p:nvPr/>
        </p:nvSpPr>
        <p:spPr>
          <a:xfrm>
            <a:off x="5410200" y="76200"/>
            <a:ext cx="3505200" cy="6691745"/>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smtClean="0"/>
              <a:t>import </a:t>
            </a:r>
            <a:r>
              <a:rPr lang="en-US" dirty="0"/>
              <a:t>math</a:t>
            </a:r>
            <a:br>
              <a:rPr lang="en-US" dirty="0"/>
            </a:br>
            <a:r>
              <a:rPr lang="en-US" dirty="0"/>
              <a:t>class Circle():</a:t>
            </a:r>
            <a:br>
              <a:rPr lang="en-US" dirty="0"/>
            </a:br>
            <a:r>
              <a:rPr lang="en-US" dirty="0"/>
              <a:t>    </a:t>
            </a:r>
            <a:r>
              <a:rPr lang="en-US" dirty="0" err="1"/>
              <a:t>def</a:t>
            </a:r>
            <a:r>
              <a:rPr lang="en-US" dirty="0"/>
              <a:t> __</a:t>
            </a:r>
            <a:r>
              <a:rPr lang="en-US" dirty="0" err="1"/>
              <a:t>init</a:t>
            </a:r>
            <a:r>
              <a:rPr lang="en-US" dirty="0"/>
              <a:t>__(</a:t>
            </a:r>
            <a:r>
              <a:rPr lang="en-US" dirty="0" err="1"/>
              <a:t>self,r</a:t>
            </a:r>
            <a:r>
              <a:rPr lang="en-US" dirty="0"/>
              <a:t>):</a:t>
            </a:r>
            <a:br>
              <a:rPr lang="en-US" dirty="0"/>
            </a:br>
            <a:r>
              <a:rPr lang="en-US" dirty="0"/>
              <a:t>        </a:t>
            </a:r>
            <a:r>
              <a:rPr lang="en-US" dirty="0" err="1"/>
              <a:t>self.r</a:t>
            </a:r>
            <a:r>
              <a:rPr lang="en-US" dirty="0"/>
              <a:t>=float(r)</a:t>
            </a:r>
            <a:br>
              <a:rPr lang="en-US" dirty="0"/>
            </a:br>
            <a:r>
              <a:rPr lang="en-US" dirty="0"/>
              <a:t>    </a:t>
            </a:r>
            <a:r>
              <a:rPr lang="en-US" dirty="0" err="1"/>
              <a:t>def</a:t>
            </a:r>
            <a:r>
              <a:rPr lang="en-US" dirty="0"/>
              <a:t> output(self):</a:t>
            </a:r>
            <a:br>
              <a:rPr lang="en-US" dirty="0"/>
            </a:br>
            <a:r>
              <a:rPr lang="en-US" dirty="0"/>
              <a:t>        </a:t>
            </a:r>
            <a:r>
              <a:rPr lang="en-US" dirty="0" smtClean="0"/>
              <a:t>print(</a:t>
            </a:r>
            <a:r>
              <a:rPr lang="en-US" dirty="0" err="1" smtClean="0"/>
              <a:t>math.pi</a:t>
            </a:r>
            <a:r>
              <a:rPr lang="en-US" dirty="0" smtClean="0"/>
              <a:t>*</a:t>
            </a:r>
            <a:r>
              <a:rPr lang="en-US" dirty="0" err="1" smtClean="0"/>
              <a:t>self.r</a:t>
            </a:r>
            <a:r>
              <a:rPr lang="en-US" dirty="0"/>
              <a:t>**2</a:t>
            </a:r>
            <a:r>
              <a:rPr lang="en-US" dirty="0" smtClean="0"/>
              <a:t>)</a:t>
            </a:r>
            <a:r>
              <a:rPr lang="en-US" dirty="0"/>
              <a:t/>
            </a:r>
            <a:br>
              <a:rPr lang="en-US" dirty="0"/>
            </a:br>
            <a:r>
              <a:rPr lang="en-US" dirty="0"/>
              <a:t/>
            </a:r>
            <a:br>
              <a:rPr lang="en-US" dirty="0"/>
            </a:br>
            <a:r>
              <a:rPr lang="en-US" dirty="0">
                <a:solidFill>
                  <a:srgbClr val="FF0000"/>
                </a:solidFill>
              </a:rPr>
              <a:t>a=Circle(5)</a:t>
            </a:r>
            <a:br>
              <a:rPr lang="en-US" dirty="0">
                <a:solidFill>
                  <a:srgbClr val="FF0000"/>
                </a:solidFill>
              </a:rPr>
            </a:br>
            <a:r>
              <a:rPr lang="en-US" dirty="0" err="1">
                <a:solidFill>
                  <a:srgbClr val="FF0000"/>
                </a:solidFill>
              </a:rPr>
              <a:t>a.output</a:t>
            </a:r>
            <a:r>
              <a:rPr lang="en-US" dirty="0" smtClean="0">
                <a:solidFill>
                  <a:srgbClr val="FF0000"/>
                </a:solidFill>
              </a:rPr>
              <a:t>()</a:t>
            </a:r>
          </a:p>
          <a:p>
            <a:pPr marL="0" lvl="2" indent="0">
              <a:buNone/>
            </a:pPr>
            <a:endParaRPr lang="en-US" i="1" dirty="0">
              <a:solidFill>
                <a:srgbClr val="FF0000"/>
              </a:solidFill>
            </a:endParaRPr>
          </a:p>
          <a:p>
            <a:pPr marL="0" lvl="2" indent="0">
              <a:buNone/>
            </a:pPr>
            <a:endParaRPr lang="en-US" i="1" dirty="0" smtClean="0">
              <a:solidFill>
                <a:srgbClr val="FF0000"/>
              </a:solidFill>
            </a:endParaRPr>
          </a:p>
          <a:p>
            <a:pPr marL="0" lvl="2" indent="0">
              <a:buNone/>
            </a:pPr>
            <a:endParaRPr lang="en-US" i="1" dirty="0">
              <a:solidFill>
                <a:srgbClr val="FF0000"/>
              </a:solidFill>
            </a:endParaRPr>
          </a:p>
          <a:p>
            <a:pPr marL="0" lvl="2" indent="0">
              <a:buNone/>
            </a:pPr>
            <a:r>
              <a:rPr lang="en-US" i="1" dirty="0" smtClean="0">
                <a:solidFill>
                  <a:srgbClr val="FF0000"/>
                </a:solidFill>
              </a:rPr>
              <a:t>#Class instance creation with constructor. </a:t>
            </a:r>
          </a:p>
        </p:txBody>
      </p:sp>
    </p:spTree>
    <p:extLst>
      <p:ext uri="{BB962C8B-B14F-4D97-AF65-F5344CB8AC3E}">
        <p14:creationId xmlns:p14="http://schemas.microsoft.com/office/powerpoint/2010/main" val="906002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sz="2500" b="1" i="1" dirty="0" smtClean="0"/>
              <a:t>Class </a:t>
            </a:r>
            <a:r>
              <a:rPr lang="en-US" sz="2500" b="1" i="1" dirty="0"/>
              <a:t>and inheritance in </a:t>
            </a:r>
            <a:r>
              <a:rPr lang="en-US" sz="2500" b="1" i="1" dirty="0" smtClean="0"/>
              <a:t>python:</a:t>
            </a:r>
            <a:endParaRPr lang="en-US" sz="2500" b="1" i="1" dirty="0"/>
          </a:p>
          <a:p>
            <a:pPr marL="0" indent="0">
              <a:buNone/>
            </a:pPr>
            <a:endParaRPr lang="en-US" sz="2500" b="1" i="1" dirty="0"/>
          </a:p>
          <a:p>
            <a:pPr marL="0" indent="0">
              <a:buNone/>
            </a:pPr>
            <a:endParaRPr lang="en-US" sz="2400" b="1" dirty="0"/>
          </a:p>
        </p:txBody>
      </p:sp>
      <p:sp>
        <p:nvSpPr>
          <p:cNvPr id="4" name="Content Placeholder 2"/>
          <p:cNvSpPr txBox="1">
            <a:spLocks/>
          </p:cNvSpPr>
          <p:nvPr/>
        </p:nvSpPr>
        <p:spPr>
          <a:xfrm>
            <a:off x="1828800" y="90055"/>
            <a:ext cx="3505200" cy="6691745"/>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a:t/>
            </a:r>
            <a:br>
              <a:rPr lang="en-US" dirty="0"/>
            </a:br>
            <a:r>
              <a:rPr lang="en-US" dirty="0"/>
              <a:t>class Salary():</a:t>
            </a:r>
            <a:br>
              <a:rPr lang="en-US" dirty="0"/>
            </a:br>
            <a:r>
              <a:rPr lang="en-US" dirty="0"/>
              <a:t>    </a:t>
            </a:r>
            <a:r>
              <a:rPr lang="en-US" dirty="0" err="1"/>
              <a:t>def</a:t>
            </a:r>
            <a:r>
              <a:rPr lang="en-US" dirty="0"/>
              <a:t> __</a:t>
            </a:r>
            <a:r>
              <a:rPr lang="en-US" dirty="0" err="1"/>
              <a:t>init</a:t>
            </a:r>
            <a:r>
              <a:rPr lang="en-US" dirty="0"/>
              <a:t>__(</a:t>
            </a:r>
            <a:r>
              <a:rPr lang="en-US" dirty="0" err="1"/>
              <a:t>self,a</a:t>
            </a:r>
            <a:r>
              <a:rPr lang="en-US" dirty="0"/>
              <a:t>, r, t):</a:t>
            </a:r>
            <a:br>
              <a:rPr lang="en-US" dirty="0"/>
            </a:br>
            <a:r>
              <a:rPr lang="en-US" dirty="0"/>
              <a:t>        </a:t>
            </a:r>
            <a:r>
              <a:rPr lang="en-US" dirty="0" err="1"/>
              <a:t>self.a</a:t>
            </a:r>
            <a:r>
              <a:rPr lang="en-US" dirty="0"/>
              <a:t>=float(a)</a:t>
            </a:r>
            <a:br>
              <a:rPr lang="en-US" dirty="0"/>
            </a:br>
            <a:r>
              <a:rPr lang="en-US" dirty="0"/>
              <a:t>        </a:t>
            </a:r>
            <a:r>
              <a:rPr lang="en-US" dirty="0" err="1"/>
              <a:t>self.r</a:t>
            </a:r>
            <a:r>
              <a:rPr lang="en-US" dirty="0"/>
              <a:t>=float(r)</a:t>
            </a:r>
            <a:br>
              <a:rPr lang="en-US" dirty="0"/>
            </a:br>
            <a:r>
              <a:rPr lang="en-US" dirty="0"/>
              <a:t>        self.t=float(t)</a:t>
            </a:r>
            <a:br>
              <a:rPr lang="en-US" dirty="0"/>
            </a:br>
            <a:r>
              <a:rPr lang="en-US" dirty="0"/>
              <a:t>    </a:t>
            </a:r>
            <a:r>
              <a:rPr lang="en-US" dirty="0" err="1"/>
              <a:t>def</a:t>
            </a:r>
            <a:r>
              <a:rPr lang="en-US" dirty="0"/>
              <a:t> output(self):</a:t>
            </a:r>
            <a:br>
              <a:rPr lang="en-US" dirty="0"/>
            </a:br>
            <a:r>
              <a:rPr lang="en-US" dirty="0"/>
              <a:t>        print(</a:t>
            </a:r>
            <a:r>
              <a:rPr lang="en-US" dirty="0" err="1"/>
              <a:t>self.a</a:t>
            </a:r>
            <a:r>
              <a:rPr lang="en-US" dirty="0"/>
              <a:t>*(self.r+1)**self.t) </a:t>
            </a:r>
            <a:endParaRPr lang="en-US" dirty="0" smtClean="0"/>
          </a:p>
          <a:p>
            <a:pPr marL="0" lvl="2" indent="0">
              <a:buNone/>
            </a:pPr>
            <a:r>
              <a:rPr lang="en-US" dirty="0"/>
              <a:t/>
            </a:r>
            <a:br>
              <a:rPr lang="en-US" dirty="0"/>
            </a:br>
            <a:r>
              <a:rPr lang="en-US" dirty="0">
                <a:solidFill>
                  <a:srgbClr val="FF0000"/>
                </a:solidFill>
              </a:rPr>
              <a:t>k=Salary(5000, 0.06, 10)</a:t>
            </a:r>
            <a:br>
              <a:rPr lang="en-US" dirty="0">
                <a:solidFill>
                  <a:srgbClr val="FF0000"/>
                </a:solidFill>
              </a:rPr>
            </a:br>
            <a:r>
              <a:rPr lang="en-US" dirty="0" err="1">
                <a:solidFill>
                  <a:srgbClr val="FF0000"/>
                </a:solidFill>
              </a:rPr>
              <a:t>k.output</a:t>
            </a:r>
            <a:r>
              <a:rPr lang="en-US" dirty="0">
                <a:solidFill>
                  <a:srgbClr val="FF0000"/>
                </a:solidFill>
              </a:rPr>
              <a:t>()</a:t>
            </a:r>
            <a:endParaRPr lang="en-US" i="1" dirty="0" smtClean="0">
              <a:solidFill>
                <a:srgbClr val="FF0000"/>
              </a:solidFill>
            </a:endParaRPr>
          </a:p>
        </p:txBody>
      </p:sp>
      <p:sp>
        <p:nvSpPr>
          <p:cNvPr id="5" name="Content Placeholder 2"/>
          <p:cNvSpPr txBox="1">
            <a:spLocks/>
          </p:cNvSpPr>
          <p:nvPr/>
        </p:nvSpPr>
        <p:spPr>
          <a:xfrm>
            <a:off x="5541818" y="90055"/>
            <a:ext cx="3505200" cy="6691745"/>
          </a:xfrm>
          <a:prstGeom prst="rect">
            <a:avLst/>
          </a:prstGeom>
          <a:solidFill>
            <a:schemeClr val="bg2">
              <a:lumMod val="90000"/>
            </a:schemeClr>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a:t/>
            </a:r>
            <a:br>
              <a:rPr lang="en-US" dirty="0"/>
            </a:br>
            <a:r>
              <a:rPr lang="en-US" dirty="0"/>
              <a:t>class Salary():</a:t>
            </a:r>
            <a:br>
              <a:rPr lang="en-US" dirty="0"/>
            </a:br>
            <a:r>
              <a:rPr lang="en-US" dirty="0"/>
              <a:t>    </a:t>
            </a:r>
            <a:r>
              <a:rPr lang="en-US" dirty="0" err="1"/>
              <a:t>def</a:t>
            </a:r>
            <a:r>
              <a:rPr lang="en-US" dirty="0"/>
              <a:t> __</a:t>
            </a:r>
            <a:r>
              <a:rPr lang="en-US" dirty="0" err="1"/>
              <a:t>init</a:t>
            </a:r>
            <a:r>
              <a:rPr lang="en-US" dirty="0"/>
              <a:t>__(</a:t>
            </a:r>
            <a:r>
              <a:rPr lang="en-US" dirty="0" err="1"/>
              <a:t>self,a</a:t>
            </a:r>
            <a:r>
              <a:rPr lang="en-US" dirty="0"/>
              <a:t>, r, t):</a:t>
            </a:r>
            <a:br>
              <a:rPr lang="en-US" dirty="0"/>
            </a:br>
            <a:r>
              <a:rPr lang="en-US" dirty="0"/>
              <a:t>        </a:t>
            </a:r>
            <a:r>
              <a:rPr lang="en-US" dirty="0" err="1"/>
              <a:t>self.a</a:t>
            </a:r>
            <a:r>
              <a:rPr lang="en-US" dirty="0"/>
              <a:t>=float(a)</a:t>
            </a:r>
            <a:br>
              <a:rPr lang="en-US" dirty="0"/>
            </a:br>
            <a:r>
              <a:rPr lang="en-US" dirty="0"/>
              <a:t>        </a:t>
            </a:r>
            <a:r>
              <a:rPr lang="en-US" dirty="0" err="1"/>
              <a:t>self.r</a:t>
            </a:r>
            <a:r>
              <a:rPr lang="en-US" dirty="0"/>
              <a:t>=float(r)</a:t>
            </a:r>
            <a:br>
              <a:rPr lang="en-US" dirty="0"/>
            </a:br>
            <a:r>
              <a:rPr lang="en-US" dirty="0"/>
              <a:t>        self.t=float(t)</a:t>
            </a:r>
            <a:br>
              <a:rPr lang="en-US" dirty="0"/>
            </a:br>
            <a:r>
              <a:rPr lang="en-US" dirty="0"/>
              <a:t>    </a:t>
            </a:r>
            <a:r>
              <a:rPr lang="en-US" dirty="0" err="1"/>
              <a:t>def</a:t>
            </a:r>
            <a:r>
              <a:rPr lang="en-US" dirty="0"/>
              <a:t> output(self):</a:t>
            </a:r>
            <a:br>
              <a:rPr lang="en-US" dirty="0"/>
            </a:br>
            <a:r>
              <a:rPr lang="en-US" dirty="0"/>
              <a:t>        print(</a:t>
            </a:r>
            <a:r>
              <a:rPr lang="en-US" dirty="0" err="1"/>
              <a:t>self.a</a:t>
            </a:r>
            <a:r>
              <a:rPr lang="en-US" dirty="0"/>
              <a:t>*(self.r+1)**self.t)</a:t>
            </a:r>
            <a:br>
              <a:rPr lang="en-US" dirty="0"/>
            </a:br>
            <a:r>
              <a:rPr lang="en-US" dirty="0"/>
              <a:t/>
            </a:r>
            <a:br>
              <a:rPr lang="en-US" dirty="0"/>
            </a:br>
            <a:r>
              <a:rPr lang="en-US" dirty="0">
                <a:solidFill>
                  <a:srgbClr val="FF0000"/>
                </a:solidFill>
              </a:rPr>
              <a:t>class Secretary(Salary):</a:t>
            </a:r>
            <a:br>
              <a:rPr lang="en-US" dirty="0">
                <a:solidFill>
                  <a:srgbClr val="FF0000"/>
                </a:solidFill>
              </a:rPr>
            </a:br>
            <a:r>
              <a:rPr lang="en-US" dirty="0">
                <a:solidFill>
                  <a:srgbClr val="FF0000"/>
                </a:solidFill>
              </a:rPr>
              <a:t>    pass</a:t>
            </a:r>
            <a:br>
              <a:rPr lang="en-US" dirty="0">
                <a:solidFill>
                  <a:srgbClr val="FF0000"/>
                </a:solidFill>
              </a:rPr>
            </a:br>
            <a:r>
              <a:rPr lang="en-US" dirty="0" smtClean="0">
                <a:solidFill>
                  <a:srgbClr val="FF0000"/>
                </a:solidFill>
              </a:rPr>
              <a:t>k0=Secretary(4000,0.06,10</a:t>
            </a:r>
            <a:r>
              <a:rPr lang="en-US" dirty="0">
                <a:solidFill>
                  <a:srgbClr val="FF0000"/>
                </a:solidFill>
              </a:rPr>
              <a:t>)</a:t>
            </a:r>
            <a:br>
              <a:rPr lang="en-US" dirty="0">
                <a:solidFill>
                  <a:srgbClr val="FF0000"/>
                </a:solidFill>
              </a:rPr>
            </a:br>
            <a:r>
              <a:rPr lang="en-US" dirty="0" smtClean="0">
                <a:solidFill>
                  <a:srgbClr val="FF0000"/>
                </a:solidFill>
              </a:rPr>
              <a:t>k0.output</a:t>
            </a:r>
            <a:r>
              <a:rPr lang="en-US" dirty="0">
                <a:solidFill>
                  <a:srgbClr val="FF0000"/>
                </a:solidFill>
              </a:rPr>
              <a:t>()</a:t>
            </a:r>
            <a:br>
              <a:rPr lang="en-US" dirty="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k=Salary(5000</a:t>
            </a:r>
            <a:r>
              <a:rPr lang="en-US" dirty="0">
                <a:solidFill>
                  <a:srgbClr val="FF0000"/>
                </a:solidFill>
              </a:rPr>
              <a:t>, 0.06, 10)</a:t>
            </a:r>
            <a:br>
              <a:rPr lang="en-US" dirty="0">
                <a:solidFill>
                  <a:srgbClr val="FF0000"/>
                </a:solidFill>
              </a:rPr>
            </a:br>
            <a:r>
              <a:rPr lang="en-US" dirty="0" err="1">
                <a:solidFill>
                  <a:srgbClr val="FF0000"/>
                </a:solidFill>
              </a:rPr>
              <a:t>k</a:t>
            </a:r>
            <a:r>
              <a:rPr lang="en-US" dirty="0" err="1" smtClean="0">
                <a:solidFill>
                  <a:srgbClr val="FF0000"/>
                </a:solidFill>
              </a:rPr>
              <a:t>.output</a:t>
            </a:r>
            <a:r>
              <a:rPr lang="en-US" dirty="0">
                <a:solidFill>
                  <a:srgbClr val="FF0000"/>
                </a:solidFill>
              </a:rPr>
              <a:t>()</a:t>
            </a:r>
            <a:endParaRPr lang="en-US" i="1" dirty="0" smtClean="0">
              <a:solidFill>
                <a:srgbClr val="FF0000"/>
              </a:solidFill>
            </a:endParaRPr>
          </a:p>
        </p:txBody>
      </p:sp>
    </p:spTree>
    <p:extLst>
      <p:ext uri="{BB962C8B-B14F-4D97-AF65-F5344CB8AC3E}">
        <p14:creationId xmlns:p14="http://schemas.microsoft.com/office/powerpoint/2010/main" val="61714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lnSpcReduction="10000"/>
          </a:bodyPr>
          <a:lstStyle/>
          <a:p>
            <a:pPr marL="0" lvl="2" indent="0">
              <a:buNone/>
            </a:pPr>
            <a:endParaRPr lang="en-US" b="1" i="1" dirty="0"/>
          </a:p>
          <a:p>
            <a:pPr marL="0" lvl="2" indent="0">
              <a:buNone/>
            </a:pPr>
            <a:r>
              <a:rPr lang="en-US" b="1" i="1" dirty="0" smtClean="0"/>
              <a:t>Create </a:t>
            </a:r>
            <a:r>
              <a:rPr lang="en-US" b="1" i="1" dirty="0" smtClean="0"/>
              <a:t>executable </a:t>
            </a:r>
            <a:r>
              <a:rPr lang="en-US" b="1" i="1" dirty="0" smtClean="0"/>
              <a:t>file from python:</a:t>
            </a: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1828800" y="90055"/>
            <a:ext cx="7010400" cy="128154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i="1" dirty="0" smtClean="0"/>
              <a:t>Make sure pip is installed on your  computer. To check if pip is installed on your computer go to CMD and run it as administrator and then type pip as indicated on the image below: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990600"/>
            <a:ext cx="3733800" cy="3559897"/>
          </a:xfrm>
          <a:prstGeom prst="rect">
            <a:avLst/>
          </a:prstGeom>
        </p:spPr>
      </p:pic>
      <p:sp>
        <p:nvSpPr>
          <p:cNvPr id="7" name="Content Placeholder 2"/>
          <p:cNvSpPr txBox="1">
            <a:spLocks/>
          </p:cNvSpPr>
          <p:nvPr/>
        </p:nvSpPr>
        <p:spPr>
          <a:xfrm>
            <a:off x="1981200" y="4648201"/>
            <a:ext cx="7010400" cy="2133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i="1" dirty="0" smtClean="0"/>
              <a:t>If you did not get an error it means you have installed pip on your computer and you have  also added python to your environment variables path. </a:t>
            </a:r>
          </a:p>
          <a:p>
            <a:pPr marL="0" lvl="2" indent="0">
              <a:buNone/>
            </a:pPr>
            <a:r>
              <a:rPr lang="en-US" i="1" dirty="0" smtClean="0"/>
              <a:t>If you get error on CMD, add python to your  environment variables path as showed to you at the beginning of this course. </a:t>
            </a:r>
            <a:r>
              <a:rPr lang="en-US" i="1" dirty="0"/>
              <a:t>I</a:t>
            </a:r>
            <a:r>
              <a:rPr lang="en-US" i="1" dirty="0" smtClean="0"/>
              <a:t>f that does not work re-install python with pip activated and path added to environment variables.  </a:t>
            </a:r>
          </a:p>
        </p:txBody>
      </p:sp>
    </p:spTree>
    <p:extLst>
      <p:ext uri="{BB962C8B-B14F-4D97-AF65-F5344CB8AC3E}">
        <p14:creationId xmlns:p14="http://schemas.microsoft.com/office/powerpoint/2010/main" val="3129415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b="1" i="1" dirty="0" smtClean="0"/>
              <a:t>Create executable  file from python:</a:t>
            </a: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1828800" y="457200"/>
            <a:ext cx="7010400" cy="570114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i="1" dirty="0" smtClean="0"/>
              <a:t>…after you are done with the above step, you can go and you can install </a:t>
            </a:r>
            <a:r>
              <a:rPr lang="en-US" i="1" dirty="0" err="1" smtClean="0"/>
              <a:t>pyinstaller</a:t>
            </a:r>
            <a:r>
              <a:rPr lang="en-US" i="1" dirty="0" smtClean="0"/>
              <a:t> form your CMD as indicated below by typing </a:t>
            </a:r>
            <a:r>
              <a:rPr lang="en-US" dirty="0"/>
              <a:t>pip install </a:t>
            </a:r>
            <a:r>
              <a:rPr lang="en-US" dirty="0" err="1"/>
              <a:t>pyinstaller</a:t>
            </a:r>
            <a:r>
              <a:rPr lang="en-US" dirty="0"/>
              <a:t> </a:t>
            </a:r>
          </a:p>
          <a:p>
            <a:pPr marL="0" lvl="2" indent="0">
              <a:buNone/>
            </a:pPr>
            <a:r>
              <a:rPr lang="en-US" i="1" dirty="0" smtClean="0"/>
              <a:t>In your </a:t>
            </a:r>
            <a:r>
              <a:rPr lang="en-US" i="1" dirty="0" err="1" smtClean="0"/>
              <a:t>cmd</a:t>
            </a:r>
            <a:r>
              <a:rPr lang="en-US" i="1" dirty="0" smtClean="0"/>
              <a:t> environment: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912" y="2112146"/>
            <a:ext cx="5272088" cy="4752782"/>
          </a:xfrm>
          <a:prstGeom prst="rect">
            <a:avLst/>
          </a:prstGeom>
        </p:spPr>
      </p:pic>
    </p:spTree>
    <p:extLst>
      <p:ext uri="{BB962C8B-B14F-4D97-AF65-F5344CB8AC3E}">
        <p14:creationId xmlns:p14="http://schemas.microsoft.com/office/powerpoint/2010/main" val="3714815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b="1" i="1" dirty="0" smtClean="0"/>
              <a:t>Create executable  file from python:</a:t>
            </a: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1828800" y="623455"/>
            <a:ext cx="7010400" cy="570114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i="1" dirty="0" smtClean="0"/>
              <a:t>…after you are done with the above step, you can go and you can start creating your executable file through the following steps: </a:t>
            </a:r>
          </a:p>
          <a:p>
            <a:pPr marL="457200" lvl="2" indent="-457200">
              <a:buAutoNum type="arabicParenR"/>
            </a:pPr>
            <a:r>
              <a:rPr lang="en-US" i="1" dirty="0" smtClean="0"/>
              <a:t>type path of the .</a:t>
            </a:r>
            <a:r>
              <a:rPr lang="en-US" i="1" dirty="0" err="1" smtClean="0"/>
              <a:t>py</a:t>
            </a:r>
            <a:r>
              <a:rPr lang="en-US" i="1" dirty="0" smtClean="0"/>
              <a:t> file in </a:t>
            </a:r>
            <a:r>
              <a:rPr lang="en-US" i="1" dirty="0" err="1" smtClean="0"/>
              <a:t>cmd</a:t>
            </a:r>
            <a:r>
              <a:rPr lang="en-US" i="1" dirty="0" smtClean="0"/>
              <a:t> ( cd path… )</a:t>
            </a:r>
          </a:p>
          <a:p>
            <a:pPr marL="457200" lvl="2" indent="-457200">
              <a:buAutoNum type="arabicParenR"/>
            </a:pPr>
            <a:r>
              <a:rPr lang="en-US" i="1" dirty="0" smtClean="0"/>
              <a:t>Type the command </a:t>
            </a:r>
          </a:p>
          <a:p>
            <a:pPr marL="0" lvl="2" indent="0">
              <a:buNone/>
            </a:pPr>
            <a:r>
              <a:rPr lang="en-US" i="1" dirty="0"/>
              <a:t> </a:t>
            </a:r>
            <a:r>
              <a:rPr lang="en-US" i="1" dirty="0" smtClean="0"/>
              <a:t>     (</a:t>
            </a:r>
            <a:r>
              <a:rPr lang="en-US" i="1" dirty="0" err="1" smtClean="0"/>
              <a:t>pyinstaller</a:t>
            </a:r>
            <a:r>
              <a:rPr lang="en-US" i="1" dirty="0" smtClean="0"/>
              <a:t> –</a:t>
            </a:r>
            <a:r>
              <a:rPr lang="en-US" i="1" dirty="0" err="1" smtClean="0"/>
              <a:t>onefile</a:t>
            </a:r>
            <a:r>
              <a:rPr lang="en-US" i="1" dirty="0" smtClean="0"/>
              <a:t> –w  program.py)</a:t>
            </a:r>
          </a:p>
          <a:p>
            <a:pPr marL="0" lvl="2" indent="0">
              <a:buNone/>
            </a:pPr>
            <a:r>
              <a:rPr lang="en-US" i="1" dirty="0" smtClean="0"/>
              <a:t>The above steps will create an executable file in your project folder among with other files and folders. Your interest folder is the ‘</a:t>
            </a:r>
            <a:r>
              <a:rPr lang="en-US" i="1" dirty="0" err="1" smtClean="0"/>
              <a:t>dist</a:t>
            </a:r>
            <a:r>
              <a:rPr lang="en-US" i="1" dirty="0" smtClean="0"/>
              <a:t>’ folder.  Rename this folder to your liking and zip it for further steps…</a:t>
            </a:r>
          </a:p>
          <a:p>
            <a:pPr marL="0" lvl="2" indent="0">
              <a:buNone/>
            </a:pPr>
            <a:endParaRPr lang="en-US" i="1" dirty="0"/>
          </a:p>
          <a:p>
            <a:pPr marL="0" lvl="2" indent="0">
              <a:buNone/>
            </a:pPr>
            <a:r>
              <a:rPr lang="en-US" i="1" dirty="0" smtClean="0"/>
              <a:t>To further create installable .exe  file, you can install NSIS software and from there by making use of installer based on zip file service, you can create the installable .exe file on your computer. Once you have the .exe file, you can share it. </a:t>
            </a:r>
          </a:p>
        </p:txBody>
      </p:sp>
    </p:spTree>
    <p:extLst>
      <p:ext uri="{BB962C8B-B14F-4D97-AF65-F5344CB8AC3E}">
        <p14:creationId xmlns:p14="http://schemas.microsoft.com/office/powerpoint/2010/main" val="2344358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b="1" i="1" dirty="0" smtClean="0"/>
              <a:t>Create executable  file from python:</a:t>
            </a: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1828800" y="623455"/>
            <a:ext cx="7010400" cy="570114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i="1" dirty="0" smtClean="0"/>
              <a:t>…related images.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45116"/>
          <a:stretch/>
        </p:blipFill>
        <p:spPr>
          <a:xfrm>
            <a:off x="4114800" y="4876800"/>
            <a:ext cx="4494615" cy="19091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168938"/>
            <a:ext cx="8626909" cy="2707862"/>
          </a:xfrm>
          <a:prstGeom prst="rect">
            <a:avLst/>
          </a:prstGeom>
        </p:spPr>
      </p:pic>
      <p:sp>
        <p:nvSpPr>
          <p:cNvPr id="6" name="TextBox 5"/>
          <p:cNvSpPr txBox="1"/>
          <p:nvPr/>
        </p:nvSpPr>
        <p:spPr>
          <a:xfrm>
            <a:off x="228600" y="4969597"/>
            <a:ext cx="2209800" cy="861774"/>
          </a:xfrm>
          <a:prstGeom prst="rect">
            <a:avLst/>
          </a:prstGeom>
          <a:noFill/>
        </p:spPr>
        <p:txBody>
          <a:bodyPr wrap="square" rtlCol="0">
            <a:spAutoFit/>
          </a:bodyPr>
          <a:lstStyle/>
          <a:p>
            <a:r>
              <a:rPr lang="en-US" sz="2500" dirty="0" smtClean="0"/>
              <a:t>Windows explorer</a:t>
            </a:r>
            <a:endParaRPr lang="en-US" sz="2500" dirty="0"/>
          </a:p>
        </p:txBody>
      </p:sp>
      <p:cxnSp>
        <p:nvCxnSpPr>
          <p:cNvPr id="8" name="Straight Arrow Connector 7"/>
          <p:cNvCxnSpPr/>
          <p:nvPr/>
        </p:nvCxnSpPr>
        <p:spPr>
          <a:xfrm flipV="1">
            <a:off x="1073727" y="3733800"/>
            <a:ext cx="0" cy="123579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0" y="5791411"/>
            <a:ext cx="1104900" cy="477054"/>
          </a:xfrm>
          <a:prstGeom prst="rect">
            <a:avLst/>
          </a:prstGeom>
          <a:noFill/>
        </p:spPr>
        <p:txBody>
          <a:bodyPr wrap="square" rtlCol="0">
            <a:spAutoFit/>
          </a:bodyPr>
          <a:lstStyle/>
          <a:p>
            <a:r>
              <a:rPr lang="en-US" sz="2500" dirty="0" smtClean="0"/>
              <a:t>NSIS</a:t>
            </a:r>
            <a:endParaRPr lang="en-US" sz="2500" dirty="0"/>
          </a:p>
        </p:txBody>
      </p:sp>
      <p:cxnSp>
        <p:nvCxnSpPr>
          <p:cNvPr id="11" name="Straight Arrow Connector 10"/>
          <p:cNvCxnSpPr>
            <a:stCxn id="10" idx="3"/>
          </p:cNvCxnSpPr>
          <p:nvPr/>
        </p:nvCxnSpPr>
        <p:spPr>
          <a:xfrm>
            <a:off x="3390900" y="6029938"/>
            <a:ext cx="7239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0" y="1066800"/>
            <a:ext cx="1104900" cy="477054"/>
          </a:xfrm>
          <a:prstGeom prst="rect">
            <a:avLst/>
          </a:prstGeom>
          <a:noFill/>
        </p:spPr>
        <p:txBody>
          <a:bodyPr wrap="square" rtlCol="0">
            <a:spAutoFit/>
          </a:bodyPr>
          <a:lstStyle/>
          <a:p>
            <a:r>
              <a:rPr lang="en-US" sz="2500" dirty="0" smtClean="0"/>
              <a:t>CMD</a:t>
            </a:r>
            <a:endParaRPr lang="en-US" sz="2500" dirty="0"/>
          </a:p>
        </p:txBody>
      </p:sp>
      <p:cxnSp>
        <p:nvCxnSpPr>
          <p:cNvPr id="15" name="Straight Arrow Connector 14"/>
          <p:cNvCxnSpPr/>
          <p:nvPr/>
        </p:nvCxnSpPr>
        <p:spPr>
          <a:xfrm>
            <a:off x="5715000" y="1543854"/>
            <a:ext cx="0" cy="9707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65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2895600" cy="5715000"/>
          </a:xfrm>
        </p:spPr>
        <p:txBody>
          <a:bodyPr>
            <a:normAutofit/>
          </a:bodyPr>
          <a:lstStyle/>
          <a:p>
            <a:pPr marL="0" lvl="2" indent="0">
              <a:buNone/>
            </a:pPr>
            <a:endParaRPr lang="en-US" b="1" i="1" dirty="0"/>
          </a:p>
          <a:p>
            <a:pPr marL="0" lvl="2" indent="0">
              <a:buNone/>
            </a:pPr>
            <a:r>
              <a:rPr lang="en-US" b="1" i="1" dirty="0" smtClean="0"/>
              <a:t>Functions</a:t>
            </a:r>
          </a:p>
          <a:p>
            <a:pPr marL="0" lvl="2" indent="0">
              <a:buNone/>
            </a:pPr>
            <a:r>
              <a:rPr lang="en-US" b="1" i="1" dirty="0" smtClean="0"/>
              <a:t>….to display data</a:t>
            </a:r>
          </a:p>
          <a:p>
            <a:pPr marL="0" lvl="2" indent="0">
              <a:buNone/>
            </a:pP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3429000" y="90055"/>
            <a:ext cx="5410200" cy="272934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names</a:t>
            </a:r>
            <a:r>
              <a:rPr lang="en-US" dirty="0" smtClean="0"/>
              <a:t>():</a:t>
            </a:r>
          </a:p>
          <a:p>
            <a:pPr marL="0" lvl="2" indent="0">
              <a:buNone/>
            </a:pPr>
            <a:r>
              <a:rPr lang="en-US" dirty="0"/>
              <a:t/>
            </a:r>
            <a:br>
              <a:rPr lang="en-US" dirty="0"/>
            </a:br>
            <a:r>
              <a:rPr lang="en-US" dirty="0"/>
              <a:t>    print(</a:t>
            </a:r>
            <a:r>
              <a:rPr lang="en-US" b="1" dirty="0"/>
              <a:t>"About the function</a:t>
            </a:r>
            <a:r>
              <a:rPr lang="en-US" b="1" dirty="0" smtClean="0"/>
              <a:t>"</a:t>
            </a:r>
            <a:r>
              <a:rPr lang="en-US" dirty="0" smtClean="0"/>
              <a:t>)</a:t>
            </a:r>
          </a:p>
          <a:p>
            <a:pPr marL="0" lvl="2" indent="0">
              <a:buNone/>
            </a:pPr>
            <a:endParaRPr lang="en-US" dirty="0" smtClean="0"/>
          </a:p>
          <a:p>
            <a:pPr marL="0" lvl="2" indent="0">
              <a:buNone/>
            </a:pPr>
            <a:r>
              <a:rPr lang="en-US" dirty="0"/>
              <a:t>names</a:t>
            </a:r>
            <a:r>
              <a:rPr lang="en-US" dirty="0" smtClean="0"/>
              <a:t>()</a:t>
            </a:r>
            <a:r>
              <a:rPr lang="en-US" dirty="0"/>
              <a:t/>
            </a:r>
            <a:br>
              <a:rPr lang="en-US" dirty="0"/>
            </a:br>
            <a:r>
              <a:rPr lang="en-US" dirty="0"/>
              <a:t/>
            </a:r>
            <a:br>
              <a:rPr lang="en-US" dirty="0"/>
            </a:br>
            <a:endParaRPr lang="en-US" sz="2400" b="1" dirty="0"/>
          </a:p>
        </p:txBody>
      </p:sp>
      <p:sp>
        <p:nvSpPr>
          <p:cNvPr id="5" name="Content Placeholder 2"/>
          <p:cNvSpPr txBox="1">
            <a:spLocks/>
          </p:cNvSpPr>
          <p:nvPr/>
        </p:nvSpPr>
        <p:spPr>
          <a:xfrm>
            <a:off x="3564082" y="3124200"/>
            <a:ext cx="5410200" cy="3505200"/>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names(</a:t>
            </a:r>
            <a:r>
              <a:rPr lang="en-US" dirty="0" err="1"/>
              <a:t>fn,sn</a:t>
            </a:r>
            <a:r>
              <a:rPr lang="en-US" dirty="0"/>
              <a:t>):</a:t>
            </a:r>
            <a:br>
              <a:rPr lang="en-US" dirty="0"/>
            </a:br>
            <a:r>
              <a:rPr lang="en-US" dirty="0"/>
              <a:t>    print(</a:t>
            </a:r>
            <a:r>
              <a:rPr lang="en-US" dirty="0" err="1"/>
              <a:t>fn</a:t>
            </a:r>
            <a:r>
              <a:rPr lang="en-US" dirty="0"/>
              <a:t>)</a:t>
            </a:r>
            <a:br>
              <a:rPr lang="en-US" dirty="0"/>
            </a:br>
            <a:r>
              <a:rPr lang="en-US" dirty="0"/>
              <a:t>    print(</a:t>
            </a:r>
            <a:r>
              <a:rPr lang="en-US" dirty="0" err="1"/>
              <a:t>sn</a:t>
            </a:r>
            <a:r>
              <a:rPr lang="en-US" dirty="0"/>
              <a:t>)</a:t>
            </a:r>
            <a:br>
              <a:rPr lang="en-US" dirty="0"/>
            </a:br>
            <a:r>
              <a:rPr lang="en-US" dirty="0"/>
              <a:t/>
            </a:r>
            <a:br>
              <a:rPr lang="en-US" dirty="0"/>
            </a:br>
            <a:r>
              <a:rPr lang="en-US" dirty="0"/>
              <a:t>names(</a:t>
            </a:r>
            <a:r>
              <a:rPr lang="en-US" b="1" dirty="0"/>
              <a:t>'</a:t>
            </a:r>
            <a:r>
              <a:rPr lang="en-US" b="1" dirty="0" err="1"/>
              <a:t>Abebe</a:t>
            </a:r>
            <a:r>
              <a:rPr lang="en-US" b="1" dirty="0"/>
              <a:t>'</a:t>
            </a:r>
            <a:r>
              <a:rPr lang="en-US" dirty="0"/>
              <a:t>,</a:t>
            </a:r>
            <a:r>
              <a:rPr lang="en-US" b="1" dirty="0"/>
              <a:t>'</a:t>
            </a:r>
            <a:r>
              <a:rPr lang="en-US" b="1" dirty="0" err="1"/>
              <a:t>Kebede</a:t>
            </a:r>
            <a:r>
              <a:rPr lang="en-US" b="1" dirty="0"/>
              <a:t>'</a:t>
            </a:r>
            <a:r>
              <a:rPr lang="en-US" dirty="0"/>
              <a:t>)</a:t>
            </a:r>
            <a:br>
              <a:rPr lang="en-US" dirty="0"/>
            </a:br>
            <a:endParaRPr lang="en-US" sz="2400" b="1" dirty="0"/>
          </a:p>
        </p:txBody>
      </p:sp>
    </p:spTree>
    <p:extLst>
      <p:ext uri="{BB962C8B-B14F-4D97-AF65-F5344CB8AC3E}">
        <p14:creationId xmlns:p14="http://schemas.microsoft.com/office/powerpoint/2010/main" val="4273581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2895600" cy="1828800"/>
          </a:xfrm>
        </p:spPr>
        <p:txBody>
          <a:bodyPr>
            <a:normAutofit/>
          </a:bodyPr>
          <a:lstStyle/>
          <a:p>
            <a:pPr marL="0" lvl="2" indent="0">
              <a:buNone/>
            </a:pPr>
            <a:endParaRPr lang="en-US" b="1" i="1" dirty="0"/>
          </a:p>
          <a:p>
            <a:pPr marL="0" lvl="2" indent="0">
              <a:buNone/>
            </a:pPr>
            <a:r>
              <a:rPr lang="en-US" b="1" i="1" dirty="0" smtClean="0"/>
              <a:t>Functions</a:t>
            </a:r>
          </a:p>
          <a:p>
            <a:pPr marL="0" lvl="2" indent="0">
              <a:buNone/>
            </a:pPr>
            <a:r>
              <a:rPr lang="en-US" b="1" i="1" dirty="0" smtClean="0"/>
              <a:t>…to return value</a:t>
            </a:r>
          </a:p>
          <a:p>
            <a:pPr marL="0" lvl="2" indent="0">
              <a:buNone/>
            </a:pP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4114800" y="90055"/>
            <a:ext cx="4724400" cy="219594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add(</a:t>
            </a:r>
            <a:r>
              <a:rPr lang="en-US" dirty="0" err="1"/>
              <a:t>x,y</a:t>
            </a:r>
            <a:r>
              <a:rPr lang="en-US" dirty="0"/>
              <a:t>):</a:t>
            </a:r>
            <a:br>
              <a:rPr lang="en-US" dirty="0"/>
            </a:br>
            <a:r>
              <a:rPr lang="en-US" dirty="0"/>
              <a:t>    </a:t>
            </a:r>
            <a:r>
              <a:rPr lang="en-US" dirty="0" smtClean="0"/>
              <a:t>total=</a:t>
            </a:r>
            <a:r>
              <a:rPr lang="en-US" dirty="0" err="1" smtClean="0"/>
              <a:t>x+y</a:t>
            </a:r>
            <a:r>
              <a:rPr lang="en-US" dirty="0"/>
              <a:t/>
            </a:r>
            <a:br>
              <a:rPr lang="en-US" dirty="0"/>
            </a:br>
            <a:r>
              <a:rPr lang="en-US" dirty="0"/>
              <a:t>    return </a:t>
            </a:r>
            <a:r>
              <a:rPr lang="en-US" dirty="0" smtClean="0"/>
              <a:t>total</a:t>
            </a:r>
            <a:r>
              <a:rPr lang="en-US" dirty="0"/>
              <a:t/>
            </a:r>
            <a:br>
              <a:rPr lang="en-US" dirty="0"/>
            </a:br>
            <a:r>
              <a:rPr lang="en-US" dirty="0"/>
              <a:t>print(add(100,150))</a:t>
            </a:r>
            <a:endParaRPr lang="en-US" sz="2400" b="1" dirty="0"/>
          </a:p>
        </p:txBody>
      </p:sp>
      <p:sp>
        <p:nvSpPr>
          <p:cNvPr id="5" name="Content Placeholder 2"/>
          <p:cNvSpPr txBox="1">
            <a:spLocks/>
          </p:cNvSpPr>
          <p:nvPr/>
        </p:nvSpPr>
        <p:spPr>
          <a:xfrm>
            <a:off x="4114800" y="2286000"/>
            <a:ext cx="4759036" cy="2209800"/>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subtract(</a:t>
            </a:r>
            <a:r>
              <a:rPr lang="en-US" dirty="0" err="1"/>
              <a:t>x,y</a:t>
            </a:r>
            <a:r>
              <a:rPr lang="en-US" dirty="0"/>
              <a:t>):</a:t>
            </a:r>
            <a:br>
              <a:rPr lang="en-US" dirty="0"/>
            </a:br>
            <a:r>
              <a:rPr lang="en-US" dirty="0"/>
              <a:t>    result=x-y</a:t>
            </a:r>
            <a:br>
              <a:rPr lang="en-US" dirty="0"/>
            </a:br>
            <a:r>
              <a:rPr lang="en-US" dirty="0"/>
              <a:t>    return result</a:t>
            </a:r>
            <a:br>
              <a:rPr lang="en-US" dirty="0"/>
            </a:br>
            <a:r>
              <a:rPr lang="en-US" dirty="0"/>
              <a:t>print(subtract(100,150))</a:t>
            </a:r>
            <a:endParaRPr lang="en-US" sz="2400" b="1" dirty="0"/>
          </a:p>
        </p:txBody>
      </p:sp>
      <p:sp>
        <p:nvSpPr>
          <p:cNvPr id="6" name="Content Placeholder 2"/>
          <p:cNvSpPr txBox="1">
            <a:spLocks/>
          </p:cNvSpPr>
          <p:nvPr/>
        </p:nvSpPr>
        <p:spPr>
          <a:xfrm>
            <a:off x="4114800" y="4537364"/>
            <a:ext cx="4759036" cy="220980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a:t>
            </a:r>
            <a:r>
              <a:rPr lang="en-US" dirty="0" err="1"/>
              <a:t>calc</a:t>
            </a:r>
            <a:r>
              <a:rPr lang="en-US" dirty="0"/>
              <a:t>(x):</a:t>
            </a:r>
            <a:br>
              <a:rPr lang="en-US" dirty="0"/>
            </a:br>
            <a:r>
              <a:rPr lang="en-US" dirty="0"/>
              <a:t>    result=x**2+5*x+5</a:t>
            </a:r>
            <a:br>
              <a:rPr lang="en-US" dirty="0"/>
            </a:br>
            <a:r>
              <a:rPr lang="en-US" dirty="0"/>
              <a:t>    return result</a:t>
            </a:r>
            <a:br>
              <a:rPr lang="en-US" dirty="0"/>
            </a:br>
            <a:r>
              <a:rPr lang="en-US" dirty="0"/>
              <a:t>print(</a:t>
            </a:r>
            <a:r>
              <a:rPr lang="en-US" dirty="0" err="1"/>
              <a:t>calc</a:t>
            </a:r>
            <a:r>
              <a:rPr lang="en-US" dirty="0"/>
              <a:t>(0))</a:t>
            </a:r>
            <a:endParaRPr lang="en-US" sz="2400" b="1" dirty="0"/>
          </a:p>
        </p:txBody>
      </p:sp>
      <p:sp>
        <p:nvSpPr>
          <p:cNvPr id="7" name="Content Placeholder 2"/>
          <p:cNvSpPr txBox="1">
            <a:spLocks/>
          </p:cNvSpPr>
          <p:nvPr/>
        </p:nvSpPr>
        <p:spPr>
          <a:xfrm>
            <a:off x="381000" y="2286000"/>
            <a:ext cx="3733800" cy="220980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div(</a:t>
            </a:r>
            <a:r>
              <a:rPr lang="en-US" dirty="0" err="1"/>
              <a:t>x,y</a:t>
            </a:r>
            <a:r>
              <a:rPr lang="en-US" dirty="0"/>
              <a:t>):</a:t>
            </a:r>
            <a:br>
              <a:rPr lang="en-US" dirty="0"/>
            </a:br>
            <a:r>
              <a:rPr lang="en-US" dirty="0"/>
              <a:t>    result=x/y</a:t>
            </a:r>
            <a:br>
              <a:rPr lang="en-US" dirty="0"/>
            </a:br>
            <a:r>
              <a:rPr lang="en-US" dirty="0"/>
              <a:t>    return result</a:t>
            </a:r>
            <a:br>
              <a:rPr lang="en-US" dirty="0"/>
            </a:br>
            <a:r>
              <a:rPr lang="en-US" dirty="0"/>
              <a:t>print(div(10,5))</a:t>
            </a:r>
            <a:endParaRPr lang="en-US" sz="2400" b="1" dirty="0"/>
          </a:p>
        </p:txBody>
      </p:sp>
      <p:sp>
        <p:nvSpPr>
          <p:cNvPr id="8" name="Content Placeholder 2"/>
          <p:cNvSpPr txBox="1">
            <a:spLocks/>
          </p:cNvSpPr>
          <p:nvPr/>
        </p:nvSpPr>
        <p:spPr>
          <a:xfrm>
            <a:off x="381000" y="4495800"/>
            <a:ext cx="3733800" cy="220980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salary(</a:t>
            </a:r>
            <a:r>
              <a:rPr lang="en-US" dirty="0" err="1"/>
              <a:t>a,r,t</a:t>
            </a:r>
            <a:r>
              <a:rPr lang="en-US" dirty="0"/>
              <a:t>):</a:t>
            </a:r>
            <a:br>
              <a:rPr lang="en-US" dirty="0"/>
            </a:br>
            <a:r>
              <a:rPr lang="en-US" dirty="0"/>
              <a:t>    result=a*(r+1)**t</a:t>
            </a:r>
            <a:br>
              <a:rPr lang="en-US" dirty="0"/>
            </a:br>
            <a:r>
              <a:rPr lang="en-US" dirty="0"/>
              <a:t>    return result</a:t>
            </a:r>
            <a:br>
              <a:rPr lang="en-US" dirty="0"/>
            </a:br>
            <a:r>
              <a:rPr lang="en-US" dirty="0"/>
              <a:t>print(salary(5000,0.06,10))</a:t>
            </a:r>
            <a:endParaRPr lang="en-US" sz="2400" b="1" dirty="0"/>
          </a:p>
        </p:txBody>
      </p:sp>
    </p:spTree>
    <p:extLst>
      <p:ext uri="{BB962C8B-B14F-4D97-AF65-F5344CB8AC3E}">
        <p14:creationId xmlns:p14="http://schemas.microsoft.com/office/powerpoint/2010/main" val="378939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2209800" cy="1828800"/>
          </a:xfrm>
        </p:spPr>
        <p:txBody>
          <a:bodyPr>
            <a:normAutofit/>
          </a:bodyPr>
          <a:lstStyle/>
          <a:p>
            <a:pPr marL="0" lvl="2" indent="0">
              <a:buNone/>
            </a:pPr>
            <a:endParaRPr lang="en-US" b="1" i="1" dirty="0"/>
          </a:p>
          <a:p>
            <a:pPr marL="0" lvl="2" indent="0">
              <a:buNone/>
            </a:pPr>
            <a:r>
              <a:rPr lang="en-US" b="1" i="1" dirty="0" smtClean="0"/>
              <a:t>Functions</a:t>
            </a:r>
          </a:p>
          <a:p>
            <a:pPr marL="0" lvl="2" indent="0">
              <a:buNone/>
            </a:pPr>
            <a:r>
              <a:rPr lang="en-US" b="1" i="1" dirty="0" smtClean="0"/>
              <a:t>…to return value</a:t>
            </a:r>
          </a:p>
          <a:p>
            <a:pPr marL="0" lvl="2" indent="0">
              <a:buNone/>
            </a:pP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2743200" y="304800"/>
            <a:ext cx="60198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cube(x):</a:t>
            </a:r>
            <a:br>
              <a:rPr lang="en-US" dirty="0"/>
            </a:br>
            <a:r>
              <a:rPr lang="en-US" dirty="0"/>
              <a:t>    result=x**3</a:t>
            </a:r>
            <a:br>
              <a:rPr lang="en-US" dirty="0"/>
            </a:br>
            <a:r>
              <a:rPr lang="en-US" dirty="0"/>
              <a:t>    return result</a:t>
            </a:r>
            <a:br>
              <a:rPr lang="en-US" dirty="0"/>
            </a:br>
            <a:r>
              <a:rPr lang="en-US" dirty="0"/>
              <a:t>n=float(input(</a:t>
            </a:r>
            <a:r>
              <a:rPr lang="en-US" b="1" dirty="0"/>
              <a:t>"enter the number:"</a:t>
            </a:r>
            <a:r>
              <a:rPr lang="en-US" dirty="0"/>
              <a:t>))</a:t>
            </a:r>
            <a:br>
              <a:rPr lang="en-US" dirty="0"/>
            </a:br>
            <a:r>
              <a:rPr lang="en-US" dirty="0"/>
              <a:t>print(cube(n))</a:t>
            </a:r>
            <a:endParaRPr lang="en-US" sz="2400" b="1" dirty="0"/>
          </a:p>
        </p:txBody>
      </p:sp>
      <p:sp>
        <p:nvSpPr>
          <p:cNvPr id="9" name="Content Placeholder 2"/>
          <p:cNvSpPr txBox="1">
            <a:spLocks/>
          </p:cNvSpPr>
          <p:nvPr/>
        </p:nvSpPr>
        <p:spPr>
          <a:xfrm>
            <a:off x="2883090" y="2819400"/>
            <a:ext cx="60198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r>
              <a:rPr lang="en-US" dirty="0" err="1"/>
              <a:t>def</a:t>
            </a:r>
            <a:r>
              <a:rPr lang="en-US" dirty="0"/>
              <a:t> </a:t>
            </a:r>
            <a:r>
              <a:rPr lang="en-US" dirty="0" err="1"/>
              <a:t>cuberoot</a:t>
            </a:r>
            <a:r>
              <a:rPr lang="en-US" dirty="0"/>
              <a:t>(x):</a:t>
            </a:r>
            <a:br>
              <a:rPr lang="en-US" dirty="0"/>
            </a:br>
            <a:r>
              <a:rPr lang="en-US" dirty="0"/>
              <a:t>    result=x**(1/3)</a:t>
            </a:r>
            <a:br>
              <a:rPr lang="en-US" dirty="0"/>
            </a:br>
            <a:r>
              <a:rPr lang="en-US" dirty="0"/>
              <a:t>    return result</a:t>
            </a:r>
            <a:br>
              <a:rPr lang="en-US" dirty="0"/>
            </a:br>
            <a:r>
              <a:rPr lang="en-US" dirty="0"/>
              <a:t>n=float(input(</a:t>
            </a:r>
            <a:r>
              <a:rPr lang="en-US" b="1" dirty="0"/>
              <a:t>"enter the number:"</a:t>
            </a:r>
            <a:r>
              <a:rPr lang="en-US" dirty="0"/>
              <a:t>))</a:t>
            </a:r>
            <a:br>
              <a:rPr lang="en-US" dirty="0"/>
            </a:br>
            <a:r>
              <a:rPr lang="en-US" dirty="0"/>
              <a:t>print(</a:t>
            </a:r>
            <a:r>
              <a:rPr lang="en-US" dirty="0" err="1"/>
              <a:t>cuberoot</a:t>
            </a:r>
            <a:r>
              <a:rPr lang="en-US" dirty="0"/>
              <a:t>(n))</a:t>
            </a:r>
            <a:endParaRPr lang="en-US" sz="2400" b="1" dirty="0"/>
          </a:p>
        </p:txBody>
      </p:sp>
    </p:spTree>
    <p:extLst>
      <p:ext uri="{BB962C8B-B14F-4D97-AF65-F5344CB8AC3E}">
        <p14:creationId xmlns:p14="http://schemas.microsoft.com/office/powerpoint/2010/main" val="2921555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2895600" cy="1828800"/>
          </a:xfrm>
        </p:spPr>
        <p:txBody>
          <a:bodyPr>
            <a:normAutofit/>
          </a:bodyPr>
          <a:lstStyle/>
          <a:p>
            <a:pPr marL="0" lvl="2" indent="0">
              <a:buNone/>
            </a:pPr>
            <a:endParaRPr lang="en-US" b="1" i="1" dirty="0"/>
          </a:p>
          <a:p>
            <a:pPr marL="0" lvl="2" indent="0">
              <a:buNone/>
            </a:pPr>
            <a:r>
              <a:rPr lang="en-US" b="1" i="1" dirty="0" smtClean="0"/>
              <a:t>Reading assignment for next week:</a:t>
            </a:r>
            <a:endParaRPr lang="en-US" b="1" i="1" dirty="0"/>
          </a:p>
          <a:p>
            <a:pPr marL="0" indent="0">
              <a:buNone/>
            </a:pPr>
            <a:endParaRPr lang="en-US" sz="2400" b="1" dirty="0"/>
          </a:p>
          <a:p>
            <a:pPr marL="0" indent="0">
              <a:buNone/>
            </a:pPr>
            <a:endParaRPr lang="en-US" sz="2400" b="1" dirty="0"/>
          </a:p>
        </p:txBody>
      </p:sp>
      <p:sp>
        <p:nvSpPr>
          <p:cNvPr id="4" name="Content Placeholder 2"/>
          <p:cNvSpPr txBox="1">
            <a:spLocks/>
          </p:cNvSpPr>
          <p:nvPr/>
        </p:nvSpPr>
        <p:spPr>
          <a:xfrm>
            <a:off x="1828800" y="90055"/>
            <a:ext cx="4800600" cy="379614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None/>
            </a:pPr>
            <a:endParaRPr lang="en-US" i="1" dirty="0" smtClean="0"/>
          </a:p>
          <a:p>
            <a:pPr marL="0" lvl="2" indent="0">
              <a:buNone/>
            </a:pPr>
            <a:endParaRPr lang="en-US" i="1" dirty="0"/>
          </a:p>
          <a:p>
            <a:pPr marL="0" lvl="2" indent="0">
              <a:buNone/>
            </a:pPr>
            <a:endParaRPr lang="en-US" i="1" dirty="0" smtClean="0"/>
          </a:p>
          <a:p>
            <a:pPr marL="0" lvl="2" indent="0">
              <a:buNone/>
            </a:pPr>
            <a:endParaRPr lang="en-US" i="1" dirty="0"/>
          </a:p>
          <a:p>
            <a:pPr marL="0" lvl="2" indent="0">
              <a:buNone/>
            </a:pPr>
            <a:endParaRPr lang="en-US" i="1" dirty="0" smtClean="0"/>
          </a:p>
          <a:p>
            <a:pPr marL="0" lvl="2" indent="0">
              <a:buNone/>
            </a:pPr>
            <a:r>
              <a:rPr lang="en-US" i="1" dirty="0" smtClean="0"/>
              <a:t>About Class and inheritance in python, </a:t>
            </a:r>
            <a:r>
              <a:rPr lang="en-US" i="1" dirty="0"/>
              <a:t>GUI in </a:t>
            </a:r>
            <a:r>
              <a:rPr lang="en-US" i="1" dirty="0" smtClean="0"/>
              <a:t>python and executable files in python. Furthermore  </a:t>
            </a:r>
            <a:r>
              <a:rPr lang="en-US" i="1" dirty="0"/>
              <a:t>watch </a:t>
            </a:r>
            <a:r>
              <a:rPr lang="en-US" i="1" dirty="0" smtClean="0"/>
              <a:t>the Video segment on creating exe files from python. </a:t>
            </a:r>
            <a:endParaRPr lang="en-US" sz="2400" b="1" dirty="0"/>
          </a:p>
        </p:txBody>
      </p:sp>
    </p:spTree>
    <p:extLst>
      <p:ext uri="{BB962C8B-B14F-4D97-AF65-F5344CB8AC3E}">
        <p14:creationId xmlns:p14="http://schemas.microsoft.com/office/powerpoint/2010/main" val="833566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sz="2500" b="1" i="1" dirty="0" smtClean="0"/>
              <a:t>Class </a:t>
            </a:r>
            <a:r>
              <a:rPr lang="en-US" sz="2500" b="1" i="1" dirty="0"/>
              <a:t>and inheritance in </a:t>
            </a:r>
            <a:r>
              <a:rPr lang="en-US" sz="2500" b="1" i="1" dirty="0" smtClean="0"/>
              <a:t>python:</a:t>
            </a:r>
            <a:endParaRPr lang="en-US" sz="2500" b="1" i="1" dirty="0"/>
          </a:p>
          <a:p>
            <a:pPr marL="0" indent="0">
              <a:buNone/>
            </a:pPr>
            <a:endParaRPr lang="en-US" sz="2500" b="1" i="1" dirty="0"/>
          </a:p>
          <a:p>
            <a:pPr marL="0" indent="0">
              <a:buNone/>
            </a:pPr>
            <a:endParaRPr lang="en-US" sz="2400" b="1" dirty="0"/>
          </a:p>
        </p:txBody>
      </p:sp>
      <p:graphicFrame>
        <p:nvGraphicFramePr>
          <p:cNvPr id="2" name="Table 1"/>
          <p:cNvGraphicFramePr>
            <a:graphicFrameLocks noGrp="1"/>
          </p:cNvGraphicFramePr>
          <p:nvPr>
            <p:extLst>
              <p:ext uri="{D42A27DB-BD31-4B8C-83A1-F6EECF244321}">
                <p14:modId xmlns:p14="http://schemas.microsoft.com/office/powerpoint/2010/main" val="1772744100"/>
              </p:ext>
            </p:extLst>
          </p:nvPr>
        </p:nvGraphicFramePr>
        <p:xfrm>
          <a:off x="1905000" y="228600"/>
          <a:ext cx="6934200" cy="6324600"/>
        </p:xfrm>
        <a:graphic>
          <a:graphicData uri="http://schemas.openxmlformats.org/drawingml/2006/table">
            <a:tbl>
              <a:tblPr firstRow="1" firstCol="1" bandRow="1">
                <a:tableStyleId>{2D5ABB26-0587-4C30-8999-92F81FD0307C}</a:tableStyleId>
              </a:tblPr>
              <a:tblGrid>
                <a:gridCol w="6934200"/>
              </a:tblGrid>
              <a:tr h="343297">
                <a:tc>
                  <a:txBody>
                    <a:bodyPr/>
                    <a:lstStyle/>
                    <a:p>
                      <a:r>
                        <a:rPr lang="en-US" sz="2200" dirty="0">
                          <a:effectLst/>
                        </a:rPr>
                        <a:t> Class and class instance </a:t>
                      </a:r>
                      <a:endParaRPr lang="en-US" sz="2200" dirty="0">
                        <a:effectLst/>
                        <a:latin typeface="Calibri"/>
                        <a:cs typeface="Times New Roman"/>
                      </a:endParaRPr>
                    </a:p>
                  </a:txBody>
                  <a:tcPr marL="68580" marR="68580" marT="0" marB="0"/>
                </a:tc>
              </a:tr>
              <a:tr h="5981303">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effectLst/>
                        </a:rPr>
                        <a:t>class Animal():</a:t>
                      </a:r>
                      <a:br>
                        <a:rPr lang="en-US" sz="2200" dirty="0">
                          <a:effectLst/>
                        </a:rPr>
                      </a:br>
                      <a:r>
                        <a:rPr lang="en-US" sz="2200" dirty="0">
                          <a:effectLst/>
                        </a:rPr>
                        <a:t>    </a:t>
                      </a:r>
                      <a:r>
                        <a:rPr lang="en-US" sz="2200" dirty="0" err="1">
                          <a:effectLst/>
                        </a:rPr>
                        <a:t>def</a:t>
                      </a:r>
                      <a:r>
                        <a:rPr lang="en-US" sz="2200" dirty="0">
                          <a:effectLst/>
                        </a:rPr>
                        <a:t> insert(</a:t>
                      </a:r>
                      <a:r>
                        <a:rPr lang="en-US" sz="2200" dirty="0" err="1">
                          <a:effectLst/>
                        </a:rPr>
                        <a:t>self,type,age,Category</a:t>
                      </a:r>
                      <a:r>
                        <a:rPr lang="en-US" sz="2200" dirty="0">
                          <a:effectLst/>
                        </a:rPr>
                        <a:t>):</a:t>
                      </a:r>
                      <a:br>
                        <a:rPr lang="en-US" sz="2200" dirty="0">
                          <a:effectLst/>
                        </a:rPr>
                      </a:br>
                      <a:r>
                        <a:rPr lang="en-US" sz="2200" dirty="0">
                          <a:effectLst/>
                        </a:rPr>
                        <a:t>        </a:t>
                      </a:r>
                      <a:r>
                        <a:rPr lang="en-US" sz="2200" dirty="0" err="1">
                          <a:effectLst/>
                        </a:rPr>
                        <a:t>self.type</a:t>
                      </a:r>
                      <a:r>
                        <a:rPr lang="en-US" sz="2200" dirty="0">
                          <a:effectLst/>
                        </a:rPr>
                        <a:t>=type</a:t>
                      </a:r>
                      <a:br>
                        <a:rPr lang="en-US" sz="2200" dirty="0">
                          <a:effectLst/>
                        </a:rPr>
                      </a:br>
                      <a:r>
                        <a:rPr lang="en-US" sz="2200" dirty="0">
                          <a:effectLst/>
                        </a:rPr>
                        <a:t>        </a:t>
                      </a:r>
                      <a:r>
                        <a:rPr lang="en-US" sz="2200" dirty="0" err="1">
                          <a:effectLst/>
                        </a:rPr>
                        <a:t>self.age</a:t>
                      </a:r>
                      <a:r>
                        <a:rPr lang="en-US" sz="2200" dirty="0">
                          <a:effectLst/>
                        </a:rPr>
                        <a:t>=age</a:t>
                      </a:r>
                      <a:br>
                        <a:rPr lang="en-US" sz="2200" dirty="0">
                          <a:effectLst/>
                        </a:rPr>
                      </a:br>
                      <a:r>
                        <a:rPr lang="en-US" sz="2200" dirty="0">
                          <a:effectLst/>
                        </a:rPr>
                        <a:t>        </a:t>
                      </a:r>
                      <a:r>
                        <a:rPr lang="en-US" sz="2200" dirty="0" err="1">
                          <a:effectLst/>
                        </a:rPr>
                        <a:t>self.Category</a:t>
                      </a:r>
                      <a:r>
                        <a:rPr lang="en-US" sz="2200" dirty="0">
                          <a:effectLst/>
                        </a:rPr>
                        <a:t>=Category</a:t>
                      </a:r>
                      <a:br>
                        <a:rPr lang="en-US" sz="2200" dirty="0">
                          <a:effectLst/>
                        </a:rPr>
                      </a:br>
                      <a:r>
                        <a:rPr lang="en-US" sz="2200" dirty="0">
                          <a:effectLst/>
                        </a:rPr>
                        <a:t>    </a:t>
                      </a:r>
                      <a:r>
                        <a:rPr lang="en-US" sz="2200" dirty="0" err="1">
                          <a:effectLst/>
                        </a:rPr>
                        <a:t>def</a:t>
                      </a:r>
                      <a:r>
                        <a:rPr lang="en-US" sz="2200" dirty="0">
                          <a:effectLst/>
                        </a:rPr>
                        <a:t> output(self):</a:t>
                      </a:r>
                      <a:br>
                        <a:rPr lang="en-US" sz="2200" dirty="0">
                          <a:effectLst/>
                        </a:rPr>
                      </a:br>
                      <a:r>
                        <a:rPr lang="en-US" sz="2200" dirty="0">
                          <a:effectLst/>
                        </a:rPr>
                        <a:t>        print("animal type is "+ </a:t>
                      </a:r>
                      <a:r>
                        <a:rPr lang="en-US" sz="2200" dirty="0" err="1">
                          <a:effectLst/>
                        </a:rPr>
                        <a:t>self.type</a:t>
                      </a:r>
                      <a:r>
                        <a:rPr lang="en-US" sz="2200" dirty="0">
                          <a:effectLst/>
                        </a:rPr>
                        <a:t> + " ,animal age is " + </a:t>
                      </a:r>
                      <a:r>
                        <a:rPr lang="en-US" sz="2200" dirty="0" err="1">
                          <a:effectLst/>
                        </a:rPr>
                        <a:t>self.age</a:t>
                      </a:r>
                      <a:r>
                        <a:rPr lang="en-US" sz="2200" dirty="0">
                          <a:effectLst/>
                        </a:rPr>
                        <a:t> + " ,animal category is " + </a:t>
                      </a:r>
                      <a:r>
                        <a:rPr lang="en-US" sz="2200" dirty="0" err="1">
                          <a:effectLst/>
                        </a:rPr>
                        <a:t>self.Category</a:t>
                      </a:r>
                      <a:r>
                        <a:rPr lang="en-US" sz="2200" dirty="0">
                          <a:effectLst/>
                        </a:rPr>
                        <a:t>)</a:t>
                      </a:r>
                      <a:br>
                        <a:rPr lang="en-US" sz="2200" dirty="0">
                          <a:effectLst/>
                        </a:rPr>
                      </a:br>
                      <a:r>
                        <a:rPr lang="en-US" sz="2200" dirty="0">
                          <a:solidFill>
                            <a:srgbClr val="FF0000"/>
                          </a:solidFill>
                          <a:effectLst/>
                        </a:rPr>
                        <a:t>#class is created</a:t>
                      </a:r>
                      <a:r>
                        <a:rPr lang="en-US" sz="2200" dirty="0">
                          <a:effectLst/>
                        </a:rPr>
                        <a:t/>
                      </a:r>
                      <a:br>
                        <a:rPr lang="en-US" sz="2200" dirty="0">
                          <a:effectLst/>
                        </a:rPr>
                      </a:br>
                      <a:r>
                        <a:rPr lang="en-US" sz="2200" dirty="0">
                          <a:effectLst/>
                        </a:rPr>
                        <a:t/>
                      </a:r>
                      <a:br>
                        <a:rPr lang="en-US" sz="2200" dirty="0">
                          <a:effectLst/>
                        </a:rPr>
                      </a:br>
                      <a:r>
                        <a:rPr lang="en-US" sz="2200" dirty="0">
                          <a:effectLst/>
                        </a:rPr>
                        <a:t>d=Animal()</a:t>
                      </a:r>
                      <a:br>
                        <a:rPr lang="en-US" sz="2200" dirty="0">
                          <a:effectLst/>
                        </a:rPr>
                      </a:br>
                      <a:r>
                        <a:rPr lang="en-US" sz="2200" dirty="0" err="1">
                          <a:effectLst/>
                        </a:rPr>
                        <a:t>d.insert</a:t>
                      </a:r>
                      <a:r>
                        <a:rPr lang="en-US" sz="2200" dirty="0">
                          <a:effectLst/>
                        </a:rPr>
                        <a:t>("dog", "3", "carnivores")</a:t>
                      </a:r>
                      <a:br>
                        <a:rPr lang="en-US" sz="2200" dirty="0">
                          <a:effectLst/>
                        </a:rPr>
                      </a:br>
                      <a:r>
                        <a:rPr lang="en-US" sz="2200" dirty="0" err="1">
                          <a:effectLst/>
                        </a:rPr>
                        <a:t>d.output</a:t>
                      </a:r>
                      <a:r>
                        <a:rPr lang="en-US" sz="2200" dirty="0">
                          <a:effectLst/>
                        </a:rPr>
                        <a:t>()</a:t>
                      </a:r>
                      <a:br>
                        <a:rPr lang="en-US" sz="2200" dirty="0">
                          <a:effectLst/>
                        </a:rPr>
                      </a:br>
                      <a:r>
                        <a:rPr lang="en-US" sz="2200" dirty="0">
                          <a:effectLst/>
                        </a:rPr>
                        <a:t/>
                      </a:r>
                      <a:br>
                        <a:rPr lang="en-US" sz="2200" dirty="0">
                          <a:effectLst/>
                        </a:rPr>
                      </a:br>
                      <a:r>
                        <a:rPr lang="en-US" sz="2200" dirty="0">
                          <a:solidFill>
                            <a:srgbClr val="FF0000"/>
                          </a:solidFill>
                          <a:effectLst/>
                        </a:rPr>
                        <a:t>#class instance (object) is created  </a:t>
                      </a:r>
                      <a:endParaRPr lang="en-US" sz="2200" dirty="0">
                        <a:solidFill>
                          <a:srgbClr val="FF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956269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sz="2500" b="1" i="1" dirty="0" smtClean="0"/>
              <a:t>Class </a:t>
            </a:r>
            <a:r>
              <a:rPr lang="en-US" sz="2500" b="1" i="1" dirty="0"/>
              <a:t>and inheritance in </a:t>
            </a:r>
            <a:r>
              <a:rPr lang="en-US" sz="2500" b="1" i="1" dirty="0" smtClean="0"/>
              <a:t>python:</a:t>
            </a:r>
            <a:endParaRPr lang="en-US" sz="2500" b="1" i="1" dirty="0"/>
          </a:p>
          <a:p>
            <a:pPr marL="0" indent="0">
              <a:buNone/>
            </a:pPr>
            <a:endParaRPr lang="en-US" sz="2500" b="1" i="1" dirty="0"/>
          </a:p>
          <a:p>
            <a:pPr marL="0" indent="0">
              <a:buNone/>
            </a:pP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069538972"/>
              </p:ext>
            </p:extLst>
          </p:nvPr>
        </p:nvGraphicFramePr>
        <p:xfrm>
          <a:off x="1676400" y="76200"/>
          <a:ext cx="7239000" cy="6705600"/>
        </p:xfrm>
        <a:graphic>
          <a:graphicData uri="http://schemas.openxmlformats.org/drawingml/2006/table">
            <a:tbl>
              <a:tblPr firstRow="1" firstCol="1" bandRow="1">
                <a:tableStyleId>{2D5ABB26-0587-4C30-8999-92F81FD0307C}</a:tableStyleId>
              </a:tblPr>
              <a:tblGrid>
                <a:gridCol w="7239000"/>
              </a:tblGrid>
              <a:tr h="583519">
                <a:tc>
                  <a:txBody>
                    <a:bodyPr/>
                    <a:lstStyle/>
                    <a:p>
                      <a:r>
                        <a:rPr lang="en-US" sz="2800" dirty="0">
                          <a:effectLst/>
                        </a:rPr>
                        <a:t> Constructor __</a:t>
                      </a:r>
                      <a:r>
                        <a:rPr lang="en-US" sz="2800" dirty="0" err="1">
                          <a:effectLst/>
                        </a:rPr>
                        <a:t>init</a:t>
                      </a:r>
                      <a:r>
                        <a:rPr lang="en-US" sz="2800" dirty="0">
                          <a:effectLst/>
                        </a:rPr>
                        <a:t>__(self) function </a:t>
                      </a:r>
                      <a:endParaRPr lang="en-US" sz="2800" dirty="0">
                        <a:effectLst/>
                        <a:latin typeface="Calibri"/>
                        <a:cs typeface="Times New Roman"/>
                      </a:endParaRPr>
                    </a:p>
                  </a:txBody>
                  <a:tcPr marL="68580" marR="68580" marT="0" marB="0"/>
                </a:tc>
              </a:tr>
              <a:tr h="6122081">
                <a:tc>
                  <a:txBody>
                    <a:bodyPr/>
                    <a:lstStyle/>
                    <a:p>
                      <a:pPr marL="0" marR="0">
                        <a:lnSpc>
                          <a:spcPct val="115000"/>
                        </a:lnSpc>
                        <a:spcBef>
                          <a:spcPts val="0"/>
                        </a:spcBef>
                        <a:spcAft>
                          <a:spcPts val="0"/>
                        </a:spcAft>
                      </a:pPr>
                      <a:r>
                        <a:rPr lang="en-US" sz="2800" dirty="0">
                          <a:effectLst/>
                        </a:rPr>
                        <a:t>class Animal():</a:t>
                      </a:r>
                      <a:br>
                        <a:rPr lang="en-US" sz="2800" dirty="0">
                          <a:effectLst/>
                        </a:rPr>
                      </a:br>
                      <a:r>
                        <a:rPr lang="en-US" sz="2800" dirty="0">
                          <a:effectLst/>
                        </a:rPr>
                        <a:t>    </a:t>
                      </a:r>
                      <a:r>
                        <a:rPr lang="en-US" sz="2800" dirty="0" err="1">
                          <a:effectLst/>
                        </a:rPr>
                        <a:t>def</a:t>
                      </a:r>
                      <a:r>
                        <a:rPr lang="en-US" sz="2800" dirty="0">
                          <a:effectLst/>
                        </a:rPr>
                        <a:t> __</a:t>
                      </a:r>
                      <a:r>
                        <a:rPr lang="en-US" sz="2800" dirty="0" err="1">
                          <a:effectLst/>
                        </a:rPr>
                        <a:t>init</a:t>
                      </a:r>
                      <a:r>
                        <a:rPr lang="en-US" sz="2800" dirty="0">
                          <a:effectLst/>
                        </a:rPr>
                        <a:t>__(self, type, age, Category):</a:t>
                      </a:r>
                      <a:br>
                        <a:rPr lang="en-US" sz="2800" dirty="0">
                          <a:effectLst/>
                        </a:rPr>
                      </a:br>
                      <a:r>
                        <a:rPr lang="en-US" sz="2800" dirty="0">
                          <a:effectLst/>
                        </a:rPr>
                        <a:t>        </a:t>
                      </a:r>
                      <a:r>
                        <a:rPr lang="en-US" sz="2800" dirty="0" err="1">
                          <a:effectLst/>
                        </a:rPr>
                        <a:t>self.type</a:t>
                      </a:r>
                      <a:r>
                        <a:rPr lang="en-US" sz="2800" dirty="0">
                          <a:effectLst/>
                        </a:rPr>
                        <a:t>=type</a:t>
                      </a:r>
                      <a:br>
                        <a:rPr lang="en-US" sz="2800" dirty="0">
                          <a:effectLst/>
                        </a:rPr>
                      </a:br>
                      <a:r>
                        <a:rPr lang="en-US" sz="2800" dirty="0">
                          <a:effectLst/>
                        </a:rPr>
                        <a:t>        </a:t>
                      </a:r>
                      <a:r>
                        <a:rPr lang="en-US" sz="2800" dirty="0" err="1">
                          <a:effectLst/>
                        </a:rPr>
                        <a:t>self.age</a:t>
                      </a:r>
                      <a:r>
                        <a:rPr lang="en-US" sz="2800" dirty="0">
                          <a:effectLst/>
                        </a:rPr>
                        <a:t>=age</a:t>
                      </a:r>
                      <a:br>
                        <a:rPr lang="en-US" sz="2800" dirty="0">
                          <a:effectLst/>
                        </a:rPr>
                      </a:br>
                      <a:r>
                        <a:rPr lang="en-US" sz="2800" dirty="0">
                          <a:effectLst/>
                        </a:rPr>
                        <a:t>        </a:t>
                      </a:r>
                      <a:r>
                        <a:rPr lang="en-US" sz="2800" dirty="0" err="1">
                          <a:effectLst/>
                        </a:rPr>
                        <a:t>self.Category</a:t>
                      </a:r>
                      <a:r>
                        <a:rPr lang="en-US" sz="2800" dirty="0">
                          <a:effectLst/>
                        </a:rPr>
                        <a:t>=Category</a:t>
                      </a:r>
                      <a:br>
                        <a:rPr lang="en-US" sz="2800" dirty="0">
                          <a:effectLst/>
                        </a:rPr>
                      </a:br>
                      <a:r>
                        <a:rPr lang="en-US" sz="2800" dirty="0">
                          <a:effectLst/>
                        </a:rPr>
                        <a:t>    </a:t>
                      </a:r>
                      <a:r>
                        <a:rPr lang="en-US" sz="2800" dirty="0" err="1">
                          <a:effectLst/>
                        </a:rPr>
                        <a:t>def</a:t>
                      </a:r>
                      <a:r>
                        <a:rPr lang="en-US" sz="2800" dirty="0">
                          <a:effectLst/>
                        </a:rPr>
                        <a:t> output(self):</a:t>
                      </a:r>
                      <a:br>
                        <a:rPr lang="en-US" sz="2800" dirty="0">
                          <a:effectLst/>
                        </a:rPr>
                      </a:br>
                      <a:r>
                        <a:rPr lang="en-US" sz="2800" dirty="0">
                          <a:effectLst/>
                        </a:rPr>
                        <a:t>        print("Animal type is " + </a:t>
                      </a:r>
                      <a:r>
                        <a:rPr lang="en-US" sz="2800" dirty="0" err="1">
                          <a:effectLst/>
                        </a:rPr>
                        <a:t>self.type</a:t>
                      </a:r>
                      <a:r>
                        <a:rPr lang="en-US" sz="2800" dirty="0">
                          <a:effectLst/>
                        </a:rPr>
                        <a:t> + ", animal age is " + </a:t>
                      </a:r>
                      <a:r>
                        <a:rPr lang="en-US" sz="2800" dirty="0" err="1">
                          <a:effectLst/>
                        </a:rPr>
                        <a:t>self.age</a:t>
                      </a:r>
                      <a:r>
                        <a:rPr lang="en-US" sz="2800" dirty="0">
                          <a:effectLst/>
                        </a:rPr>
                        <a:t> + \</a:t>
                      </a:r>
                      <a:br>
                        <a:rPr lang="en-US" sz="2800" dirty="0">
                          <a:effectLst/>
                        </a:rPr>
                      </a:br>
                      <a:r>
                        <a:rPr lang="en-US" sz="2800" dirty="0">
                          <a:effectLst/>
                        </a:rPr>
                        <a:t>              " and animal Category is " + </a:t>
                      </a:r>
                      <a:r>
                        <a:rPr lang="en-US" sz="2800" dirty="0" err="1">
                          <a:effectLst/>
                        </a:rPr>
                        <a:t>self.Category</a:t>
                      </a:r>
                      <a:r>
                        <a:rPr lang="en-US" sz="2800" dirty="0">
                          <a:effectLst/>
                        </a:rPr>
                        <a:t>)</a:t>
                      </a:r>
                      <a:br>
                        <a:rPr lang="en-US" sz="2800" dirty="0">
                          <a:effectLst/>
                        </a:rPr>
                      </a:br>
                      <a:r>
                        <a:rPr lang="en-US" sz="2800" dirty="0">
                          <a:effectLst/>
                        </a:rPr>
                        <a:t>d=Animal('dog', '3','carnivores')</a:t>
                      </a:r>
                      <a:br>
                        <a:rPr lang="en-US" sz="2800" dirty="0">
                          <a:effectLst/>
                        </a:rPr>
                      </a:br>
                      <a:r>
                        <a:rPr lang="en-US" sz="2800" dirty="0" err="1">
                          <a:effectLst/>
                        </a:rPr>
                        <a:t>d.output</a:t>
                      </a:r>
                      <a:r>
                        <a:rPr lang="en-US" sz="2800" dirty="0">
                          <a:effectLst/>
                        </a:rPr>
                        <a:t>()  </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15715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1524000" cy="1828800"/>
          </a:xfrm>
        </p:spPr>
        <p:txBody>
          <a:bodyPr>
            <a:normAutofit fontScale="92500" lnSpcReduction="10000"/>
          </a:bodyPr>
          <a:lstStyle/>
          <a:p>
            <a:pPr marL="0" lvl="2" indent="0">
              <a:buNone/>
            </a:pPr>
            <a:endParaRPr lang="en-US" b="1" i="1" dirty="0"/>
          </a:p>
          <a:p>
            <a:pPr marL="0" lvl="2" indent="0">
              <a:buNone/>
            </a:pPr>
            <a:r>
              <a:rPr lang="en-US" sz="2500" b="1" i="1" dirty="0" smtClean="0"/>
              <a:t>Class </a:t>
            </a:r>
            <a:r>
              <a:rPr lang="en-US" sz="2500" b="1" i="1" dirty="0"/>
              <a:t>and inheritance in </a:t>
            </a:r>
            <a:r>
              <a:rPr lang="en-US" sz="2500" b="1" i="1" dirty="0" smtClean="0"/>
              <a:t>python:</a:t>
            </a:r>
            <a:endParaRPr lang="en-US" sz="2500" b="1" i="1" dirty="0"/>
          </a:p>
          <a:p>
            <a:pPr marL="0" indent="0">
              <a:buNone/>
            </a:pPr>
            <a:endParaRPr lang="en-US" sz="2500" b="1" i="1" dirty="0"/>
          </a:p>
          <a:p>
            <a:pPr marL="0" indent="0">
              <a:buNone/>
            </a:pPr>
            <a:endParaRPr lang="en-US" sz="2400" b="1" dirty="0"/>
          </a:p>
        </p:txBody>
      </p:sp>
      <p:graphicFrame>
        <p:nvGraphicFramePr>
          <p:cNvPr id="2" name="Table 1"/>
          <p:cNvGraphicFramePr>
            <a:graphicFrameLocks noGrp="1"/>
          </p:cNvGraphicFramePr>
          <p:nvPr>
            <p:extLst>
              <p:ext uri="{D42A27DB-BD31-4B8C-83A1-F6EECF244321}">
                <p14:modId xmlns:p14="http://schemas.microsoft.com/office/powerpoint/2010/main" val="3797167863"/>
              </p:ext>
            </p:extLst>
          </p:nvPr>
        </p:nvGraphicFramePr>
        <p:xfrm>
          <a:off x="1828800" y="76200"/>
          <a:ext cx="7162800" cy="2819400"/>
        </p:xfrm>
        <a:graphic>
          <a:graphicData uri="http://schemas.openxmlformats.org/drawingml/2006/table">
            <a:tbl>
              <a:tblPr firstRow="1" firstCol="1" bandRow="1">
                <a:tableStyleId>{2D5ABB26-0587-4C30-8999-92F81FD0307C}</a:tableStyleId>
              </a:tblPr>
              <a:tblGrid>
                <a:gridCol w="7162800"/>
              </a:tblGrid>
              <a:tr h="488364">
                <a:tc>
                  <a:txBody>
                    <a:bodyPr/>
                    <a:lstStyle/>
                    <a:p>
                      <a:r>
                        <a:rPr lang="en-US" sz="2400" dirty="0">
                          <a:effectLst/>
                        </a:rPr>
                        <a:t> To access variables and functions of an object use ‘.’ </a:t>
                      </a:r>
                      <a:endParaRPr lang="en-US" sz="2400" dirty="0">
                        <a:effectLst/>
                        <a:latin typeface="Calibri"/>
                        <a:cs typeface="Times New Roman"/>
                      </a:endParaRPr>
                    </a:p>
                  </a:txBody>
                  <a:tcPr marL="68580" marR="68580" marT="0" marB="0"/>
                </a:tc>
              </a:tr>
              <a:tr h="2331036">
                <a:tc>
                  <a:txBody>
                    <a:bodyPr/>
                    <a:lstStyle/>
                    <a:p>
                      <a:pPr marL="0" marR="0">
                        <a:lnSpc>
                          <a:spcPct val="115000"/>
                        </a:lnSpc>
                        <a:spcBef>
                          <a:spcPts val="0"/>
                        </a:spcBef>
                        <a:spcAft>
                          <a:spcPts val="0"/>
                        </a:spcAft>
                      </a:pPr>
                      <a:r>
                        <a:rPr lang="en-US" sz="2400" dirty="0" smtClean="0">
                          <a:effectLst/>
                        </a:rPr>
                        <a:t>print(</a:t>
                      </a:r>
                      <a:r>
                        <a:rPr lang="en-US" sz="2400" dirty="0" err="1" smtClean="0">
                          <a:effectLst/>
                        </a:rPr>
                        <a:t>d.type</a:t>
                      </a:r>
                      <a:r>
                        <a:rPr lang="en-US" sz="2400" dirty="0">
                          <a:effectLst/>
                        </a:rPr>
                        <a:t>)</a:t>
                      </a:r>
                      <a:br>
                        <a:rPr lang="en-US" sz="2400" dirty="0">
                          <a:effectLst/>
                        </a:rPr>
                      </a:br>
                      <a:r>
                        <a:rPr lang="en-US" sz="2400" dirty="0">
                          <a:effectLst/>
                        </a:rPr>
                        <a:t>print(</a:t>
                      </a:r>
                      <a:r>
                        <a:rPr lang="en-US" sz="2400" dirty="0" err="1">
                          <a:effectLst/>
                        </a:rPr>
                        <a:t>d.age</a:t>
                      </a:r>
                      <a:r>
                        <a:rPr lang="en-US" sz="2400" dirty="0">
                          <a:effectLst/>
                        </a:rPr>
                        <a:t>)</a:t>
                      </a:r>
                      <a:br>
                        <a:rPr lang="en-US" sz="2400" dirty="0">
                          <a:effectLst/>
                        </a:rPr>
                      </a:br>
                      <a:r>
                        <a:rPr lang="en-US" sz="2400" dirty="0">
                          <a:effectLst/>
                        </a:rPr>
                        <a:t>print(</a:t>
                      </a:r>
                      <a:r>
                        <a:rPr lang="en-US" sz="2400" dirty="0" err="1">
                          <a:effectLst/>
                        </a:rPr>
                        <a:t>d.Category</a:t>
                      </a:r>
                      <a:r>
                        <a:rPr lang="en-US" sz="2400" dirty="0">
                          <a:effectLst/>
                        </a:rPr>
                        <a:t>)</a:t>
                      </a:r>
                      <a:br>
                        <a:rPr lang="en-US" sz="2400" dirty="0">
                          <a:effectLst/>
                        </a:rPr>
                      </a:br>
                      <a:r>
                        <a:rPr lang="en-US" sz="2400" dirty="0">
                          <a:effectLst/>
                        </a:rPr>
                        <a:t>print(</a:t>
                      </a:r>
                      <a:r>
                        <a:rPr lang="en-US" sz="2400" dirty="0" err="1">
                          <a:effectLst/>
                        </a:rPr>
                        <a:t>d.output</a:t>
                      </a:r>
                      <a:r>
                        <a:rPr lang="en-US" sz="2400" dirty="0">
                          <a:effectLst/>
                        </a:rPr>
                        <a:t>())  </a:t>
                      </a:r>
                      <a:endParaRPr lang="en-US" sz="2400" dirty="0">
                        <a:effectLst/>
                        <a:latin typeface="Calibri"/>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0791160"/>
              </p:ext>
            </p:extLst>
          </p:nvPr>
        </p:nvGraphicFramePr>
        <p:xfrm>
          <a:off x="1828800" y="3276600"/>
          <a:ext cx="7086600" cy="3380101"/>
        </p:xfrm>
        <a:graphic>
          <a:graphicData uri="http://schemas.openxmlformats.org/drawingml/2006/table">
            <a:tbl>
              <a:tblPr firstRow="1" firstCol="1" bandRow="1">
                <a:tableStyleId>{2D5ABB26-0587-4C30-8999-92F81FD0307C}</a:tableStyleId>
              </a:tblPr>
              <a:tblGrid>
                <a:gridCol w="7086600"/>
              </a:tblGrid>
              <a:tr h="323219">
                <a:tc>
                  <a:txBody>
                    <a:bodyPr/>
                    <a:lstStyle/>
                    <a:p>
                      <a:r>
                        <a:rPr lang="en-US" sz="2300" dirty="0">
                          <a:effectLst/>
                        </a:rPr>
                        <a:t> Create multiple instances of a class </a:t>
                      </a:r>
                      <a:endParaRPr lang="en-US" sz="2300" dirty="0">
                        <a:effectLst/>
                        <a:latin typeface="Calibri"/>
                        <a:cs typeface="Times New Roman"/>
                      </a:endParaRPr>
                    </a:p>
                  </a:txBody>
                  <a:tcPr marL="68580" marR="68580" marT="0" marB="0"/>
                </a:tc>
              </a:tr>
              <a:tr h="3029581">
                <a:tc>
                  <a:txBody>
                    <a:bodyPr/>
                    <a:lstStyle/>
                    <a:p>
                      <a:pPr marL="0" marR="0">
                        <a:lnSpc>
                          <a:spcPct val="115000"/>
                        </a:lnSpc>
                        <a:spcBef>
                          <a:spcPts val="0"/>
                        </a:spcBef>
                        <a:spcAft>
                          <a:spcPts val="0"/>
                        </a:spcAft>
                      </a:pPr>
                      <a:r>
                        <a:rPr lang="en-US" sz="2300" dirty="0" smtClean="0">
                          <a:effectLst/>
                        </a:rPr>
                        <a:t>d=Animal</a:t>
                      </a:r>
                      <a:r>
                        <a:rPr lang="en-US" sz="2300" dirty="0">
                          <a:effectLst/>
                        </a:rPr>
                        <a:t>('dog', '3','carnivores')</a:t>
                      </a:r>
                      <a:br>
                        <a:rPr lang="en-US" sz="2300" dirty="0">
                          <a:effectLst/>
                        </a:rPr>
                      </a:br>
                      <a:r>
                        <a:rPr lang="en-US" sz="2300" dirty="0">
                          <a:effectLst/>
                        </a:rPr>
                        <a:t>c=Animal('caw', '5' , 'herbivores')</a:t>
                      </a:r>
                      <a:br>
                        <a:rPr lang="en-US" sz="2300" dirty="0">
                          <a:effectLst/>
                        </a:rPr>
                      </a:br>
                      <a:r>
                        <a:rPr lang="en-US" sz="2300" dirty="0">
                          <a:effectLst/>
                        </a:rPr>
                        <a:t>h=Animal('horse', '3','herbivores')</a:t>
                      </a:r>
                      <a:br>
                        <a:rPr lang="en-US" sz="2300" dirty="0">
                          <a:effectLst/>
                        </a:rPr>
                      </a:br>
                      <a:r>
                        <a:rPr lang="en-US" sz="2300" dirty="0">
                          <a:effectLst/>
                        </a:rPr>
                        <a:t/>
                      </a:r>
                      <a:br>
                        <a:rPr lang="en-US" sz="2300" dirty="0">
                          <a:effectLst/>
                        </a:rPr>
                      </a:br>
                      <a:r>
                        <a:rPr lang="en-US" sz="2300" dirty="0" err="1">
                          <a:effectLst/>
                        </a:rPr>
                        <a:t>d.output</a:t>
                      </a:r>
                      <a:r>
                        <a:rPr lang="en-US" sz="2300" dirty="0">
                          <a:effectLst/>
                        </a:rPr>
                        <a:t>()</a:t>
                      </a:r>
                      <a:br>
                        <a:rPr lang="en-US" sz="2300" dirty="0">
                          <a:effectLst/>
                        </a:rPr>
                      </a:br>
                      <a:r>
                        <a:rPr lang="en-US" sz="2300" dirty="0" err="1">
                          <a:effectLst/>
                        </a:rPr>
                        <a:t>c.output</a:t>
                      </a:r>
                      <a:r>
                        <a:rPr lang="en-US" sz="2300" dirty="0">
                          <a:effectLst/>
                        </a:rPr>
                        <a:t>()</a:t>
                      </a:r>
                      <a:br>
                        <a:rPr lang="en-US" sz="2300" dirty="0">
                          <a:effectLst/>
                        </a:rPr>
                      </a:br>
                      <a:r>
                        <a:rPr lang="en-US" sz="2300" dirty="0" err="1">
                          <a:effectLst/>
                        </a:rPr>
                        <a:t>h.output</a:t>
                      </a:r>
                      <a:r>
                        <a:rPr lang="en-US" sz="2300" dirty="0">
                          <a:effectLst/>
                        </a:rPr>
                        <a:t>()   </a:t>
                      </a:r>
                      <a:endParaRPr lang="en-US" sz="23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516190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1981200" cy="1828800"/>
          </a:xfrm>
        </p:spPr>
        <p:txBody>
          <a:bodyPr>
            <a:normAutofit/>
          </a:bodyPr>
          <a:lstStyle/>
          <a:p>
            <a:pPr marL="0" lvl="2" indent="0">
              <a:buNone/>
            </a:pPr>
            <a:r>
              <a:rPr lang="en-US" sz="2500" b="1" i="1" dirty="0" smtClean="0"/>
              <a:t>Class </a:t>
            </a:r>
            <a:r>
              <a:rPr lang="en-US" sz="2500" b="1" i="1" dirty="0"/>
              <a:t>and inheritance in </a:t>
            </a:r>
            <a:r>
              <a:rPr lang="en-US" sz="2500" b="1" i="1" dirty="0" smtClean="0"/>
              <a:t>python:</a:t>
            </a:r>
            <a:endParaRPr lang="en-US" sz="2500" b="1" i="1" dirty="0"/>
          </a:p>
          <a:p>
            <a:pPr marL="0" indent="0">
              <a:buNone/>
            </a:pPr>
            <a:endParaRPr lang="en-US" sz="2500" b="1" i="1" dirty="0"/>
          </a:p>
          <a:p>
            <a:pPr marL="0" indent="0">
              <a:buNone/>
            </a:pP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4193582554"/>
              </p:ext>
            </p:extLst>
          </p:nvPr>
        </p:nvGraphicFramePr>
        <p:xfrm>
          <a:off x="152401" y="1143000"/>
          <a:ext cx="8839200" cy="5360912"/>
        </p:xfrm>
        <a:graphic>
          <a:graphicData uri="http://schemas.openxmlformats.org/drawingml/2006/table">
            <a:tbl>
              <a:tblPr firstRow="1" firstCol="1" bandRow="1">
                <a:tableStyleId>{2D5ABB26-0587-4C30-8999-92F81FD0307C}</a:tableStyleId>
              </a:tblPr>
              <a:tblGrid>
                <a:gridCol w="4320622"/>
                <a:gridCol w="4518578"/>
              </a:tblGrid>
              <a:tr h="313424">
                <a:tc gridSpan="2">
                  <a:txBody>
                    <a:bodyPr/>
                    <a:lstStyle/>
                    <a:p>
                      <a:pPr marL="0" marR="0">
                        <a:lnSpc>
                          <a:spcPct val="115000"/>
                        </a:lnSpc>
                        <a:spcBef>
                          <a:spcPts val="0"/>
                        </a:spcBef>
                        <a:spcAft>
                          <a:spcPts val="0"/>
                        </a:spcAft>
                      </a:pPr>
                      <a:r>
                        <a:rPr lang="en-US" sz="1600" dirty="0">
                          <a:effectLst/>
                        </a:rPr>
                        <a:t>Class inheritance </a:t>
                      </a:r>
                      <a:endParaRPr lang="en-US" sz="1600" dirty="0">
                        <a:effectLst/>
                        <a:latin typeface="Calibri"/>
                        <a:ea typeface="Calibri"/>
                        <a:cs typeface="Times New Roman"/>
                      </a:endParaRPr>
                    </a:p>
                  </a:txBody>
                  <a:tcPr marL="68580" marR="68580" marT="0" marB="0"/>
                </a:tc>
                <a:tc hMerge="1">
                  <a:txBody>
                    <a:bodyPr/>
                    <a:lstStyle/>
                    <a:p>
                      <a:endParaRPr lang="en-US"/>
                    </a:p>
                  </a:txBody>
                  <a:tcPr/>
                </a:tc>
              </a:tr>
              <a:tr h="4944376">
                <a:tc>
                  <a:txBody>
                    <a:bodyPr/>
                    <a:lstStyle/>
                    <a:p>
                      <a:pPr marL="0" marR="0">
                        <a:lnSpc>
                          <a:spcPct val="115000"/>
                        </a:lnSpc>
                        <a:spcBef>
                          <a:spcPts val="0"/>
                        </a:spcBef>
                        <a:spcAft>
                          <a:spcPts val="0"/>
                        </a:spcAft>
                      </a:pPr>
                      <a:r>
                        <a:rPr lang="en-US" sz="1600" dirty="0">
                          <a:effectLst/>
                        </a:rPr>
                        <a:t>class Animal():</a:t>
                      </a:r>
                      <a:br>
                        <a:rPr lang="en-US" sz="1600" dirty="0">
                          <a:effectLst/>
                        </a:rPr>
                      </a:br>
                      <a:r>
                        <a:rPr lang="en-US" sz="1600" dirty="0">
                          <a:effectLst/>
                        </a:rPr>
                        <a:t>    </a:t>
                      </a:r>
                      <a:r>
                        <a:rPr lang="en-US" sz="1600" dirty="0" err="1">
                          <a:effectLst/>
                        </a:rPr>
                        <a:t>def</a:t>
                      </a:r>
                      <a:r>
                        <a:rPr lang="en-US" sz="1600" dirty="0">
                          <a:effectLst/>
                        </a:rPr>
                        <a:t> __</a:t>
                      </a:r>
                      <a:r>
                        <a:rPr lang="en-US" sz="1600" dirty="0" err="1">
                          <a:effectLst/>
                        </a:rPr>
                        <a:t>init</a:t>
                      </a:r>
                      <a:r>
                        <a:rPr lang="en-US" sz="1600" dirty="0">
                          <a:effectLst/>
                        </a:rPr>
                        <a:t>__(self, type, age, Category):</a:t>
                      </a:r>
                      <a:br>
                        <a:rPr lang="en-US" sz="1600" dirty="0">
                          <a:effectLst/>
                        </a:rPr>
                      </a:br>
                      <a:r>
                        <a:rPr lang="en-US" sz="1600" dirty="0">
                          <a:effectLst/>
                        </a:rPr>
                        <a:t>        </a:t>
                      </a:r>
                      <a:r>
                        <a:rPr lang="en-US" sz="1600" dirty="0" err="1">
                          <a:effectLst/>
                        </a:rPr>
                        <a:t>self.type</a:t>
                      </a:r>
                      <a:r>
                        <a:rPr lang="en-US" sz="1600" dirty="0">
                          <a:effectLst/>
                        </a:rPr>
                        <a:t>=type</a:t>
                      </a:r>
                      <a:br>
                        <a:rPr lang="en-US" sz="1600" dirty="0">
                          <a:effectLst/>
                        </a:rPr>
                      </a:br>
                      <a:r>
                        <a:rPr lang="en-US" sz="1600" dirty="0">
                          <a:effectLst/>
                        </a:rPr>
                        <a:t>        </a:t>
                      </a:r>
                      <a:r>
                        <a:rPr lang="en-US" sz="1600" dirty="0" err="1">
                          <a:effectLst/>
                        </a:rPr>
                        <a:t>self.age</a:t>
                      </a:r>
                      <a:r>
                        <a:rPr lang="en-US" sz="1600" dirty="0">
                          <a:effectLst/>
                        </a:rPr>
                        <a:t>=age</a:t>
                      </a:r>
                      <a:br>
                        <a:rPr lang="en-US" sz="1600" dirty="0">
                          <a:effectLst/>
                        </a:rPr>
                      </a:br>
                      <a:r>
                        <a:rPr lang="en-US" sz="1600" dirty="0">
                          <a:effectLst/>
                        </a:rPr>
                        <a:t>        </a:t>
                      </a:r>
                      <a:r>
                        <a:rPr lang="en-US" sz="1600" dirty="0" err="1">
                          <a:effectLst/>
                        </a:rPr>
                        <a:t>self.Category</a:t>
                      </a:r>
                      <a:r>
                        <a:rPr lang="en-US" sz="1600" dirty="0">
                          <a:effectLst/>
                        </a:rPr>
                        <a:t>=Category</a:t>
                      </a:r>
                      <a:br>
                        <a:rPr lang="en-US" sz="1600" dirty="0">
                          <a:effectLst/>
                        </a:rPr>
                      </a:br>
                      <a:r>
                        <a:rPr lang="en-US" sz="1600" dirty="0">
                          <a:effectLst/>
                        </a:rPr>
                        <a:t>    </a:t>
                      </a:r>
                      <a:r>
                        <a:rPr lang="en-US" sz="1600" dirty="0" err="1">
                          <a:effectLst/>
                        </a:rPr>
                        <a:t>def</a:t>
                      </a:r>
                      <a:r>
                        <a:rPr lang="en-US" sz="1600" dirty="0">
                          <a:effectLst/>
                        </a:rPr>
                        <a:t> output(self):</a:t>
                      </a:r>
                      <a:br>
                        <a:rPr lang="en-US" sz="1600" dirty="0">
                          <a:effectLst/>
                        </a:rPr>
                      </a:br>
                      <a:r>
                        <a:rPr lang="en-US" sz="1600" dirty="0">
                          <a:effectLst/>
                        </a:rPr>
                        <a:t>        print("Animal type is " + </a:t>
                      </a:r>
                      <a:r>
                        <a:rPr lang="en-US" sz="1600" dirty="0" err="1">
                          <a:effectLst/>
                        </a:rPr>
                        <a:t>self.type</a:t>
                      </a:r>
                      <a:r>
                        <a:rPr lang="en-US" sz="1600" dirty="0">
                          <a:effectLst/>
                        </a:rPr>
                        <a:t> + ", animal age is " + </a:t>
                      </a:r>
                      <a:r>
                        <a:rPr lang="en-US" sz="1600" dirty="0" err="1">
                          <a:effectLst/>
                        </a:rPr>
                        <a:t>self.age</a:t>
                      </a:r>
                      <a:r>
                        <a:rPr lang="en-US" sz="1600" dirty="0">
                          <a:effectLst/>
                        </a:rPr>
                        <a:t> + \</a:t>
                      </a:r>
                      <a:br>
                        <a:rPr lang="en-US" sz="1600" dirty="0">
                          <a:effectLst/>
                        </a:rPr>
                      </a:br>
                      <a:r>
                        <a:rPr lang="en-US" sz="1600" dirty="0">
                          <a:effectLst/>
                        </a:rPr>
                        <a:t>              " and animal Category is " + </a:t>
                      </a:r>
                      <a:r>
                        <a:rPr lang="en-US" sz="1600" dirty="0" err="1">
                          <a:effectLst/>
                        </a:rPr>
                        <a:t>self.Category</a:t>
                      </a:r>
                      <a:r>
                        <a:rPr lang="en-US" sz="1600" dirty="0">
                          <a:effectLst/>
                        </a:rPr>
                        <a:t>)</a:t>
                      </a:r>
                      <a:br>
                        <a:rPr lang="en-US" sz="1600" dirty="0">
                          <a:effectLst/>
                        </a:rPr>
                      </a:br>
                      <a:r>
                        <a:rPr lang="en-US" sz="1600" dirty="0">
                          <a:effectLst/>
                        </a:rPr>
                        <a:t>d=Animal('dog', '3','carnivores')</a:t>
                      </a:r>
                      <a:br>
                        <a:rPr lang="en-US" sz="1600" dirty="0">
                          <a:effectLst/>
                        </a:rPr>
                      </a:br>
                      <a:r>
                        <a:rPr lang="en-US" sz="1600" dirty="0" err="1">
                          <a:effectLst/>
                        </a:rPr>
                        <a:t>d.output</a:t>
                      </a:r>
                      <a:r>
                        <a:rPr lang="en-US" sz="1600" dirty="0">
                          <a:effectLst/>
                        </a:rPr>
                        <a:t>()</a:t>
                      </a:r>
                      <a:br>
                        <a:rPr lang="en-US" sz="1600" dirty="0">
                          <a:effectLst/>
                        </a:rPr>
                      </a:br>
                      <a:r>
                        <a:rPr lang="en-US" sz="1600" dirty="0">
                          <a:effectLst/>
                        </a:rPr>
                        <a:t/>
                      </a:r>
                      <a:br>
                        <a:rPr lang="en-US" sz="1600" dirty="0">
                          <a:effectLst/>
                        </a:rPr>
                      </a:br>
                      <a:r>
                        <a:rPr lang="en-US" sz="1600" dirty="0">
                          <a:effectLst/>
                        </a:rPr>
                        <a:t>class Offspring(Animal):</a:t>
                      </a:r>
                      <a:br>
                        <a:rPr lang="en-US" sz="1600" dirty="0">
                          <a:effectLst/>
                        </a:rPr>
                      </a:br>
                      <a:r>
                        <a:rPr lang="en-US" sz="1600" dirty="0">
                          <a:effectLst/>
                        </a:rPr>
                        <a:t>    pass</a:t>
                      </a:r>
                      <a:br>
                        <a:rPr lang="en-US" sz="1600" dirty="0">
                          <a:effectLst/>
                        </a:rPr>
                      </a:br>
                      <a:r>
                        <a:rPr lang="en-US" sz="1600" dirty="0">
                          <a:effectLst/>
                        </a:rPr>
                        <a:t>p=Offspring('pup', '1','carnivores')</a:t>
                      </a:r>
                      <a:br>
                        <a:rPr lang="en-US" sz="1600" dirty="0">
                          <a:effectLst/>
                        </a:rPr>
                      </a:br>
                      <a:r>
                        <a:rPr lang="en-US" sz="1600" dirty="0" err="1">
                          <a:effectLst/>
                        </a:rPr>
                        <a:t>p.output</a:t>
                      </a:r>
                      <a:r>
                        <a:rPr lang="en-US" sz="1600" dirty="0">
                          <a:effectLst/>
                        </a:rPr>
                        <a:t>()  </a:t>
                      </a:r>
                      <a:endParaRPr lang="en-US" sz="1600" dirty="0">
                        <a:solidFill>
                          <a:srgbClr val="FFFF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class Animal():</a:t>
                      </a:r>
                      <a:br>
                        <a:rPr lang="en-US" sz="1600" dirty="0">
                          <a:effectLst/>
                        </a:rPr>
                      </a:br>
                      <a:r>
                        <a:rPr lang="en-US" sz="1600" dirty="0">
                          <a:effectLst/>
                        </a:rPr>
                        <a:t>    </a:t>
                      </a:r>
                      <a:r>
                        <a:rPr lang="en-US" sz="1600" dirty="0" err="1">
                          <a:effectLst/>
                        </a:rPr>
                        <a:t>def</a:t>
                      </a:r>
                      <a:r>
                        <a:rPr lang="en-US" sz="1600" dirty="0">
                          <a:effectLst/>
                        </a:rPr>
                        <a:t> __</a:t>
                      </a:r>
                      <a:r>
                        <a:rPr lang="en-US" sz="1600" dirty="0" err="1">
                          <a:effectLst/>
                        </a:rPr>
                        <a:t>init</a:t>
                      </a:r>
                      <a:r>
                        <a:rPr lang="en-US" sz="1600" dirty="0">
                          <a:effectLst/>
                        </a:rPr>
                        <a:t>__(self, type, age, Category):</a:t>
                      </a:r>
                      <a:br>
                        <a:rPr lang="en-US" sz="1600" dirty="0">
                          <a:effectLst/>
                        </a:rPr>
                      </a:br>
                      <a:r>
                        <a:rPr lang="en-US" sz="1600" dirty="0">
                          <a:effectLst/>
                        </a:rPr>
                        <a:t>        </a:t>
                      </a:r>
                      <a:r>
                        <a:rPr lang="en-US" sz="1600" dirty="0" err="1">
                          <a:effectLst/>
                        </a:rPr>
                        <a:t>self.type</a:t>
                      </a:r>
                      <a:r>
                        <a:rPr lang="en-US" sz="1600" dirty="0">
                          <a:effectLst/>
                        </a:rPr>
                        <a:t>=type</a:t>
                      </a:r>
                      <a:br>
                        <a:rPr lang="en-US" sz="1600" dirty="0">
                          <a:effectLst/>
                        </a:rPr>
                      </a:br>
                      <a:r>
                        <a:rPr lang="en-US" sz="1600" dirty="0">
                          <a:effectLst/>
                        </a:rPr>
                        <a:t>        </a:t>
                      </a:r>
                      <a:r>
                        <a:rPr lang="en-US" sz="1600" dirty="0" err="1">
                          <a:effectLst/>
                        </a:rPr>
                        <a:t>self.age</a:t>
                      </a:r>
                      <a:r>
                        <a:rPr lang="en-US" sz="1600" dirty="0">
                          <a:effectLst/>
                        </a:rPr>
                        <a:t>=age</a:t>
                      </a:r>
                      <a:br>
                        <a:rPr lang="en-US" sz="1600" dirty="0">
                          <a:effectLst/>
                        </a:rPr>
                      </a:br>
                      <a:r>
                        <a:rPr lang="en-US" sz="1600" dirty="0">
                          <a:effectLst/>
                        </a:rPr>
                        <a:t>        </a:t>
                      </a:r>
                      <a:r>
                        <a:rPr lang="en-US" sz="1600" dirty="0" err="1">
                          <a:effectLst/>
                        </a:rPr>
                        <a:t>self.Category</a:t>
                      </a:r>
                      <a:r>
                        <a:rPr lang="en-US" sz="1600" dirty="0">
                          <a:effectLst/>
                        </a:rPr>
                        <a:t>=Category</a:t>
                      </a:r>
                      <a:br>
                        <a:rPr lang="en-US" sz="1600" dirty="0">
                          <a:effectLst/>
                        </a:rPr>
                      </a:br>
                      <a:r>
                        <a:rPr lang="en-US" sz="1600" dirty="0">
                          <a:effectLst/>
                        </a:rPr>
                        <a:t>    </a:t>
                      </a:r>
                      <a:r>
                        <a:rPr lang="en-US" sz="1600" dirty="0" err="1">
                          <a:effectLst/>
                        </a:rPr>
                        <a:t>def</a:t>
                      </a:r>
                      <a:r>
                        <a:rPr lang="en-US" sz="1600" dirty="0">
                          <a:effectLst/>
                        </a:rPr>
                        <a:t> output(self):</a:t>
                      </a:r>
                      <a:br>
                        <a:rPr lang="en-US" sz="1600" dirty="0">
                          <a:effectLst/>
                        </a:rPr>
                      </a:br>
                      <a:r>
                        <a:rPr lang="en-US" sz="1600" dirty="0">
                          <a:effectLst/>
                        </a:rPr>
                        <a:t>        print("Animal type is " + </a:t>
                      </a:r>
                      <a:r>
                        <a:rPr lang="en-US" sz="1600" dirty="0" err="1">
                          <a:effectLst/>
                        </a:rPr>
                        <a:t>self.type</a:t>
                      </a:r>
                      <a:r>
                        <a:rPr lang="en-US" sz="1600" dirty="0">
                          <a:effectLst/>
                        </a:rPr>
                        <a:t> + ", animal age is " + </a:t>
                      </a:r>
                      <a:r>
                        <a:rPr lang="en-US" sz="1600" dirty="0" err="1">
                          <a:effectLst/>
                        </a:rPr>
                        <a:t>self.age</a:t>
                      </a:r>
                      <a:r>
                        <a:rPr lang="en-US" sz="1600" dirty="0">
                          <a:effectLst/>
                        </a:rPr>
                        <a:t> + \</a:t>
                      </a:r>
                      <a:br>
                        <a:rPr lang="en-US" sz="1600" dirty="0">
                          <a:effectLst/>
                        </a:rPr>
                      </a:br>
                      <a:r>
                        <a:rPr lang="en-US" sz="1600" dirty="0">
                          <a:effectLst/>
                        </a:rPr>
                        <a:t>              " and animal Category is " + </a:t>
                      </a:r>
                      <a:r>
                        <a:rPr lang="en-US" sz="1600" dirty="0" err="1">
                          <a:effectLst/>
                        </a:rPr>
                        <a:t>self.Category</a:t>
                      </a:r>
                      <a:r>
                        <a:rPr lang="en-US" sz="1600" dirty="0">
                          <a:effectLst/>
                        </a:rPr>
                        <a:t>)</a:t>
                      </a:r>
                      <a:br>
                        <a:rPr lang="en-US" sz="1600" dirty="0">
                          <a:effectLst/>
                        </a:rPr>
                      </a:br>
                      <a:r>
                        <a:rPr lang="en-US" sz="1600" dirty="0">
                          <a:effectLst/>
                        </a:rPr>
                        <a:t/>
                      </a:r>
                      <a:br>
                        <a:rPr lang="en-US" sz="1600" dirty="0">
                          <a:effectLst/>
                        </a:rPr>
                      </a:br>
                      <a:r>
                        <a:rPr lang="en-US" sz="1600" dirty="0">
                          <a:effectLst/>
                        </a:rPr>
                        <a:t>class Female():</a:t>
                      </a:r>
                      <a:br>
                        <a:rPr lang="en-US" sz="1600" dirty="0">
                          <a:effectLst/>
                        </a:rPr>
                      </a:br>
                      <a:r>
                        <a:rPr lang="en-US" sz="1600" dirty="0">
                          <a:effectLst/>
                        </a:rPr>
                        <a:t>    </a:t>
                      </a:r>
                      <a:r>
                        <a:rPr lang="en-US" sz="1600" dirty="0" err="1">
                          <a:effectLst/>
                        </a:rPr>
                        <a:t>def</a:t>
                      </a:r>
                      <a:r>
                        <a:rPr lang="en-US" sz="1600" dirty="0">
                          <a:effectLst/>
                        </a:rPr>
                        <a:t> nurturing(self):</a:t>
                      </a:r>
                      <a:br>
                        <a:rPr lang="en-US" sz="1600" dirty="0">
                          <a:effectLst/>
                        </a:rPr>
                      </a:br>
                      <a:r>
                        <a:rPr lang="en-US" sz="1600" dirty="0">
                          <a:effectLst/>
                        </a:rPr>
                        <a:t>        print("Female are nurturing!")</a:t>
                      </a:r>
                      <a:br>
                        <a:rPr lang="en-US" sz="1600" dirty="0">
                          <a:effectLst/>
                        </a:rPr>
                      </a:br>
                      <a:r>
                        <a:rPr lang="en-US" sz="1600" dirty="0">
                          <a:effectLst/>
                        </a:rPr>
                        <a:t>class Offspring(Animal, Female):</a:t>
                      </a:r>
                      <a:br>
                        <a:rPr lang="en-US" sz="1600" dirty="0">
                          <a:effectLst/>
                        </a:rPr>
                      </a:br>
                      <a:r>
                        <a:rPr lang="en-US" sz="1600" dirty="0">
                          <a:effectLst/>
                        </a:rPr>
                        <a:t>    pass</a:t>
                      </a:r>
                      <a:br>
                        <a:rPr lang="en-US" sz="1600" dirty="0">
                          <a:effectLst/>
                        </a:rPr>
                      </a:br>
                      <a:r>
                        <a:rPr lang="en-US" sz="1600" dirty="0">
                          <a:effectLst/>
                        </a:rPr>
                        <a:t>p=Offspring('pup', '1','carnivores')</a:t>
                      </a:r>
                      <a:br>
                        <a:rPr lang="en-US" sz="1600" dirty="0">
                          <a:effectLst/>
                        </a:rPr>
                      </a:br>
                      <a:r>
                        <a:rPr lang="en-US" sz="1600" dirty="0" err="1">
                          <a:effectLst/>
                        </a:rPr>
                        <a:t>p.output</a:t>
                      </a:r>
                      <a:r>
                        <a:rPr lang="en-US" sz="1600" dirty="0">
                          <a:effectLst/>
                        </a:rPr>
                        <a:t>()</a:t>
                      </a:r>
                      <a:br>
                        <a:rPr lang="en-US" sz="1600" dirty="0">
                          <a:effectLst/>
                        </a:rPr>
                      </a:br>
                      <a:r>
                        <a:rPr lang="en-US" sz="1600" dirty="0" err="1">
                          <a:effectLst/>
                        </a:rPr>
                        <a:t>p.nurturing</a:t>
                      </a:r>
                      <a:r>
                        <a:rPr lang="en-US" sz="1600" dirty="0">
                          <a:effectLst/>
                        </a:rPr>
                        <a:t>()  </a:t>
                      </a:r>
                      <a:endParaRPr lang="en-US" sz="1600" dirty="0">
                        <a:solidFill>
                          <a:srgbClr val="FF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50811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13915</TotalTime>
  <Words>479</Words>
  <Application>Microsoft Office PowerPoint</Application>
  <PresentationFormat>On-screen Show (4:3)</PresentationFormat>
  <Paragraphs>105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python 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Windows User</dc:creator>
  <cp:lastModifiedBy>Windows User</cp:lastModifiedBy>
  <cp:revision>167</cp:revision>
  <cp:lastPrinted>2021-07-26T03:38:47Z</cp:lastPrinted>
  <dcterms:created xsi:type="dcterms:W3CDTF">2021-07-11T06:15:07Z</dcterms:created>
  <dcterms:modified xsi:type="dcterms:W3CDTF">2021-10-08T18:26:38Z</dcterms:modified>
</cp:coreProperties>
</file>