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62" r:id="rId5"/>
    <p:sldId id="264" r:id="rId6"/>
    <p:sldId id="267" r:id="rId7"/>
    <p:sldId id="266" r:id="rId8"/>
    <p:sldId id="265" r:id="rId9"/>
    <p:sldId id="260" r:id="rId10"/>
    <p:sldId id="275" r:id="rId11"/>
    <p:sldId id="269" r:id="rId12"/>
    <p:sldId id="263" r:id="rId13"/>
    <p:sldId id="268" r:id="rId14"/>
    <p:sldId id="270"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39" autoAdjust="0"/>
  </p:normalViewPr>
  <p:slideViewPr>
    <p:cSldViewPr snapToGrid="0">
      <p:cViewPr varScale="1">
        <p:scale>
          <a:sx n="106" d="100"/>
          <a:sy n="106" d="100"/>
        </p:scale>
        <p:origin x="756"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2197F-B675-4479-8BD7-C6836EEDA13A}"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939BC-21B7-41FE-9BBA-2903445DAA7F}" type="slidenum">
              <a:rPr lang="en-US" smtClean="0"/>
              <a:t>‹#›</a:t>
            </a:fld>
            <a:endParaRPr lang="en-US"/>
          </a:p>
        </p:txBody>
      </p:sp>
    </p:spTree>
    <p:extLst>
      <p:ext uri="{BB962C8B-B14F-4D97-AF65-F5344CB8AC3E}">
        <p14:creationId xmlns:p14="http://schemas.microsoft.com/office/powerpoint/2010/main" val="132616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4939BC-21B7-41FE-9BBA-2903445DAA7F}" type="slidenum">
              <a:rPr lang="en-US" smtClean="0"/>
              <a:t>5</a:t>
            </a:fld>
            <a:endParaRPr lang="en-US"/>
          </a:p>
        </p:txBody>
      </p:sp>
    </p:spTree>
    <p:extLst>
      <p:ext uri="{BB962C8B-B14F-4D97-AF65-F5344CB8AC3E}">
        <p14:creationId xmlns:p14="http://schemas.microsoft.com/office/powerpoint/2010/main" val="680576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4939BC-21B7-41FE-9BBA-2903445DAA7F}" type="slidenum">
              <a:rPr lang="en-US" smtClean="0"/>
              <a:t>14</a:t>
            </a:fld>
            <a:endParaRPr lang="en-US"/>
          </a:p>
        </p:txBody>
      </p:sp>
    </p:spTree>
    <p:extLst>
      <p:ext uri="{BB962C8B-B14F-4D97-AF65-F5344CB8AC3E}">
        <p14:creationId xmlns:p14="http://schemas.microsoft.com/office/powerpoint/2010/main" val="2828722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EA88-6D27-8FD8-2F5D-B5265FDF2F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46EE44-18DA-32FC-445A-F814B2172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02D9F4-B338-15FD-B0F8-361D2B90F57D}"/>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5" name="Footer Placeholder 4">
            <a:extLst>
              <a:ext uri="{FF2B5EF4-FFF2-40B4-BE49-F238E27FC236}">
                <a16:creationId xmlns:a16="http://schemas.microsoft.com/office/drawing/2014/main" id="{0855DE38-D35B-2DE9-601B-EFA00DA47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8B6CC-6AFE-617E-30BF-F50C085F257C}"/>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3265032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2119-A2EE-AA12-FC9B-71762D8F0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4B48CC-E4F5-06BE-3989-AD5998177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02AB7-0F7B-91A3-D077-A41A743D53BA}"/>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5" name="Footer Placeholder 4">
            <a:extLst>
              <a:ext uri="{FF2B5EF4-FFF2-40B4-BE49-F238E27FC236}">
                <a16:creationId xmlns:a16="http://schemas.microsoft.com/office/drawing/2014/main" id="{1A49F57E-1360-143F-F485-43D6DD826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AF744-8876-2DB2-960D-D17E92150A83}"/>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220460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C67C53-08A8-2D3C-550C-021BC8C0FF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E021C1-1BEB-57A5-DDA4-7C9AFC13B9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CA6EE-1651-453D-5379-4112B17D5B79}"/>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5" name="Footer Placeholder 4">
            <a:extLst>
              <a:ext uri="{FF2B5EF4-FFF2-40B4-BE49-F238E27FC236}">
                <a16:creationId xmlns:a16="http://schemas.microsoft.com/office/drawing/2014/main" id="{F2035836-97E5-B69B-B5FC-4A674D0E3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B0C36-6339-ADFC-7461-C67C6557FACC}"/>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212331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68B7-9E40-8FCE-A1AF-1E80ADA2B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644D7-1AD3-1AF9-A794-E5B6E3FED0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50FC-1B50-7B7E-5986-3FB8587EFA63}"/>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5" name="Footer Placeholder 4">
            <a:extLst>
              <a:ext uri="{FF2B5EF4-FFF2-40B4-BE49-F238E27FC236}">
                <a16:creationId xmlns:a16="http://schemas.microsoft.com/office/drawing/2014/main" id="{6D66B779-05C2-F186-5471-E04DB2FF8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FC2D4-3E2D-C3F9-ABBB-AD9E446553A8}"/>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258129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6D18-6955-70BE-D8F8-14806DA6E4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0CCA06-6163-4EFA-64D9-DBCDE4BF9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35F7D-44E0-29EE-F001-3B3690388EB2}"/>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5" name="Footer Placeholder 4">
            <a:extLst>
              <a:ext uri="{FF2B5EF4-FFF2-40B4-BE49-F238E27FC236}">
                <a16:creationId xmlns:a16="http://schemas.microsoft.com/office/drawing/2014/main" id="{1EA9F965-4C88-C663-FDDB-D901EBA9E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5248C-ACE1-1EAE-F9C8-984D83C3C6EB}"/>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43930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ECFF-C94E-2995-2516-BB977732F5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69C892-465C-5E70-286B-AD65459D86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1939EE-5973-33F0-1A3E-FDA0EF4A08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39B6F8-E561-E167-5685-E2DBA6E176AB}"/>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6" name="Footer Placeholder 5">
            <a:extLst>
              <a:ext uri="{FF2B5EF4-FFF2-40B4-BE49-F238E27FC236}">
                <a16:creationId xmlns:a16="http://schemas.microsoft.com/office/drawing/2014/main" id="{F4E43C11-C304-298D-5D2C-3BD4D98F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EB2CE-E9F9-056F-02C3-CAFD80309C95}"/>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253558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6F12-CCE9-70F9-48FB-12E35FAD72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2214EB-7A14-CB06-0139-80E9BEFB2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A9BCDB-0D13-D042-FE1E-09B8F22334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7EF048-1089-E15C-8BBA-20C5BDAED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D88FE2-198A-8D1F-75F2-E7EB9B599F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CA6940-4F06-D7AE-0F00-98C793A4DEF8}"/>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8" name="Footer Placeholder 7">
            <a:extLst>
              <a:ext uri="{FF2B5EF4-FFF2-40B4-BE49-F238E27FC236}">
                <a16:creationId xmlns:a16="http://schemas.microsoft.com/office/drawing/2014/main" id="{FD3A3A12-D22A-BFC6-BB8C-66F83FA950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539579-BDF0-0E23-C227-0B8D6D45C031}"/>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93423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A0C2-B3FC-DCE0-475C-EBD7B18E17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40CFBC-D58D-E716-3621-EE461AF880EF}"/>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4" name="Footer Placeholder 3">
            <a:extLst>
              <a:ext uri="{FF2B5EF4-FFF2-40B4-BE49-F238E27FC236}">
                <a16:creationId xmlns:a16="http://schemas.microsoft.com/office/drawing/2014/main" id="{E34519A8-3F91-8775-8BCB-63830B3B9B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19794F-AB93-4888-9E0D-41A30EC3BE43}"/>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178793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AAD85E-34C1-20D0-B196-B0C8306E34B8}"/>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3" name="Footer Placeholder 2">
            <a:extLst>
              <a:ext uri="{FF2B5EF4-FFF2-40B4-BE49-F238E27FC236}">
                <a16:creationId xmlns:a16="http://schemas.microsoft.com/office/drawing/2014/main" id="{8D450FBF-B8F1-0EEB-2BCA-7A405E6D56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398D98-BC21-0CC5-BC82-A8382887BF98}"/>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194678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1FA5-771C-7FB3-E237-2EA363CD7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4C3F2B-7314-2843-D966-21D2E240D7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B23B13-6C2B-C3CC-D548-E7E588592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A229B-66F8-38F6-2D09-1AE825795FF8}"/>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6" name="Footer Placeholder 5">
            <a:extLst>
              <a:ext uri="{FF2B5EF4-FFF2-40B4-BE49-F238E27FC236}">
                <a16:creationId xmlns:a16="http://schemas.microsoft.com/office/drawing/2014/main" id="{4F338B77-F0E4-623B-349A-EAA0FD2DF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D6DB1D-4CCA-6C91-6029-19AA34578410}"/>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428294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27D7-2F36-D6D0-A563-1825DC267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CBAF97-2C88-159C-BB19-0364E8816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3BC32-30E3-85CE-C541-71E5C3FC9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51957-F320-23EB-117C-A2E5DC2FF9E1}"/>
              </a:ext>
            </a:extLst>
          </p:cNvPr>
          <p:cNvSpPr>
            <a:spLocks noGrp="1"/>
          </p:cNvSpPr>
          <p:nvPr>
            <p:ph type="dt" sz="half" idx="10"/>
          </p:nvPr>
        </p:nvSpPr>
        <p:spPr/>
        <p:txBody>
          <a:bodyPr/>
          <a:lstStyle/>
          <a:p>
            <a:fld id="{F0EB3885-5766-47BF-BCAA-981D66B5A824}" type="datetimeFigureOut">
              <a:rPr lang="en-US" smtClean="0"/>
              <a:t>8/3/2023</a:t>
            </a:fld>
            <a:endParaRPr lang="en-US"/>
          </a:p>
        </p:txBody>
      </p:sp>
      <p:sp>
        <p:nvSpPr>
          <p:cNvPr id="6" name="Footer Placeholder 5">
            <a:extLst>
              <a:ext uri="{FF2B5EF4-FFF2-40B4-BE49-F238E27FC236}">
                <a16:creationId xmlns:a16="http://schemas.microsoft.com/office/drawing/2014/main" id="{4C677C48-E15F-8B79-050E-862F9B803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DA55C-FA30-A174-53AC-4C8C247974D8}"/>
              </a:ext>
            </a:extLst>
          </p:cNvPr>
          <p:cNvSpPr>
            <a:spLocks noGrp="1"/>
          </p:cNvSpPr>
          <p:nvPr>
            <p:ph type="sldNum" sz="quarter" idx="12"/>
          </p:nvPr>
        </p:nvSpPr>
        <p:spPr/>
        <p:txBody>
          <a:bodyPr/>
          <a:lstStyle/>
          <a:p>
            <a:fld id="{DFFD646A-6C06-4FBB-AA33-83A8DDD9DDC1}" type="slidenum">
              <a:rPr lang="en-US" smtClean="0"/>
              <a:t>‹#›</a:t>
            </a:fld>
            <a:endParaRPr lang="en-US"/>
          </a:p>
        </p:txBody>
      </p:sp>
    </p:spTree>
    <p:extLst>
      <p:ext uri="{BB962C8B-B14F-4D97-AF65-F5344CB8AC3E}">
        <p14:creationId xmlns:p14="http://schemas.microsoft.com/office/powerpoint/2010/main" val="122679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7C3862-BFC4-4142-56BC-D658FC27C0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9481BE-81F0-5686-A7CE-358E97A3CD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AFE62-B167-923E-1989-A45230C02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B3885-5766-47BF-BCAA-981D66B5A824}" type="datetimeFigureOut">
              <a:rPr lang="en-US" smtClean="0"/>
              <a:t>8/3/2023</a:t>
            </a:fld>
            <a:endParaRPr lang="en-US"/>
          </a:p>
        </p:txBody>
      </p:sp>
      <p:sp>
        <p:nvSpPr>
          <p:cNvPr id="5" name="Footer Placeholder 4">
            <a:extLst>
              <a:ext uri="{FF2B5EF4-FFF2-40B4-BE49-F238E27FC236}">
                <a16:creationId xmlns:a16="http://schemas.microsoft.com/office/drawing/2014/main" id="{2B698999-4812-619D-F4A7-A9C87D000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7EABA8-C2F7-FFA9-FC05-D341A4EED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646A-6C06-4FBB-AA33-83A8DDD9DDC1}" type="slidenum">
              <a:rPr lang="en-US" smtClean="0"/>
              <a:t>‹#›</a:t>
            </a:fld>
            <a:endParaRPr lang="en-US"/>
          </a:p>
        </p:txBody>
      </p:sp>
    </p:spTree>
    <p:extLst>
      <p:ext uri="{BB962C8B-B14F-4D97-AF65-F5344CB8AC3E}">
        <p14:creationId xmlns:p14="http://schemas.microsoft.com/office/powerpoint/2010/main" val="307390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afka.apache.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park.apache.org/downloads.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rashikrahmanpritom/heart-attack-analysis-prediction-data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2CA95-674F-0CD9-AEDA-91CCFDF53FC3}"/>
              </a:ext>
            </a:extLst>
          </p:cNvPr>
          <p:cNvSpPr>
            <a:spLocks noGrp="1"/>
          </p:cNvSpPr>
          <p:nvPr>
            <p:ph type="ctrTitle"/>
          </p:nvPr>
        </p:nvSpPr>
        <p:spPr>
          <a:xfrm>
            <a:off x="1285241" y="1008993"/>
            <a:ext cx="9231410" cy="3542045"/>
          </a:xfrm>
        </p:spPr>
        <p:txBody>
          <a:bodyPr anchor="b">
            <a:normAutofit/>
          </a:bodyPr>
          <a:lstStyle/>
          <a:p>
            <a:pPr algn="l"/>
            <a:r>
              <a:rPr lang="en-US" sz="6300" b="1" i="0" dirty="0">
                <a:effectLst/>
                <a:latin typeface="Söhne"/>
              </a:rPr>
              <a:t>Real-Time Heart Attack Prediction using Apache Kafka and Apache Spark</a:t>
            </a:r>
            <a:endParaRPr lang="en-US" sz="6300" dirty="0"/>
          </a:p>
        </p:txBody>
      </p:sp>
      <p:sp>
        <p:nvSpPr>
          <p:cNvPr id="3" name="Subtitle 2">
            <a:extLst>
              <a:ext uri="{FF2B5EF4-FFF2-40B4-BE49-F238E27FC236}">
                <a16:creationId xmlns:a16="http://schemas.microsoft.com/office/drawing/2014/main" id="{1AC955AB-1170-6E88-A43E-33FF0D57C3B2}"/>
              </a:ext>
            </a:extLst>
          </p:cNvPr>
          <p:cNvSpPr>
            <a:spLocks noGrp="1"/>
          </p:cNvSpPr>
          <p:nvPr>
            <p:ph type="subTitle" idx="1"/>
          </p:nvPr>
        </p:nvSpPr>
        <p:spPr>
          <a:xfrm>
            <a:off x="1285241" y="4582814"/>
            <a:ext cx="7132335" cy="1312657"/>
          </a:xfrm>
        </p:spPr>
        <p:txBody>
          <a:bodyPr anchor="t">
            <a:normAutofit/>
          </a:bodyPr>
          <a:lstStyle/>
          <a:p>
            <a:pPr algn="l"/>
            <a:r>
              <a:rPr lang="en-US"/>
              <a:t>Submitted By: Ayemon Baraka</a:t>
            </a:r>
          </a:p>
          <a:p>
            <a:pPr algn="l"/>
            <a:r>
              <a:rPr lang="en-US"/>
              <a:t>NSHE ID: 2002163212</a:t>
            </a:r>
          </a:p>
        </p:txBody>
      </p:sp>
    </p:spTree>
    <p:extLst>
      <p:ext uri="{BB962C8B-B14F-4D97-AF65-F5344CB8AC3E}">
        <p14:creationId xmlns:p14="http://schemas.microsoft.com/office/powerpoint/2010/main" val="140957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4FC4-4965-8A52-B6F9-47066CEC8732}"/>
              </a:ext>
            </a:extLst>
          </p:cNvPr>
          <p:cNvSpPr>
            <a:spLocks noGrp="1"/>
          </p:cNvSpPr>
          <p:nvPr>
            <p:ph type="title"/>
          </p:nvPr>
        </p:nvSpPr>
        <p:spPr>
          <a:xfrm>
            <a:off x="761840" y="1138265"/>
            <a:ext cx="4544762" cy="1401183"/>
          </a:xfrm>
        </p:spPr>
        <p:txBody>
          <a:bodyPr anchor="t">
            <a:normAutofit/>
          </a:bodyPr>
          <a:lstStyle/>
          <a:p>
            <a:r>
              <a:rPr lang="en-US" sz="3200" b="1" i="1" dirty="0"/>
              <a:t>Dataset</a:t>
            </a:r>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2A7F35D8-A08E-2A0D-7049-E529D2470E4A}"/>
              </a:ext>
            </a:extLst>
          </p:cNvPr>
          <p:cNvSpPr>
            <a:spLocks noChangeArrowheads="1"/>
          </p:cNvSpPr>
          <p:nvPr/>
        </p:nvSpPr>
        <p:spPr bwMode="auto">
          <a:xfrm>
            <a:off x="495141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4050CA90-2860-6051-B791-820161A4A947}"/>
              </a:ext>
            </a:extLst>
          </p:cNvPr>
          <p:cNvGraphicFramePr>
            <a:graphicFrameLocks noGrp="1"/>
          </p:cNvGraphicFramePr>
          <p:nvPr>
            <p:extLst>
              <p:ext uri="{D42A27DB-BD31-4B8C-83A1-F6EECF244321}">
                <p14:modId xmlns:p14="http://schemas.microsoft.com/office/powerpoint/2010/main" val="1932880389"/>
              </p:ext>
            </p:extLst>
          </p:nvPr>
        </p:nvGraphicFramePr>
        <p:xfrm>
          <a:off x="2547865" y="214785"/>
          <a:ext cx="9416729" cy="6428430"/>
        </p:xfrm>
        <a:graphic>
          <a:graphicData uri="http://schemas.openxmlformats.org/drawingml/2006/table">
            <a:tbl>
              <a:tblPr/>
              <a:tblGrid>
                <a:gridCol w="1372446">
                  <a:extLst>
                    <a:ext uri="{9D8B030D-6E8A-4147-A177-3AD203B41FA5}">
                      <a16:colId xmlns:a16="http://schemas.microsoft.com/office/drawing/2014/main" val="1344052193"/>
                    </a:ext>
                  </a:extLst>
                </a:gridCol>
                <a:gridCol w="4022379">
                  <a:extLst>
                    <a:ext uri="{9D8B030D-6E8A-4147-A177-3AD203B41FA5}">
                      <a16:colId xmlns:a16="http://schemas.microsoft.com/office/drawing/2014/main" val="190718944"/>
                    </a:ext>
                  </a:extLst>
                </a:gridCol>
                <a:gridCol w="4021904">
                  <a:extLst>
                    <a:ext uri="{9D8B030D-6E8A-4147-A177-3AD203B41FA5}">
                      <a16:colId xmlns:a16="http://schemas.microsoft.com/office/drawing/2014/main" val="2314167398"/>
                    </a:ext>
                  </a:extLst>
                </a:gridCol>
              </a:tblGrid>
              <a:tr h="198558">
                <a:tc>
                  <a:txBody>
                    <a:bodyPr/>
                    <a:lstStyle/>
                    <a:p>
                      <a:pPr algn="ctr" rtl="0" fontAlgn="t">
                        <a:spcBef>
                          <a:spcPts val="120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Feature Name</a:t>
                      </a:r>
                      <a:endParaRPr lang="en-US" sz="1400" b="1"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Description</a:t>
                      </a:r>
                      <a:endParaRPr lang="en-US" sz="1400" b="1"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400" b="1" dirty="0">
                          <a:effectLst/>
                          <a:latin typeface="Times New Roman" panose="02020603050405020304" pitchFamily="18" charset="0"/>
                          <a:cs typeface="Times New Roman" panose="02020603050405020304" pitchFamily="18" charset="0"/>
                        </a:rPr>
                        <a:t>Values</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515539"/>
                  </a:ext>
                </a:extLst>
              </a:tr>
              <a:tr h="297863">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age</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Age of the person in years</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Integer</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7498373"/>
                  </a:ext>
                </a:extLst>
              </a:tr>
              <a:tr h="182454">
                <a:tc rowSpan="2">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sex</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Gender of the person</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Female = 0</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5083729"/>
                  </a:ext>
                </a:extLst>
              </a:tr>
              <a:tr h="182454">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Male = 1</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2089535"/>
                  </a:ext>
                </a:extLst>
              </a:tr>
              <a:tr h="155997">
                <a:tc rowSpan="4">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cp</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Chest pain type</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asymptomatic = 0</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4072383"/>
                  </a:ext>
                </a:extLst>
              </a:tr>
              <a:tr h="208911">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typical angina = 1</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4528859"/>
                  </a:ext>
                </a:extLst>
              </a:tr>
              <a:tr h="155997">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atypical angina = 2</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376767"/>
                  </a:ext>
                </a:extLst>
              </a:tr>
              <a:tr h="155997">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non-anginal pain = 3</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4319270"/>
                  </a:ext>
                </a:extLst>
              </a:tr>
              <a:tr h="297863">
                <a:tc>
                  <a:txBody>
                    <a:bodyPr/>
                    <a:lstStyle/>
                    <a:p>
                      <a:pPr algn="ctr" rtl="0" fontAlgn="t">
                        <a:spcBef>
                          <a:spcPts val="1200"/>
                        </a:spcBef>
                        <a:spcAft>
                          <a:spcPts val="0"/>
                        </a:spcAft>
                      </a:pP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trestbps</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Resting blood pressure</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in mm Hg on admission to the hospital</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2248166"/>
                  </a:ext>
                </a:extLst>
              </a:tr>
              <a:tr h="297863">
                <a:tc>
                  <a:txBody>
                    <a:bodyPr/>
                    <a:lstStyle/>
                    <a:p>
                      <a:pPr algn="ctr" rtl="0" fontAlgn="t">
                        <a:spcBef>
                          <a:spcPts val="1200"/>
                        </a:spcBef>
                        <a:spcAft>
                          <a:spcPts val="0"/>
                        </a:spcAft>
                      </a:pP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chol</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nl-NL" sz="1200" b="0" i="0" u="none" strike="noStrike" dirty="0">
                          <a:solidFill>
                            <a:srgbClr val="000000"/>
                          </a:solidFill>
                          <a:effectLst/>
                          <a:latin typeface="Times New Roman" panose="02020603050405020304" pitchFamily="18" charset="0"/>
                          <a:cs typeface="Times New Roman" panose="02020603050405020304" pitchFamily="18" charset="0"/>
                        </a:rPr>
                        <a:t>Serum cholesterol fetched via BMI sensor</a:t>
                      </a:r>
                      <a:endParaRPr lang="nl-NL"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nl-NL" sz="1200" b="0" i="0" u="none" strike="noStrike" dirty="0">
                          <a:solidFill>
                            <a:srgbClr val="000000"/>
                          </a:solidFill>
                          <a:effectLst/>
                          <a:latin typeface="Times New Roman" panose="02020603050405020304" pitchFamily="18" charset="0"/>
                          <a:cs typeface="Times New Roman" panose="02020603050405020304" pitchFamily="18" charset="0"/>
                        </a:rPr>
                        <a:t>in mg/dl</a:t>
                      </a:r>
                      <a:endParaRPr lang="nl-NL"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210449"/>
                  </a:ext>
                </a:extLst>
              </a:tr>
              <a:tr h="220554">
                <a:tc rowSpan="2">
                  <a:txBody>
                    <a:bodyPr/>
                    <a:lstStyle/>
                    <a:p>
                      <a:pPr algn="ctr" rtl="0" fontAlgn="t">
                        <a:spcBef>
                          <a:spcPts val="1200"/>
                        </a:spcBef>
                        <a:spcAft>
                          <a:spcPts val="0"/>
                        </a:spcAft>
                      </a:pP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fbs</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Fasting blood sugar &gt; 120 mg/dl</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False = 0</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7854387"/>
                  </a:ext>
                </a:extLst>
              </a:tr>
              <a:tr h="220554">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True = 1</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5577071"/>
                  </a:ext>
                </a:extLst>
              </a:tr>
              <a:tr h="159104">
                <a:tc rowSpan="3">
                  <a:txBody>
                    <a:bodyPr/>
                    <a:lstStyle/>
                    <a:p>
                      <a:pPr algn="ctr" rtl="0" fontAlgn="t">
                        <a:spcBef>
                          <a:spcPts val="1200"/>
                        </a:spcBef>
                        <a:spcAft>
                          <a:spcPts val="0"/>
                        </a:spcAft>
                      </a:pP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restecg</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Resting electrocardiographic results</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Hypertrophy = 0</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2164877"/>
                  </a:ext>
                </a:extLst>
              </a:tr>
              <a:tr h="159103">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Normal = 1</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3897557"/>
                  </a:ext>
                </a:extLst>
              </a:tr>
              <a:tr h="159104">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having ST-T wave abnormality = 2</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6918438"/>
                  </a:ext>
                </a:extLst>
              </a:tr>
              <a:tr h="297863">
                <a:tc>
                  <a:txBody>
                    <a:bodyPr/>
                    <a:lstStyle/>
                    <a:p>
                      <a:pPr algn="ctr" rtl="0" fontAlgn="t">
                        <a:spcBef>
                          <a:spcPts val="1200"/>
                        </a:spcBef>
                        <a:spcAft>
                          <a:spcPts val="0"/>
                        </a:spcAft>
                      </a:pP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thalach</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maximum heart rate achieved</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Integer</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4012056"/>
                  </a:ext>
                </a:extLst>
              </a:tr>
              <a:tr h="148932">
                <a:tc rowSpan="2">
                  <a:txBody>
                    <a:bodyPr/>
                    <a:lstStyle/>
                    <a:p>
                      <a:pPr algn="ctr" rtl="0" fontAlgn="t">
                        <a:spcBef>
                          <a:spcPts val="1200"/>
                        </a:spcBef>
                        <a:spcAft>
                          <a:spcPts val="0"/>
                        </a:spcAft>
                      </a:pP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exang</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exercise induced angina</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No = 0</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7464307"/>
                  </a:ext>
                </a:extLst>
              </a:tr>
              <a:tr h="148932">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Yes = 1</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5209169"/>
                  </a:ext>
                </a:extLst>
              </a:tr>
              <a:tr h="297863">
                <a:tc>
                  <a:txBody>
                    <a:bodyPr/>
                    <a:lstStyle/>
                    <a:p>
                      <a:pPr algn="ctr" rtl="0" fontAlgn="t">
                        <a:spcBef>
                          <a:spcPts val="1200"/>
                        </a:spcBef>
                        <a:spcAft>
                          <a:spcPts val="0"/>
                        </a:spcAft>
                      </a:pP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oldpeak</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ST depression induced by exercise relative to rest</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Float</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674431"/>
                  </a:ext>
                </a:extLst>
              </a:tr>
              <a:tr h="159104">
                <a:tc rowSpan="3">
                  <a:txBody>
                    <a:bodyPr/>
                    <a:lstStyle/>
                    <a:p>
                      <a:pPr algn="ctr" rtl="0" fontAlgn="t">
                        <a:spcBef>
                          <a:spcPts val="120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slope</a:t>
                      </a:r>
                      <a:endParaRPr lang="en-US" sz="120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the slope of the peak exercise ST segment</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Downsloping</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 0</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3934087"/>
                  </a:ext>
                </a:extLst>
              </a:tr>
              <a:tr h="159103">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Flat = 1</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3442611"/>
                  </a:ext>
                </a:extLst>
              </a:tr>
              <a:tr h="159104">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Upsloping = 2</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961026"/>
                  </a:ext>
                </a:extLst>
              </a:tr>
              <a:tr h="297863">
                <a:tc>
                  <a:txBody>
                    <a:bodyPr/>
                    <a:lstStyle/>
                    <a:p>
                      <a:pPr algn="ctr" rtl="0" fontAlgn="t">
                        <a:spcBef>
                          <a:spcPts val="120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ca</a:t>
                      </a:r>
                      <a:endParaRPr lang="en-US" sz="120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number of major vessels (0-3) colored by fluoroscopy</a:t>
                      </a:r>
                      <a:endParaRPr lang="en-US" sz="120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Integer </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053783"/>
                  </a:ext>
                </a:extLst>
              </a:tr>
              <a:tr h="106254">
                <a:tc rowSpan="4">
                  <a:txBody>
                    <a:bodyPr/>
                    <a:lstStyle/>
                    <a:p>
                      <a:pPr algn="ctr" rtl="0" fontAlgn="t">
                        <a:spcBef>
                          <a:spcPts val="1200"/>
                        </a:spcBef>
                        <a:spcAft>
                          <a:spcPts val="0"/>
                        </a:spcAft>
                      </a:pP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thal</a:t>
                      </a:r>
                      <a:endParaRPr lang="en-US" sz="1200" dirty="0">
                        <a:effectLst/>
                        <a:latin typeface="Times New Roman" panose="02020603050405020304" pitchFamily="18" charset="0"/>
                        <a:cs typeface="Times New Roman" panose="02020603050405020304" pitchFamily="18" charset="0"/>
                      </a:endParaRP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A blood disorder called thalassemia</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Null = 0</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502875"/>
                  </a:ext>
                </a:extLst>
              </a:tr>
              <a:tr h="0">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Fixed defect = 1</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3957314"/>
                  </a:ext>
                </a:extLst>
              </a:tr>
              <a:tr h="133052">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Normal = 2</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6301180"/>
                  </a:ext>
                </a:extLst>
              </a:tr>
              <a:tr h="0">
                <a:tc vMerge="1">
                  <a:txBody>
                    <a:bodyPr/>
                    <a:lstStyle/>
                    <a:p>
                      <a:endParaRPr lang="en-US"/>
                    </a:p>
                  </a:txBody>
                  <a:tcPr/>
                </a:tc>
                <a:tc vMerge="1">
                  <a:txBody>
                    <a:bodyPr/>
                    <a:lstStyle/>
                    <a:p>
                      <a:endParaRPr lang="en-US"/>
                    </a:p>
                  </a:txBody>
                  <a:tcPr/>
                </a:tc>
                <a:tc>
                  <a:txBody>
                    <a:bodyPr/>
                    <a:lstStyle/>
                    <a:p>
                      <a:pPr algn="ct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Reversible defect = 3</a:t>
                      </a:r>
                    </a:p>
                  </a:txBody>
                  <a:tcPr marL="75347" marR="75347"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8107363"/>
                  </a:ext>
                </a:extLst>
              </a:tr>
            </a:tbl>
          </a:graphicData>
        </a:graphic>
      </p:graphicFrame>
    </p:spTree>
    <p:extLst>
      <p:ext uri="{BB962C8B-B14F-4D97-AF65-F5344CB8AC3E}">
        <p14:creationId xmlns:p14="http://schemas.microsoft.com/office/powerpoint/2010/main" val="272839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6833-59A7-FE9E-0D78-D97ED07D842F}"/>
              </a:ext>
            </a:extLst>
          </p:cNvPr>
          <p:cNvSpPr>
            <a:spLocks noGrp="1"/>
          </p:cNvSpPr>
          <p:nvPr>
            <p:ph type="title"/>
          </p:nvPr>
        </p:nvSpPr>
        <p:spPr>
          <a:xfrm>
            <a:off x="761840" y="1138265"/>
            <a:ext cx="4544762" cy="1401183"/>
          </a:xfrm>
        </p:spPr>
        <p:txBody>
          <a:bodyPr anchor="t">
            <a:normAutofit/>
          </a:bodyPr>
          <a:lstStyle/>
          <a:p>
            <a:r>
              <a:rPr lang="en-US" sz="3200" b="1" i="1" dirty="0"/>
              <a:t>Dataset(Cont.)</a:t>
            </a:r>
          </a:p>
        </p:txBody>
      </p:sp>
      <p:cxnSp>
        <p:nvCxnSpPr>
          <p:cNvPr id="9227" name="Straight Connector 922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224" name="Content Placeholder 9223">
            <a:extLst>
              <a:ext uri="{FF2B5EF4-FFF2-40B4-BE49-F238E27FC236}">
                <a16:creationId xmlns:a16="http://schemas.microsoft.com/office/drawing/2014/main" id="{B9345005-4182-B30C-E044-FDE2603D4EED}"/>
              </a:ext>
            </a:extLst>
          </p:cNvPr>
          <p:cNvSpPr>
            <a:spLocks noGrp="1"/>
          </p:cNvSpPr>
          <p:nvPr>
            <p:ph idx="1"/>
          </p:nvPr>
        </p:nvSpPr>
        <p:spPr>
          <a:xfrm>
            <a:off x="761700" y="1816534"/>
            <a:ext cx="5135826" cy="3720740"/>
          </a:xfrm>
        </p:spPr>
        <p:txBody>
          <a:bodyPr>
            <a:normAutofit/>
          </a:bodyPr>
          <a:lstStyle/>
          <a:p>
            <a:r>
              <a:rPr lang="en-US" dirty="0"/>
              <a:t>In the dataset</a:t>
            </a:r>
          </a:p>
          <a:p>
            <a:pPr lvl="1"/>
            <a:r>
              <a:rPr lang="en-US" dirty="0"/>
              <a:t>136 people no have heart disease</a:t>
            </a:r>
          </a:p>
          <a:p>
            <a:pPr lvl="2"/>
            <a:r>
              <a:rPr lang="en-US" dirty="0"/>
              <a:t>labeled as 0</a:t>
            </a:r>
          </a:p>
          <a:p>
            <a:pPr lvl="1"/>
            <a:r>
              <a:rPr lang="en-US" dirty="0"/>
              <a:t>165 people have heart disease</a:t>
            </a:r>
          </a:p>
          <a:p>
            <a:pPr lvl="2"/>
            <a:r>
              <a:rPr lang="en-US" dirty="0"/>
              <a:t>labeled as 1</a:t>
            </a:r>
          </a:p>
          <a:p>
            <a:pPr marL="0" indent="0">
              <a:buNone/>
            </a:pPr>
            <a:endParaRPr lang="en-US" dirty="0"/>
          </a:p>
          <a:p>
            <a:r>
              <a:rPr lang="en-US" dirty="0"/>
              <a:t>Sample Data</a:t>
            </a:r>
          </a:p>
        </p:txBody>
      </p:sp>
      <p:pic>
        <p:nvPicPr>
          <p:cNvPr id="9220" name="Picture 4">
            <a:extLst>
              <a:ext uri="{FF2B5EF4-FFF2-40B4-BE49-F238E27FC236}">
                <a16:creationId xmlns:a16="http://schemas.microsoft.com/office/drawing/2014/main" id="{E8DE2633-1F2E-B845-3692-FFF31A0026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05600" y="1138265"/>
            <a:ext cx="5334160" cy="34405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954596AA-230E-640F-D0C5-1BFEB9170F94}"/>
              </a:ext>
            </a:extLst>
          </p:cNvPr>
          <p:cNvGraphicFramePr>
            <a:graphicFrameLocks noGrp="1"/>
          </p:cNvGraphicFramePr>
          <p:nvPr>
            <p:extLst>
              <p:ext uri="{D42A27DB-BD31-4B8C-83A1-F6EECF244321}">
                <p14:modId xmlns:p14="http://schemas.microsoft.com/office/powerpoint/2010/main" val="2879569581"/>
              </p:ext>
            </p:extLst>
          </p:nvPr>
        </p:nvGraphicFramePr>
        <p:xfrm>
          <a:off x="283536" y="5050683"/>
          <a:ext cx="11624928" cy="899160"/>
        </p:xfrm>
        <a:graphic>
          <a:graphicData uri="http://schemas.openxmlformats.org/drawingml/2006/table">
            <a:tbl>
              <a:tblPr/>
              <a:tblGrid>
                <a:gridCol w="830352">
                  <a:extLst>
                    <a:ext uri="{9D8B030D-6E8A-4147-A177-3AD203B41FA5}">
                      <a16:colId xmlns:a16="http://schemas.microsoft.com/office/drawing/2014/main" val="3753069665"/>
                    </a:ext>
                  </a:extLst>
                </a:gridCol>
                <a:gridCol w="651117">
                  <a:extLst>
                    <a:ext uri="{9D8B030D-6E8A-4147-A177-3AD203B41FA5}">
                      <a16:colId xmlns:a16="http://schemas.microsoft.com/office/drawing/2014/main" val="2276421627"/>
                    </a:ext>
                  </a:extLst>
                </a:gridCol>
                <a:gridCol w="808075">
                  <a:extLst>
                    <a:ext uri="{9D8B030D-6E8A-4147-A177-3AD203B41FA5}">
                      <a16:colId xmlns:a16="http://schemas.microsoft.com/office/drawing/2014/main" val="4026924755"/>
                    </a:ext>
                  </a:extLst>
                </a:gridCol>
                <a:gridCol w="836428">
                  <a:extLst>
                    <a:ext uri="{9D8B030D-6E8A-4147-A177-3AD203B41FA5}">
                      <a16:colId xmlns:a16="http://schemas.microsoft.com/office/drawing/2014/main" val="392997841"/>
                    </a:ext>
                  </a:extLst>
                </a:gridCol>
                <a:gridCol w="878958">
                  <a:extLst>
                    <a:ext uri="{9D8B030D-6E8A-4147-A177-3AD203B41FA5}">
                      <a16:colId xmlns:a16="http://schemas.microsoft.com/office/drawing/2014/main" val="2800680715"/>
                    </a:ext>
                  </a:extLst>
                </a:gridCol>
                <a:gridCol w="765544">
                  <a:extLst>
                    <a:ext uri="{9D8B030D-6E8A-4147-A177-3AD203B41FA5}">
                      <a16:colId xmlns:a16="http://schemas.microsoft.com/office/drawing/2014/main" val="4101079633"/>
                    </a:ext>
                  </a:extLst>
                </a:gridCol>
                <a:gridCol w="864781">
                  <a:extLst>
                    <a:ext uri="{9D8B030D-6E8A-4147-A177-3AD203B41FA5}">
                      <a16:colId xmlns:a16="http://schemas.microsoft.com/office/drawing/2014/main" val="4011654516"/>
                    </a:ext>
                  </a:extLst>
                </a:gridCol>
                <a:gridCol w="1007561">
                  <a:extLst>
                    <a:ext uri="{9D8B030D-6E8A-4147-A177-3AD203B41FA5}">
                      <a16:colId xmlns:a16="http://schemas.microsoft.com/office/drawing/2014/main" val="11252624"/>
                    </a:ext>
                  </a:extLst>
                </a:gridCol>
                <a:gridCol w="830352">
                  <a:extLst>
                    <a:ext uri="{9D8B030D-6E8A-4147-A177-3AD203B41FA5}">
                      <a16:colId xmlns:a16="http://schemas.microsoft.com/office/drawing/2014/main" val="2552412023"/>
                    </a:ext>
                  </a:extLst>
                </a:gridCol>
                <a:gridCol w="830352">
                  <a:extLst>
                    <a:ext uri="{9D8B030D-6E8A-4147-A177-3AD203B41FA5}">
                      <a16:colId xmlns:a16="http://schemas.microsoft.com/office/drawing/2014/main" val="2036662528"/>
                    </a:ext>
                  </a:extLst>
                </a:gridCol>
                <a:gridCol w="830352">
                  <a:extLst>
                    <a:ext uri="{9D8B030D-6E8A-4147-A177-3AD203B41FA5}">
                      <a16:colId xmlns:a16="http://schemas.microsoft.com/office/drawing/2014/main" val="330609523"/>
                    </a:ext>
                  </a:extLst>
                </a:gridCol>
                <a:gridCol w="830352">
                  <a:extLst>
                    <a:ext uri="{9D8B030D-6E8A-4147-A177-3AD203B41FA5}">
                      <a16:colId xmlns:a16="http://schemas.microsoft.com/office/drawing/2014/main" val="736555604"/>
                    </a:ext>
                  </a:extLst>
                </a:gridCol>
                <a:gridCol w="830352">
                  <a:extLst>
                    <a:ext uri="{9D8B030D-6E8A-4147-A177-3AD203B41FA5}">
                      <a16:colId xmlns:a16="http://schemas.microsoft.com/office/drawing/2014/main" val="3186319198"/>
                    </a:ext>
                  </a:extLst>
                </a:gridCol>
                <a:gridCol w="830352">
                  <a:extLst>
                    <a:ext uri="{9D8B030D-6E8A-4147-A177-3AD203B41FA5}">
                      <a16:colId xmlns:a16="http://schemas.microsoft.com/office/drawing/2014/main" val="1849915038"/>
                    </a:ext>
                  </a:extLst>
                </a:gridCol>
              </a:tblGrid>
              <a:tr h="133350">
                <a:tc>
                  <a:txBody>
                    <a:bodyPr/>
                    <a:lstStyle/>
                    <a:p>
                      <a:pPr algn="ctr" rtl="0" fontAlgn="b"/>
                      <a:r>
                        <a:rPr lang="en-US" sz="1800" dirty="0">
                          <a:effectLst/>
                          <a:latin typeface="Times New Roman" panose="02020603050405020304" pitchFamily="18" charset="0"/>
                          <a:cs typeface="Times New Roman" panose="02020603050405020304" pitchFamily="18" charset="0"/>
                        </a:rPr>
                        <a:t>age</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sex</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cp</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err="1">
                          <a:effectLst/>
                          <a:latin typeface="Times New Roman" panose="02020603050405020304" pitchFamily="18" charset="0"/>
                          <a:cs typeface="Times New Roman" panose="02020603050405020304" pitchFamily="18" charset="0"/>
                        </a:rPr>
                        <a:t>trtbps</a:t>
                      </a:r>
                      <a:endParaRPr lang="en-US" sz="1800" dirty="0">
                        <a:effectLst/>
                        <a:latin typeface="Times New Roman" panose="02020603050405020304" pitchFamily="18" charset="0"/>
                        <a:cs typeface="Times New Roman" panose="02020603050405020304" pitchFamily="18" charset="0"/>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err="1">
                          <a:effectLst/>
                          <a:latin typeface="Times New Roman" panose="02020603050405020304" pitchFamily="18" charset="0"/>
                          <a:cs typeface="Times New Roman" panose="02020603050405020304" pitchFamily="18" charset="0"/>
                        </a:rPr>
                        <a:t>chol</a:t>
                      </a:r>
                      <a:endParaRPr lang="en-US" sz="1800" dirty="0">
                        <a:effectLst/>
                        <a:latin typeface="Times New Roman" panose="02020603050405020304" pitchFamily="18" charset="0"/>
                        <a:cs typeface="Times New Roman" panose="02020603050405020304" pitchFamily="18" charset="0"/>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fbs</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restecg</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thalachh</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err="1">
                          <a:effectLst/>
                          <a:latin typeface="Times New Roman" panose="02020603050405020304" pitchFamily="18" charset="0"/>
                          <a:cs typeface="Times New Roman" panose="02020603050405020304" pitchFamily="18" charset="0"/>
                        </a:rPr>
                        <a:t>exng</a:t>
                      </a:r>
                      <a:endParaRPr lang="en-US" sz="1800" dirty="0">
                        <a:effectLst/>
                        <a:latin typeface="Times New Roman" panose="02020603050405020304" pitchFamily="18" charset="0"/>
                        <a:cs typeface="Times New Roman" panose="02020603050405020304" pitchFamily="18" charset="0"/>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oldpeak</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err="1">
                          <a:effectLst/>
                          <a:latin typeface="Times New Roman" panose="02020603050405020304" pitchFamily="18" charset="0"/>
                          <a:cs typeface="Times New Roman" panose="02020603050405020304" pitchFamily="18" charset="0"/>
                        </a:rPr>
                        <a:t>slp</a:t>
                      </a:r>
                      <a:endParaRPr lang="en-US" sz="1800" dirty="0">
                        <a:effectLst/>
                        <a:latin typeface="Times New Roman" panose="02020603050405020304" pitchFamily="18" charset="0"/>
                        <a:cs typeface="Times New Roman" panose="02020603050405020304" pitchFamily="18" charset="0"/>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caa</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err="1">
                          <a:effectLst/>
                          <a:latin typeface="Times New Roman" panose="02020603050405020304" pitchFamily="18" charset="0"/>
                          <a:cs typeface="Times New Roman" panose="02020603050405020304" pitchFamily="18" charset="0"/>
                        </a:rPr>
                        <a:t>thall</a:t>
                      </a:r>
                      <a:endParaRPr lang="en-US" sz="1800" dirty="0">
                        <a:effectLst/>
                        <a:latin typeface="Times New Roman" panose="02020603050405020304" pitchFamily="18" charset="0"/>
                        <a:cs typeface="Times New Roman" panose="02020603050405020304" pitchFamily="18" charset="0"/>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output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2571173"/>
                  </a:ext>
                </a:extLst>
              </a:tr>
              <a:tr h="133350">
                <a:tc>
                  <a:txBody>
                    <a:bodyPr/>
                    <a:lstStyle/>
                    <a:p>
                      <a:pPr algn="ctr" rtl="0" fontAlgn="b"/>
                      <a:r>
                        <a:rPr lang="en-US" sz="1800" dirty="0">
                          <a:effectLst/>
                          <a:latin typeface="Times New Roman" panose="02020603050405020304" pitchFamily="18" charset="0"/>
                          <a:cs typeface="Times New Roman" panose="02020603050405020304" pitchFamily="18" charset="0"/>
                        </a:rPr>
                        <a:t>63</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3</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145</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233</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150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2.3</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7953392"/>
                  </a:ext>
                </a:extLst>
              </a:tr>
              <a:tr h="133350">
                <a:tc>
                  <a:txBody>
                    <a:bodyPr/>
                    <a:lstStyle/>
                    <a:p>
                      <a:pPr algn="ctr" rtl="0" fontAlgn="b"/>
                      <a:r>
                        <a:rPr lang="en-US" sz="1800">
                          <a:effectLst/>
                          <a:latin typeface="Times New Roman" panose="02020603050405020304" pitchFamily="18" charset="0"/>
                          <a:cs typeface="Times New Roman" panose="02020603050405020304" pitchFamily="18" charset="0"/>
                        </a:rPr>
                        <a:t>37</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2</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a:effectLst/>
                          <a:latin typeface="Times New Roman" panose="02020603050405020304" pitchFamily="18" charset="0"/>
                          <a:cs typeface="Times New Roman" panose="02020603050405020304" pitchFamily="18" charset="0"/>
                        </a:rPr>
                        <a:t>130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250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187</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3.5</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2</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800" dirty="0">
                          <a:effectLst/>
                          <a:latin typeface="Times New Roman" panose="02020603050405020304" pitchFamily="18" charset="0"/>
                          <a:cs typeface="Times New Roman" panose="02020603050405020304" pitchFamily="18" charset="0"/>
                        </a:rPr>
                        <a:t>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1866097"/>
                  </a:ext>
                </a:extLst>
              </a:tr>
            </a:tbl>
          </a:graphicData>
        </a:graphic>
      </p:graphicFrame>
    </p:spTree>
    <p:extLst>
      <p:ext uri="{BB962C8B-B14F-4D97-AF65-F5344CB8AC3E}">
        <p14:creationId xmlns:p14="http://schemas.microsoft.com/office/powerpoint/2010/main" val="173783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D43A-034E-F19C-B344-6BF566818AD2}"/>
              </a:ext>
            </a:extLst>
          </p:cNvPr>
          <p:cNvSpPr>
            <a:spLocks noGrp="1"/>
          </p:cNvSpPr>
          <p:nvPr>
            <p:ph type="title"/>
          </p:nvPr>
        </p:nvSpPr>
        <p:spPr>
          <a:xfrm>
            <a:off x="7576457" y="1128094"/>
            <a:ext cx="4436277" cy="1132505"/>
          </a:xfrm>
        </p:spPr>
        <p:txBody>
          <a:bodyPr anchor="t">
            <a:normAutofit/>
          </a:bodyPr>
          <a:lstStyle/>
          <a:p>
            <a:r>
              <a:rPr lang="en-US" sz="3200" b="1" i="1" dirty="0"/>
              <a:t>The architecture of heart attack prediction system</a:t>
            </a:r>
          </a:p>
        </p:txBody>
      </p:sp>
      <p:sp>
        <p:nvSpPr>
          <p:cNvPr id="15" name="Rectangle 11">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diagram of a software development process&#10;&#10;Description automatically generated">
            <a:extLst>
              <a:ext uri="{FF2B5EF4-FFF2-40B4-BE49-F238E27FC236}">
                <a16:creationId xmlns:a16="http://schemas.microsoft.com/office/drawing/2014/main" id="{2F1BCB3B-7B04-DF60-6D37-09A592E37B12}"/>
              </a:ext>
            </a:extLst>
          </p:cNvPr>
          <p:cNvPicPr>
            <a:picLocks noChangeAspect="1"/>
          </p:cNvPicPr>
          <p:nvPr/>
        </p:nvPicPr>
        <p:blipFill rotWithShape="1">
          <a:blip r:embed="rId2">
            <a:extLst>
              <a:ext uri="{28A0092B-C50C-407E-A947-70E740481C1C}">
                <a14:useLocalDpi xmlns:a14="http://schemas.microsoft.com/office/drawing/2010/main" val="0"/>
              </a:ext>
            </a:extLst>
          </a:blip>
          <a:srcRect l="12119" t="3187" r="24124" b="15481"/>
          <a:stretch/>
        </p:blipFill>
        <p:spPr>
          <a:xfrm>
            <a:off x="179266" y="1932852"/>
            <a:ext cx="7397191" cy="3384215"/>
          </a:xfrm>
          <a:prstGeom prst="rect">
            <a:avLst/>
          </a:prstGeom>
        </p:spPr>
      </p:pic>
      <p:cxnSp>
        <p:nvCxnSpPr>
          <p:cNvPr id="14" name="Straight Connector 13">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FF138E-F80E-76D6-974F-F64A220CAC08}"/>
              </a:ext>
            </a:extLst>
          </p:cNvPr>
          <p:cNvSpPr>
            <a:spLocks noGrp="1"/>
          </p:cNvSpPr>
          <p:nvPr>
            <p:ph idx="1"/>
          </p:nvPr>
        </p:nvSpPr>
        <p:spPr>
          <a:xfrm>
            <a:off x="7576457" y="2159000"/>
            <a:ext cx="4436277" cy="3983383"/>
          </a:xfrm>
        </p:spPr>
        <p:txBody>
          <a:bodyPr>
            <a:noAutofit/>
          </a:bodyPr>
          <a:lstStyle/>
          <a:p>
            <a:r>
              <a:rPr lang="en-US" sz="2000" dirty="0"/>
              <a:t>Building the offline model</a:t>
            </a:r>
          </a:p>
          <a:p>
            <a:pPr lvl="1"/>
            <a:r>
              <a:rPr lang="en-US" sz="1800" dirty="0"/>
              <a:t>Logistic regression, a classification algorithm, has been used for classification</a:t>
            </a:r>
          </a:p>
          <a:p>
            <a:pPr lvl="1"/>
            <a:r>
              <a:rPr lang="en-US" sz="1800" dirty="0"/>
              <a:t>Evaluation method is accuracy</a:t>
            </a:r>
          </a:p>
          <a:p>
            <a:r>
              <a:rPr lang="en-US" sz="2000" dirty="0"/>
              <a:t>Streaming processing pipeline</a:t>
            </a:r>
          </a:p>
          <a:p>
            <a:pPr lvl="1"/>
            <a:r>
              <a:rPr lang="en-US" sz="1800" dirty="0"/>
              <a:t>Data has been collected from a csv file and sent to Kafka Topic.</a:t>
            </a:r>
          </a:p>
          <a:p>
            <a:pPr lvl="1"/>
            <a:r>
              <a:rPr lang="en-US" sz="1800" dirty="0"/>
              <a:t>After that, Spark has read the streaming data from Kafka Topic.</a:t>
            </a:r>
          </a:p>
          <a:p>
            <a:r>
              <a:rPr lang="en-US" sz="2000" dirty="0"/>
              <a:t>Online prediction</a:t>
            </a:r>
          </a:p>
          <a:p>
            <a:pPr lvl="1"/>
            <a:r>
              <a:rPr lang="en-US" sz="1800" b="0" i="0" dirty="0">
                <a:solidFill>
                  <a:srgbClr val="2E2E2E"/>
                </a:solidFill>
                <a:effectLst/>
                <a:latin typeface="ElsevierGulliver"/>
              </a:rPr>
              <a:t>The developed model has received the data and predicted whether the data contains indications of heart disease or not.</a:t>
            </a:r>
            <a:endParaRPr lang="en-US" sz="1800" dirty="0"/>
          </a:p>
        </p:txBody>
      </p:sp>
      <p:pic>
        <p:nvPicPr>
          <p:cNvPr id="5" name="Picture 4">
            <a:extLst>
              <a:ext uri="{FF2B5EF4-FFF2-40B4-BE49-F238E27FC236}">
                <a16:creationId xmlns:a16="http://schemas.microsoft.com/office/drawing/2014/main" id="{2392D4CE-E5C6-8495-0779-05A555696FAD}"/>
              </a:ext>
            </a:extLst>
          </p:cNvPr>
          <p:cNvPicPr>
            <a:picLocks noChangeAspect="1"/>
          </p:cNvPicPr>
          <p:nvPr/>
        </p:nvPicPr>
        <p:blipFill>
          <a:blip r:embed="rId3"/>
          <a:stretch>
            <a:fillRect/>
          </a:stretch>
        </p:blipFill>
        <p:spPr>
          <a:xfrm>
            <a:off x="3919742" y="2192930"/>
            <a:ext cx="582457" cy="256281"/>
          </a:xfrm>
          <a:prstGeom prst="rect">
            <a:avLst/>
          </a:prstGeom>
        </p:spPr>
      </p:pic>
    </p:spTree>
    <p:extLst>
      <p:ext uri="{BB962C8B-B14F-4D97-AF65-F5344CB8AC3E}">
        <p14:creationId xmlns:p14="http://schemas.microsoft.com/office/powerpoint/2010/main" val="94981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6D5A-2C5A-4809-55C4-AFE48E553277}"/>
              </a:ext>
            </a:extLst>
          </p:cNvPr>
          <p:cNvSpPr>
            <a:spLocks noGrp="1"/>
          </p:cNvSpPr>
          <p:nvPr>
            <p:ph type="title"/>
          </p:nvPr>
        </p:nvSpPr>
        <p:spPr>
          <a:xfrm>
            <a:off x="762000" y="1138036"/>
            <a:ext cx="5863772" cy="1402470"/>
          </a:xfrm>
        </p:spPr>
        <p:txBody>
          <a:bodyPr anchor="t">
            <a:normAutofit/>
          </a:bodyPr>
          <a:lstStyle/>
          <a:p>
            <a:r>
              <a:rPr lang="en-US" sz="3200" b="1" i="1" dirty="0">
                <a:effectLst/>
              </a:rPr>
              <a:t>Model Generation and Storage Layer:</a:t>
            </a:r>
            <a:endParaRPr lang="en-US" sz="3200" b="1" i="1" dirty="0"/>
          </a:p>
        </p:txBody>
      </p:sp>
      <p:cxnSp>
        <p:nvCxnSpPr>
          <p:cNvPr id="10259" name="Straight Connector 1025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B87BCB3-C948-1648-BCB6-6974BC64B527}"/>
              </a:ext>
            </a:extLst>
          </p:cNvPr>
          <p:cNvSpPr>
            <a:spLocks noGrp="1"/>
          </p:cNvSpPr>
          <p:nvPr>
            <p:ph idx="1"/>
          </p:nvPr>
        </p:nvSpPr>
        <p:spPr>
          <a:xfrm>
            <a:off x="761999" y="2551176"/>
            <a:ext cx="6451601" cy="3591207"/>
          </a:xfrm>
        </p:spPr>
        <p:txBody>
          <a:bodyPr>
            <a:normAutofit/>
          </a:bodyPr>
          <a:lstStyle/>
          <a:p>
            <a:r>
              <a:rPr lang="en-US" sz="2000" dirty="0"/>
              <a:t>The data has been loaded form CSV file into a </a:t>
            </a:r>
            <a:r>
              <a:rPr lang="en-US" sz="2000" dirty="0" err="1"/>
              <a:t>DataFrame</a:t>
            </a:r>
            <a:r>
              <a:rPr lang="en-US" sz="2000" dirty="0"/>
              <a:t>.</a:t>
            </a:r>
          </a:p>
          <a:p>
            <a:r>
              <a:rPr lang="en-US" sz="2000" dirty="0"/>
              <a:t>A pipeline has been created, consists of three stages.</a:t>
            </a:r>
          </a:p>
          <a:p>
            <a:pPr lvl="1"/>
            <a:r>
              <a:rPr lang="en-US" sz="2000" dirty="0"/>
              <a:t>Vector assembler</a:t>
            </a:r>
          </a:p>
          <a:p>
            <a:pPr lvl="1"/>
            <a:r>
              <a:rPr lang="en-US" sz="2000" dirty="0" err="1"/>
              <a:t>MinMaxScalar</a:t>
            </a:r>
            <a:endParaRPr lang="en-US" sz="2000" dirty="0"/>
          </a:p>
          <a:p>
            <a:pPr lvl="1"/>
            <a:r>
              <a:rPr lang="en-US" sz="2000" dirty="0"/>
              <a:t>Logistic Regression Model</a:t>
            </a:r>
          </a:p>
          <a:p>
            <a:r>
              <a:rPr lang="en-US" sz="2000" dirty="0"/>
              <a:t>Logistic Regression has been used for binary classification with following parameters:</a:t>
            </a:r>
          </a:p>
          <a:p>
            <a:pPr lvl="1"/>
            <a:r>
              <a:rPr lang="en-US" sz="2000" dirty="0" err="1"/>
              <a:t>maxIter</a:t>
            </a:r>
            <a:r>
              <a:rPr lang="en-US" sz="2000" dirty="0"/>
              <a:t> = 1</a:t>
            </a:r>
          </a:p>
          <a:p>
            <a:pPr lvl="1"/>
            <a:r>
              <a:rPr lang="en-US" sz="2000" dirty="0" err="1"/>
              <a:t>regParam</a:t>
            </a:r>
            <a:r>
              <a:rPr lang="en-US" sz="2000" dirty="0"/>
              <a:t> = 0.1</a:t>
            </a:r>
          </a:p>
          <a:p>
            <a:r>
              <a:rPr lang="en-US" sz="2000" dirty="0"/>
              <a:t>Accuracy of the model is 79.59%</a:t>
            </a:r>
          </a:p>
        </p:txBody>
      </p:sp>
      <p:pic>
        <p:nvPicPr>
          <p:cNvPr id="10" name="Picture 9" descr="A screenshot of a computer&#10;&#10;Description automatically generated">
            <a:extLst>
              <a:ext uri="{FF2B5EF4-FFF2-40B4-BE49-F238E27FC236}">
                <a16:creationId xmlns:a16="http://schemas.microsoft.com/office/drawing/2014/main" id="{4C6E1FB4-364A-0143-E847-67DDE741D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338" y="871146"/>
            <a:ext cx="2661522" cy="1802291"/>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FC8A1249-0A0D-B7AA-8066-ED43F2CE4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5072" y="2844325"/>
            <a:ext cx="2209196" cy="3582298"/>
          </a:xfrm>
          <a:prstGeom prst="rect">
            <a:avLst/>
          </a:prstGeom>
        </p:spPr>
      </p:pic>
    </p:spTree>
    <p:extLst>
      <p:ext uri="{BB962C8B-B14F-4D97-AF65-F5344CB8AC3E}">
        <p14:creationId xmlns:p14="http://schemas.microsoft.com/office/powerpoint/2010/main" val="3255353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C76E-7624-8245-C559-95A162D57CD5}"/>
              </a:ext>
            </a:extLst>
          </p:cNvPr>
          <p:cNvSpPr>
            <a:spLocks noGrp="1"/>
          </p:cNvSpPr>
          <p:nvPr>
            <p:ph type="title"/>
          </p:nvPr>
        </p:nvSpPr>
        <p:spPr>
          <a:xfrm>
            <a:off x="762000" y="1138265"/>
            <a:ext cx="5791199" cy="1401183"/>
          </a:xfrm>
        </p:spPr>
        <p:txBody>
          <a:bodyPr anchor="t">
            <a:normAutofit/>
          </a:bodyPr>
          <a:lstStyle/>
          <a:p>
            <a:r>
              <a:rPr lang="en-US" sz="3200" b="1" i="1" dirty="0"/>
              <a:t> Real-Time Prediction</a:t>
            </a:r>
          </a:p>
        </p:txBody>
      </p:sp>
      <p:cxnSp>
        <p:nvCxnSpPr>
          <p:cNvPr id="22" name="Straight Connector 21">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5C3C34AC-4034-64BB-B213-9ABFE6F2A5C9}"/>
              </a:ext>
            </a:extLst>
          </p:cNvPr>
          <p:cNvSpPr>
            <a:spLocks noGrp="1"/>
          </p:cNvSpPr>
          <p:nvPr>
            <p:ph idx="1"/>
          </p:nvPr>
        </p:nvSpPr>
        <p:spPr>
          <a:xfrm>
            <a:off x="330200" y="1888067"/>
            <a:ext cx="6959600" cy="4546600"/>
          </a:xfrm>
        </p:spPr>
        <p:txBody>
          <a:bodyPr>
            <a:normAutofit fontScale="92500" lnSpcReduction="10000"/>
          </a:bodyPr>
          <a:lstStyle/>
          <a:p>
            <a:r>
              <a:rPr lang="en-US" sz="1800" b="1" dirty="0"/>
              <a:t>Kafka Producer: </a:t>
            </a:r>
          </a:p>
          <a:p>
            <a:pPr lvl="1"/>
            <a:r>
              <a:rPr lang="en-US" sz="1800" dirty="0"/>
              <a:t>The CSV file containing the heart attack data has been used as a Kafka producer. </a:t>
            </a:r>
          </a:p>
          <a:p>
            <a:pPr lvl="1"/>
            <a:r>
              <a:rPr lang="en-US" sz="1800" dirty="0"/>
              <a:t>It has sent individual records (rows) of data to a Kafka topic at regular intervals, simulating real-time data ingestion.</a:t>
            </a:r>
          </a:p>
          <a:p>
            <a:r>
              <a:rPr lang="en-US" sz="1800" b="1" dirty="0"/>
              <a:t>Kafka Consumer (Spark Streaming): </a:t>
            </a:r>
          </a:p>
          <a:p>
            <a:pPr lvl="1"/>
            <a:r>
              <a:rPr lang="en-US" sz="1800" dirty="0"/>
              <a:t>Spark Streaming has been used as a Kafka consumer to receive data from the Kafka topic. Spark has maintained a continuous stream of data, allowing real-time processing.</a:t>
            </a:r>
          </a:p>
          <a:p>
            <a:r>
              <a:rPr lang="en-US" sz="1800" b="1" dirty="0"/>
              <a:t>Feature Extraction: </a:t>
            </a:r>
          </a:p>
          <a:p>
            <a:pPr lvl="1"/>
            <a:r>
              <a:rPr lang="en-US" sz="1800" dirty="0"/>
              <a:t>Each incoming record from Kafka has been preprocessed in Spark to align with the training data's format,</a:t>
            </a:r>
          </a:p>
          <a:p>
            <a:r>
              <a:rPr lang="en-US" sz="1800" b="1" dirty="0"/>
              <a:t>Real-Time Prediction:  </a:t>
            </a:r>
          </a:p>
          <a:p>
            <a:pPr lvl="1"/>
            <a:r>
              <a:rPr lang="en-US" sz="1800" dirty="0"/>
              <a:t>The preprocessed data has been then fed into the pre-trained machine learning model. </a:t>
            </a:r>
          </a:p>
          <a:p>
            <a:pPr lvl="1"/>
            <a:r>
              <a:rPr lang="en-US" sz="1800" dirty="0"/>
              <a:t>The model has predicted the likelihood of a heart attack for each incoming record in real-time.</a:t>
            </a:r>
          </a:p>
        </p:txBody>
      </p:sp>
      <p:sp>
        <p:nvSpPr>
          <p:cNvPr id="24" name="Rectangle 23">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screenshot of a computer program&#10;&#10;Description automatically generated">
            <a:extLst>
              <a:ext uri="{FF2B5EF4-FFF2-40B4-BE49-F238E27FC236}">
                <a16:creationId xmlns:a16="http://schemas.microsoft.com/office/drawing/2014/main" id="{A67C550A-E238-6B79-6EA6-DE1C223B2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094" y="475882"/>
            <a:ext cx="3690773" cy="5789450"/>
          </a:xfrm>
          <a:prstGeom prst="rect">
            <a:avLst/>
          </a:prstGeom>
        </p:spPr>
      </p:pic>
    </p:spTree>
    <p:extLst>
      <p:ext uri="{BB962C8B-B14F-4D97-AF65-F5344CB8AC3E}">
        <p14:creationId xmlns:p14="http://schemas.microsoft.com/office/powerpoint/2010/main" val="209125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7F02-F966-5619-C6FB-191AA508D1CC}"/>
              </a:ext>
            </a:extLst>
          </p:cNvPr>
          <p:cNvSpPr>
            <a:spLocks noGrp="1"/>
          </p:cNvSpPr>
          <p:nvPr>
            <p:ph type="title"/>
          </p:nvPr>
        </p:nvSpPr>
        <p:spPr>
          <a:xfrm>
            <a:off x="762001" y="1138265"/>
            <a:ext cx="9390528" cy="1401183"/>
          </a:xfrm>
        </p:spPr>
        <p:txBody>
          <a:bodyPr anchor="t">
            <a:normAutofit/>
          </a:bodyPr>
          <a:lstStyle/>
          <a:p>
            <a:r>
              <a:rPr lang="en-US" sz="3200" b="1" i="1" dirty="0"/>
              <a:t>Conclusion</a:t>
            </a:r>
          </a:p>
        </p:txBody>
      </p:sp>
      <p:cxnSp>
        <p:nvCxnSpPr>
          <p:cNvPr id="8" name="Straight Connector 7">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42630E-6CF0-ADBD-9795-AB23F6A7C285}"/>
              </a:ext>
            </a:extLst>
          </p:cNvPr>
          <p:cNvSpPr>
            <a:spLocks noGrp="1"/>
          </p:cNvSpPr>
          <p:nvPr>
            <p:ph idx="1"/>
          </p:nvPr>
        </p:nvSpPr>
        <p:spPr>
          <a:xfrm>
            <a:off x="762001" y="2167468"/>
            <a:ext cx="10069605" cy="3986644"/>
          </a:xfrm>
        </p:spPr>
        <p:txBody>
          <a:bodyPr>
            <a:normAutofit fontScale="85000" lnSpcReduction="20000"/>
          </a:bodyPr>
          <a:lstStyle/>
          <a:p>
            <a:r>
              <a:rPr lang="en-US" sz="2400" dirty="0"/>
              <a:t>Successful implementation of a real-time heart attack prediction system using Apache Kafka and Apache Spark has been demonstrated.</a:t>
            </a:r>
          </a:p>
          <a:p>
            <a:r>
              <a:rPr lang="en-US" sz="2400" dirty="0"/>
              <a:t>By combining Kafka's data streaming capabilities and Spark's distributed data processing, we have created an efficient and scalable pipeline for real-time prediction.</a:t>
            </a:r>
          </a:p>
          <a:p>
            <a:r>
              <a:rPr lang="en-US" sz="2400" dirty="0"/>
              <a:t>A dataset has been constructed from 303 (80% to build model and 20% as real-time) persons health </a:t>
            </a:r>
            <a:r>
              <a:rPr lang="en-US" sz="2400"/>
              <a:t>features have been </a:t>
            </a:r>
            <a:r>
              <a:rPr lang="en-US" sz="2400" dirty="0"/>
              <a:t>utilized to build up the prediction model</a:t>
            </a:r>
          </a:p>
          <a:p>
            <a:r>
              <a:rPr lang="en-US" sz="2400" dirty="0"/>
              <a:t>An accuracy of 79.59% has been achieved for this model. </a:t>
            </a:r>
          </a:p>
          <a:p>
            <a:r>
              <a:rPr lang="en-US" sz="2400" dirty="0"/>
              <a:t>With this system, healthcare professionals can potentially identify and intervene in heart attack cases promptly, saving lives and improving patient outcomes.</a:t>
            </a:r>
          </a:p>
          <a:p>
            <a:r>
              <a:rPr lang="en-US" sz="2400" dirty="0"/>
              <a:t>The real-time heart attack prediction system can be extended to other healthcare domains, such as predicting other medical conditions or monitoring patient vitals in real-time.</a:t>
            </a:r>
          </a:p>
          <a:p>
            <a:r>
              <a:rPr lang="en-US" sz="2400" dirty="0"/>
              <a:t>Future improvements can be made to enhance its accuracy and performance (i.e. building bigger dataset).</a:t>
            </a:r>
          </a:p>
        </p:txBody>
      </p:sp>
    </p:spTree>
    <p:extLst>
      <p:ext uri="{BB962C8B-B14F-4D97-AF65-F5344CB8AC3E}">
        <p14:creationId xmlns:p14="http://schemas.microsoft.com/office/powerpoint/2010/main" val="35102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BF55-3627-35F8-9501-F4762EE828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F3B4CA-4F1D-47C0-7FC1-F66849947FBF}"/>
              </a:ext>
            </a:extLst>
          </p:cNvPr>
          <p:cNvSpPr>
            <a:spLocks noGrp="1"/>
          </p:cNvSpPr>
          <p:nvPr>
            <p:ph idx="1"/>
          </p:nvPr>
        </p:nvSpPr>
        <p:spPr/>
        <p:txBody>
          <a:bodyPr>
            <a:normAutofit/>
          </a:bodyPr>
          <a:lstStyle/>
          <a:p>
            <a:pPr marL="0" indent="0" algn="ctr">
              <a:buNone/>
            </a:pPr>
            <a:endParaRPr lang="en-US" sz="8800" dirty="0"/>
          </a:p>
          <a:p>
            <a:pPr marL="0" indent="0" algn="ctr">
              <a:buNone/>
            </a:pPr>
            <a:r>
              <a:rPr lang="en-US" sz="8800" dirty="0"/>
              <a:t>Thank You</a:t>
            </a:r>
          </a:p>
        </p:txBody>
      </p:sp>
    </p:spTree>
    <p:extLst>
      <p:ext uri="{BB962C8B-B14F-4D97-AF65-F5344CB8AC3E}">
        <p14:creationId xmlns:p14="http://schemas.microsoft.com/office/powerpoint/2010/main" val="335354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7F02-F966-5619-C6FB-191AA508D1CC}"/>
              </a:ext>
            </a:extLst>
          </p:cNvPr>
          <p:cNvSpPr>
            <a:spLocks noGrp="1"/>
          </p:cNvSpPr>
          <p:nvPr>
            <p:ph type="title"/>
          </p:nvPr>
        </p:nvSpPr>
        <p:spPr>
          <a:xfrm>
            <a:off x="762001" y="1138265"/>
            <a:ext cx="9390528" cy="1401183"/>
          </a:xfrm>
        </p:spPr>
        <p:txBody>
          <a:bodyPr anchor="t">
            <a:normAutofit/>
          </a:bodyPr>
          <a:lstStyle/>
          <a:p>
            <a:r>
              <a:rPr lang="en-US" sz="3200" b="1" i="1" dirty="0"/>
              <a:t>Introduction</a:t>
            </a:r>
          </a:p>
        </p:txBody>
      </p:sp>
      <p:cxnSp>
        <p:nvCxnSpPr>
          <p:cNvPr id="8" name="Straight Connector 7">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42630E-6CF0-ADBD-9795-AB23F6A7C285}"/>
              </a:ext>
            </a:extLst>
          </p:cNvPr>
          <p:cNvSpPr>
            <a:spLocks noGrp="1"/>
          </p:cNvSpPr>
          <p:nvPr>
            <p:ph idx="1"/>
          </p:nvPr>
        </p:nvSpPr>
        <p:spPr>
          <a:xfrm>
            <a:off x="762001" y="1894974"/>
            <a:ext cx="10069605" cy="4259137"/>
          </a:xfrm>
        </p:spPr>
        <p:txBody>
          <a:bodyPr>
            <a:normAutofit fontScale="92500" lnSpcReduction="20000"/>
          </a:bodyPr>
          <a:lstStyle/>
          <a:p>
            <a:pPr algn="just"/>
            <a:r>
              <a:rPr lang="en-US" sz="2400" dirty="0"/>
              <a:t>Heart attack is the number one leading cause of the death for men and women in the US.</a:t>
            </a:r>
          </a:p>
          <a:p>
            <a:pPr algn="just"/>
            <a:r>
              <a:rPr lang="en-US" sz="2400" dirty="0"/>
              <a:t>Real-time heart attack prediction system can save many lives eradicating the limitation of current detection schemes.</a:t>
            </a:r>
          </a:p>
          <a:p>
            <a:pPr algn="just"/>
            <a:r>
              <a:rPr lang="en-US" sz="2400" dirty="0"/>
              <a:t>The objective of this project is to develop a real-time system that can predict the likelihood of a person experiencing a heart attack using big data tools and machine learning.</a:t>
            </a:r>
          </a:p>
          <a:p>
            <a:pPr algn="just"/>
            <a:r>
              <a:rPr lang="en-US" sz="2400" dirty="0"/>
              <a:t>By analyzing the person’s health related data in real-time, the system aims to provide early warnings to healthcare professionals, allowing them to take prompt action and provide better medical care to potentially prevent or reduce the severity of heart attacks.</a:t>
            </a:r>
          </a:p>
          <a:p>
            <a:pPr algn="just"/>
            <a:r>
              <a:rPr lang="en-US" sz="2400" dirty="0"/>
              <a:t>The dataset used for this project contains various features related to individuals' health</a:t>
            </a:r>
          </a:p>
          <a:p>
            <a:pPr algn="just"/>
            <a:r>
              <a:rPr lang="en-US" sz="2400" dirty="0"/>
              <a:t> The goal of this project is to utilize Kafka to stream data from a CSV file to Spark, where the machine learning model performed real-time predictions.</a:t>
            </a:r>
          </a:p>
          <a:p>
            <a:pPr algn="just"/>
            <a:endParaRPr lang="en-US" sz="2400" dirty="0"/>
          </a:p>
        </p:txBody>
      </p:sp>
    </p:spTree>
    <p:extLst>
      <p:ext uri="{BB962C8B-B14F-4D97-AF65-F5344CB8AC3E}">
        <p14:creationId xmlns:p14="http://schemas.microsoft.com/office/powerpoint/2010/main" val="193747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7F86-D761-9126-2F17-67BCAB299EB0}"/>
              </a:ext>
            </a:extLst>
          </p:cNvPr>
          <p:cNvSpPr>
            <a:spLocks noGrp="1"/>
          </p:cNvSpPr>
          <p:nvPr>
            <p:ph type="title"/>
          </p:nvPr>
        </p:nvSpPr>
        <p:spPr>
          <a:xfrm>
            <a:off x="762000" y="1138265"/>
            <a:ext cx="5791199" cy="1401183"/>
          </a:xfrm>
        </p:spPr>
        <p:txBody>
          <a:bodyPr anchor="t">
            <a:normAutofit/>
          </a:bodyPr>
          <a:lstStyle/>
          <a:p>
            <a:r>
              <a:rPr lang="en-US" sz="3200" b="1" i="1" dirty="0"/>
              <a:t> Overview of Apache Kafka</a:t>
            </a:r>
          </a:p>
        </p:txBody>
      </p:sp>
      <p:cxnSp>
        <p:nvCxnSpPr>
          <p:cNvPr id="2068" name="Straight Connector 206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DA0E81-30AC-520E-92C4-2244653C900F}"/>
              </a:ext>
            </a:extLst>
          </p:cNvPr>
          <p:cNvSpPr>
            <a:spLocks noGrp="1"/>
          </p:cNvSpPr>
          <p:nvPr>
            <p:ph idx="1"/>
          </p:nvPr>
        </p:nvSpPr>
        <p:spPr>
          <a:xfrm>
            <a:off x="762000" y="2118824"/>
            <a:ext cx="6451600" cy="4035287"/>
          </a:xfrm>
        </p:spPr>
        <p:txBody>
          <a:bodyPr>
            <a:normAutofit fontScale="92500" lnSpcReduction="10000"/>
          </a:bodyPr>
          <a:lstStyle/>
          <a:p>
            <a:pPr algn="just"/>
            <a:r>
              <a:rPr lang="en-US" sz="2000" dirty="0"/>
              <a:t>Apache Kafka is a distributed streaming platform that enables the building of real-time data pipelines and streaming applications.</a:t>
            </a:r>
          </a:p>
          <a:p>
            <a:pPr algn="just"/>
            <a:r>
              <a:rPr lang="en-US" sz="2000" dirty="0"/>
              <a:t> It is designed to handle high-throughput, fault-tolerant, and scalable data streams. Key components of Kafka include:</a:t>
            </a:r>
          </a:p>
          <a:p>
            <a:pPr lvl="1" algn="just"/>
            <a:r>
              <a:rPr lang="en-US" sz="2000" b="1" i="1" dirty="0"/>
              <a:t>Topic: </a:t>
            </a:r>
            <a:r>
              <a:rPr lang="en-US" sz="2000" dirty="0"/>
              <a:t>A stream of data records, which acts as a channel for data transmission.</a:t>
            </a:r>
          </a:p>
          <a:p>
            <a:pPr lvl="1" algn="just"/>
            <a:r>
              <a:rPr lang="en-US" sz="2000" b="1" i="1" dirty="0"/>
              <a:t>Producer: </a:t>
            </a:r>
            <a:r>
              <a:rPr lang="en-US" sz="2000" dirty="0"/>
              <a:t>An application that publishes messages to Kafka topics.</a:t>
            </a:r>
          </a:p>
          <a:p>
            <a:pPr lvl="1" algn="just"/>
            <a:r>
              <a:rPr lang="en-US" sz="2000" b="1" i="1" dirty="0"/>
              <a:t>Consumer: </a:t>
            </a:r>
            <a:r>
              <a:rPr lang="en-US" sz="2000" dirty="0"/>
              <a:t>An application that reads data from Kafka topics.</a:t>
            </a:r>
          </a:p>
          <a:p>
            <a:pPr lvl="1" algn="just"/>
            <a:r>
              <a:rPr lang="en-US" sz="2000" b="1" i="1" dirty="0"/>
              <a:t>Broker: </a:t>
            </a:r>
            <a:r>
              <a:rPr lang="en-US" sz="2000" dirty="0"/>
              <a:t>The central unit of a Kafka cluster, responsible for storing and managing streams of records.</a:t>
            </a:r>
          </a:p>
          <a:p>
            <a:pPr lvl="1" algn="just"/>
            <a:r>
              <a:rPr lang="en-US" sz="2000" b="1" i="1" dirty="0"/>
              <a:t>Zookeeper: </a:t>
            </a:r>
            <a:r>
              <a:rPr lang="en-US" sz="2000" dirty="0"/>
              <a:t>Manages distributed coordination between Kafka brokers.</a:t>
            </a:r>
          </a:p>
        </p:txBody>
      </p:sp>
      <p:sp>
        <p:nvSpPr>
          <p:cNvPr id="2070" name="Rectangle 2069">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defined">
            <a:extLst>
              <a:ext uri="{FF2B5EF4-FFF2-40B4-BE49-F238E27FC236}">
                <a16:creationId xmlns:a16="http://schemas.microsoft.com/office/drawing/2014/main" id="{0056C6C4-824B-A9BB-A0B3-1662A2581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4191" y="2118825"/>
            <a:ext cx="3452192" cy="261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68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504E-E84A-FC16-F9D3-01D9F1775AE8}"/>
              </a:ext>
            </a:extLst>
          </p:cNvPr>
          <p:cNvSpPr>
            <a:spLocks noGrp="1"/>
          </p:cNvSpPr>
          <p:nvPr>
            <p:ph type="title"/>
          </p:nvPr>
        </p:nvSpPr>
        <p:spPr>
          <a:xfrm>
            <a:off x="762000" y="1138265"/>
            <a:ext cx="5791199" cy="1401183"/>
          </a:xfrm>
        </p:spPr>
        <p:txBody>
          <a:bodyPr anchor="t">
            <a:normAutofit/>
          </a:bodyPr>
          <a:lstStyle/>
          <a:p>
            <a:r>
              <a:rPr lang="en-US" sz="3200" b="1" i="1" dirty="0"/>
              <a:t>Setup Apache Kafka</a:t>
            </a:r>
          </a:p>
        </p:txBody>
      </p:sp>
      <p:cxnSp>
        <p:nvCxnSpPr>
          <p:cNvPr id="4110" name="Straight Connector 410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950048-5951-A0B9-A0BD-483BE88B0574}"/>
              </a:ext>
            </a:extLst>
          </p:cNvPr>
          <p:cNvSpPr>
            <a:spLocks noGrp="1"/>
          </p:cNvSpPr>
          <p:nvPr>
            <p:ph idx="1"/>
          </p:nvPr>
        </p:nvSpPr>
        <p:spPr>
          <a:xfrm>
            <a:off x="762000" y="2551176"/>
            <a:ext cx="5791199" cy="3602935"/>
          </a:xfrm>
        </p:spPr>
        <p:txBody>
          <a:bodyPr>
            <a:normAutofit/>
          </a:bodyPr>
          <a:lstStyle/>
          <a:p>
            <a:pPr algn="just"/>
            <a:r>
              <a:rPr lang="en-US" i="0" dirty="0">
                <a:effectLst/>
                <a:latin typeface="Söhne"/>
              </a:rPr>
              <a:t>Prerequisites: The prerequisites required for setting up Apache Kafka</a:t>
            </a:r>
          </a:p>
          <a:p>
            <a:pPr lvl="1" algn="just"/>
            <a:r>
              <a:rPr lang="en-US" sz="2800" i="0" dirty="0">
                <a:effectLst/>
                <a:latin typeface="Söhne"/>
              </a:rPr>
              <a:t>Java JDK 8 or later.</a:t>
            </a:r>
          </a:p>
          <a:p>
            <a:pPr lvl="1" algn="just"/>
            <a:r>
              <a:rPr lang="en-US" sz="2800" i="0" dirty="0">
                <a:effectLst/>
                <a:latin typeface="Söhne"/>
              </a:rPr>
              <a:t>Running instance of </a:t>
            </a:r>
            <a:r>
              <a:rPr lang="en-US" sz="2800" i="0" dirty="0" err="1">
                <a:effectLst/>
                <a:latin typeface="Söhne"/>
              </a:rPr>
              <a:t>ZooKeeper</a:t>
            </a:r>
            <a:r>
              <a:rPr lang="en-US" sz="2800" i="0" dirty="0">
                <a:effectLst/>
                <a:latin typeface="Söhne"/>
              </a:rPr>
              <a:t>.</a:t>
            </a:r>
          </a:p>
          <a:p>
            <a:pPr algn="just"/>
            <a:r>
              <a:rPr lang="en-US" i="0" dirty="0">
                <a:effectLst/>
                <a:latin typeface="Söhne"/>
              </a:rPr>
              <a:t>Downloading Kafka</a:t>
            </a:r>
            <a:r>
              <a:rPr lang="en-US" dirty="0">
                <a:latin typeface="Söhne"/>
              </a:rPr>
              <a:t>:</a:t>
            </a:r>
          </a:p>
          <a:p>
            <a:pPr lvl="1" algn="just"/>
            <a:r>
              <a:rPr lang="en-US" sz="2800" dirty="0">
                <a:latin typeface="Söhne"/>
              </a:rPr>
              <a:t>The Apache Kafka website  (</a:t>
            </a:r>
            <a:r>
              <a:rPr lang="en-US" sz="2800" dirty="0">
                <a:latin typeface="Söhne"/>
                <a:hlinkClick r:id="rId2"/>
              </a:rPr>
              <a:t>https://kafka.apache.org/downloads</a:t>
            </a:r>
            <a:r>
              <a:rPr lang="en-US" sz="2800" dirty="0">
                <a:latin typeface="Söhne"/>
              </a:rPr>
              <a:t>)</a:t>
            </a:r>
            <a:endParaRPr lang="en-US" dirty="0">
              <a:latin typeface="Söhne"/>
            </a:endParaRPr>
          </a:p>
          <a:p>
            <a:pPr algn="just"/>
            <a:endParaRPr lang="en-US" dirty="0">
              <a:latin typeface="Söhne"/>
            </a:endParaRPr>
          </a:p>
        </p:txBody>
      </p:sp>
      <p:sp>
        <p:nvSpPr>
          <p:cNvPr id="4112" name="Rectangle 4111">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B9E47AC3-8442-C951-90C4-F1485EE670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61423" y="842824"/>
            <a:ext cx="3177727" cy="5167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9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7841-8D30-A327-E1B5-1B5E419B2653}"/>
              </a:ext>
            </a:extLst>
          </p:cNvPr>
          <p:cNvSpPr>
            <a:spLocks noGrp="1"/>
          </p:cNvSpPr>
          <p:nvPr>
            <p:ph type="title"/>
          </p:nvPr>
        </p:nvSpPr>
        <p:spPr>
          <a:xfrm>
            <a:off x="761840" y="1138265"/>
            <a:ext cx="4651204" cy="1401183"/>
          </a:xfrm>
        </p:spPr>
        <p:txBody>
          <a:bodyPr anchor="t">
            <a:normAutofit/>
          </a:bodyPr>
          <a:lstStyle/>
          <a:p>
            <a:r>
              <a:rPr lang="en-US" sz="3200" b="1" i="1" dirty="0"/>
              <a:t>Overview of Apache Spark</a:t>
            </a:r>
          </a:p>
        </p:txBody>
      </p:sp>
      <p:cxnSp>
        <p:nvCxnSpPr>
          <p:cNvPr id="5127" name="Straight Connector 512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C7ABD7-52A5-3219-6669-63F3F937216D}"/>
              </a:ext>
            </a:extLst>
          </p:cNvPr>
          <p:cNvSpPr>
            <a:spLocks noGrp="1"/>
          </p:cNvSpPr>
          <p:nvPr>
            <p:ph idx="1"/>
          </p:nvPr>
        </p:nvSpPr>
        <p:spPr>
          <a:xfrm>
            <a:off x="761839" y="2048933"/>
            <a:ext cx="6978874" cy="4360919"/>
          </a:xfrm>
        </p:spPr>
        <p:txBody>
          <a:bodyPr>
            <a:normAutofit fontScale="92500" lnSpcReduction="20000"/>
          </a:bodyPr>
          <a:lstStyle/>
          <a:p>
            <a:pPr algn="just"/>
            <a:r>
              <a:rPr lang="en-US" sz="2400" dirty="0"/>
              <a:t>Apache Spark is an open-source, distributed data processing engine designed for speed, ease of use, and advanced analytics. Key features of Spark include:</a:t>
            </a:r>
          </a:p>
          <a:p>
            <a:pPr lvl="1" algn="just"/>
            <a:r>
              <a:rPr lang="en-US" dirty="0"/>
              <a:t>Resilient Distributed Datasets (RDDs): Fault-tolerant, distributed collections of data that can be processed in parallel.</a:t>
            </a:r>
          </a:p>
          <a:p>
            <a:pPr lvl="1" algn="just"/>
            <a:r>
              <a:rPr lang="en-US" dirty="0" err="1"/>
              <a:t>DataFrames</a:t>
            </a:r>
            <a:r>
              <a:rPr lang="en-US" dirty="0"/>
              <a:t>: Structured data representation, offering optimization opportunities.</a:t>
            </a:r>
          </a:p>
          <a:p>
            <a:pPr lvl="1" algn="just"/>
            <a:r>
              <a:rPr lang="en-US" dirty="0"/>
              <a:t>Spark SQL: Enables querying structured data using SQL queries.</a:t>
            </a:r>
          </a:p>
          <a:p>
            <a:pPr lvl="1" algn="just"/>
            <a:r>
              <a:rPr lang="en-US" dirty="0"/>
              <a:t>Spark Streaming: Allows processing of real-time data streams.</a:t>
            </a:r>
          </a:p>
          <a:p>
            <a:pPr lvl="1" algn="just"/>
            <a:r>
              <a:rPr lang="en-US" dirty="0" err="1"/>
              <a:t>MLlib</a:t>
            </a:r>
            <a:r>
              <a:rPr lang="en-US" dirty="0"/>
              <a:t>: Spark's machine learning library, offering various algorithms and utilities for building ML models.</a:t>
            </a:r>
          </a:p>
        </p:txBody>
      </p:sp>
      <p:pic>
        <p:nvPicPr>
          <p:cNvPr id="5122" name="Picture 2">
            <a:extLst>
              <a:ext uri="{FF2B5EF4-FFF2-40B4-BE49-F238E27FC236}">
                <a16:creationId xmlns:a16="http://schemas.microsoft.com/office/drawing/2014/main" id="{70E6B4B4-AA28-40CD-E73D-CEAA71A5A3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58" r="1" b="3076"/>
          <a:stretch/>
        </p:blipFill>
        <p:spPr bwMode="auto">
          <a:xfrm>
            <a:off x="7872439" y="1762032"/>
            <a:ext cx="3364965" cy="333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67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ight Triangle 103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4">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93C9235-2797-FDF0-6C07-B16B3FBCF8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31965" y="1130879"/>
            <a:ext cx="8770509" cy="403443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Spark Modules and components">
            <a:extLst>
              <a:ext uri="{FF2B5EF4-FFF2-40B4-BE49-F238E27FC236}">
                <a16:creationId xmlns:a16="http://schemas.microsoft.com/office/drawing/2014/main" id="{889E64A7-664E-A433-12FE-F5FF4B353D4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111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8D69-6DC0-5778-D251-FCD43784E657}"/>
              </a:ext>
            </a:extLst>
          </p:cNvPr>
          <p:cNvSpPr>
            <a:spLocks noGrp="1"/>
          </p:cNvSpPr>
          <p:nvPr>
            <p:ph type="title"/>
          </p:nvPr>
        </p:nvSpPr>
        <p:spPr>
          <a:xfrm>
            <a:off x="762000" y="1138036"/>
            <a:ext cx="9058195" cy="1048901"/>
          </a:xfrm>
        </p:spPr>
        <p:txBody>
          <a:bodyPr anchor="t">
            <a:normAutofit/>
          </a:bodyPr>
          <a:lstStyle/>
          <a:p>
            <a:r>
              <a:rPr lang="en-US" sz="3200" b="1" i="1" dirty="0"/>
              <a:t>Setup Apache Spark and </a:t>
            </a:r>
            <a:r>
              <a:rPr lang="en-US" sz="3200" b="1" i="1" dirty="0" err="1"/>
              <a:t>PySpark</a:t>
            </a:r>
            <a:endParaRPr lang="en-US" sz="3200" b="1" i="1" dirty="0"/>
          </a:p>
        </p:txBody>
      </p:sp>
      <p:cxnSp>
        <p:nvCxnSpPr>
          <p:cNvPr id="7179" name="Straight Connector 717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174" name="Picture 6" descr="What is PySpark and Why Should I Use It? - The Left Join">
            <a:extLst>
              <a:ext uri="{FF2B5EF4-FFF2-40B4-BE49-F238E27FC236}">
                <a16:creationId xmlns:a16="http://schemas.microsoft.com/office/drawing/2014/main" id="{AF1FA1A4-34E6-0D1A-A742-7ECF1EDEA1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2628" y="2644338"/>
            <a:ext cx="2792911" cy="156932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8052A4D-CD7A-F444-4810-74AC40A08FE9}"/>
              </a:ext>
            </a:extLst>
          </p:cNvPr>
          <p:cNvSpPr>
            <a:spLocks noGrp="1"/>
          </p:cNvSpPr>
          <p:nvPr>
            <p:ph idx="1"/>
          </p:nvPr>
        </p:nvSpPr>
        <p:spPr>
          <a:xfrm>
            <a:off x="3928533" y="2023534"/>
            <a:ext cx="7370839" cy="4118850"/>
          </a:xfrm>
        </p:spPr>
        <p:txBody>
          <a:bodyPr>
            <a:normAutofit/>
          </a:bodyPr>
          <a:lstStyle/>
          <a:p>
            <a:pPr algn="just"/>
            <a:r>
              <a:rPr lang="en-US" sz="2000" i="0" dirty="0">
                <a:effectLst/>
              </a:rPr>
              <a:t>Downloading Apache Spark:</a:t>
            </a:r>
          </a:p>
          <a:p>
            <a:pPr lvl="1"/>
            <a:r>
              <a:rPr lang="en-US" sz="2000" b="0" i="0" dirty="0">
                <a:effectLst/>
              </a:rPr>
              <a:t>Apache Spark website (</a:t>
            </a:r>
            <a:r>
              <a:rPr lang="en-US" sz="2000" b="0" i="0" u="sng" dirty="0">
                <a:effectLst/>
                <a:hlinkClick r:id="rId3"/>
              </a:rPr>
              <a:t>https://spark.apache.org/downloads.html</a:t>
            </a:r>
            <a:r>
              <a:rPr lang="en-US" sz="2000" b="0" i="0" dirty="0">
                <a:effectLst/>
              </a:rPr>
              <a:t>).</a:t>
            </a:r>
            <a:endParaRPr lang="en-US" sz="2000" b="1" dirty="0"/>
          </a:p>
          <a:p>
            <a:pPr algn="just"/>
            <a:r>
              <a:rPr lang="en-US" sz="2000" i="0" dirty="0">
                <a:effectLst/>
              </a:rPr>
              <a:t>Setting Up Spark Environment:</a:t>
            </a:r>
          </a:p>
          <a:p>
            <a:pPr lvl="1" algn="just"/>
            <a:r>
              <a:rPr lang="en-US" sz="2000" i="0" dirty="0">
                <a:effectLst/>
              </a:rPr>
              <a:t>Setting the ‘SPARK_HOME’ environmental variable to the installation directory</a:t>
            </a:r>
          </a:p>
          <a:p>
            <a:pPr lvl="1" algn="just"/>
            <a:r>
              <a:rPr lang="en-US" sz="2000" dirty="0"/>
              <a:t>Adding Spark’s ‘bin’ directory to my system’s ‘PATH’ to easily access Spark’s command</a:t>
            </a:r>
            <a:endParaRPr lang="en-US" sz="2000" i="0" dirty="0">
              <a:effectLst/>
            </a:endParaRPr>
          </a:p>
          <a:p>
            <a:pPr algn="just"/>
            <a:r>
              <a:rPr lang="en-US" sz="2000" dirty="0" err="1"/>
              <a:t>PySpark</a:t>
            </a:r>
            <a:r>
              <a:rPr lang="en-US" sz="2000" dirty="0"/>
              <a:t>:</a:t>
            </a:r>
          </a:p>
          <a:p>
            <a:pPr lvl="1" algn="just"/>
            <a:r>
              <a:rPr lang="en-US" sz="2000" dirty="0"/>
              <a:t>The Python API for Apache Spark.</a:t>
            </a:r>
          </a:p>
          <a:p>
            <a:pPr algn="just"/>
            <a:r>
              <a:rPr lang="en-US" sz="2000" dirty="0"/>
              <a:t>Installing </a:t>
            </a:r>
            <a:r>
              <a:rPr lang="en-US" sz="2000" dirty="0" err="1"/>
              <a:t>PySpark</a:t>
            </a:r>
            <a:r>
              <a:rPr lang="en-US" sz="2000" dirty="0"/>
              <a:t>:</a:t>
            </a:r>
          </a:p>
          <a:p>
            <a:pPr lvl="1" algn="just"/>
            <a:r>
              <a:rPr lang="en-US" sz="2000" dirty="0"/>
              <a:t>pip install </a:t>
            </a:r>
            <a:r>
              <a:rPr lang="en-US" sz="2000" dirty="0" err="1"/>
              <a:t>pyspark</a:t>
            </a:r>
            <a:endParaRPr lang="en-US" sz="2000" dirty="0"/>
          </a:p>
        </p:txBody>
      </p:sp>
    </p:spTree>
    <p:extLst>
      <p:ext uri="{BB962C8B-B14F-4D97-AF65-F5344CB8AC3E}">
        <p14:creationId xmlns:p14="http://schemas.microsoft.com/office/powerpoint/2010/main" val="22831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A5D6-93B5-C334-F9A3-A9EF9475AE74}"/>
              </a:ext>
            </a:extLst>
          </p:cNvPr>
          <p:cNvSpPr>
            <a:spLocks noGrp="1"/>
          </p:cNvSpPr>
          <p:nvPr>
            <p:ph type="title"/>
          </p:nvPr>
        </p:nvSpPr>
        <p:spPr>
          <a:xfrm>
            <a:off x="8153400" y="1128094"/>
            <a:ext cx="3434180" cy="1415270"/>
          </a:xfrm>
        </p:spPr>
        <p:txBody>
          <a:bodyPr anchor="t">
            <a:normAutofit/>
          </a:bodyPr>
          <a:lstStyle/>
          <a:p>
            <a:r>
              <a:rPr lang="en-US" sz="3200" b="1" i="1" dirty="0"/>
              <a:t>Spark Machine Learning Model</a:t>
            </a:r>
          </a:p>
        </p:txBody>
      </p:sp>
      <p:sp>
        <p:nvSpPr>
          <p:cNvPr id="6154" name="Rectangle 615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25130B70-772D-0AAE-BA54-DCE8EAEA5C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1733" y="2047939"/>
            <a:ext cx="6849534" cy="2768743"/>
          </a:xfrm>
          <a:prstGeom prst="rect">
            <a:avLst/>
          </a:prstGeom>
          <a:noFill/>
          <a:extLst>
            <a:ext uri="{909E8E84-426E-40DD-AFC4-6F175D3DCCD1}">
              <a14:hiddenFill xmlns:a14="http://schemas.microsoft.com/office/drawing/2010/main">
                <a:solidFill>
                  <a:srgbClr val="FFFFFF"/>
                </a:solidFill>
              </a14:hiddenFill>
            </a:ext>
          </a:extLst>
        </p:spPr>
      </p:pic>
      <p:cxnSp>
        <p:nvCxnSpPr>
          <p:cNvPr id="6153" name="Straight Connector 615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1BAB9F-B676-1922-1601-14141BA7E309}"/>
              </a:ext>
            </a:extLst>
          </p:cNvPr>
          <p:cNvSpPr>
            <a:spLocks noGrp="1"/>
          </p:cNvSpPr>
          <p:nvPr>
            <p:ph idx="1"/>
          </p:nvPr>
        </p:nvSpPr>
        <p:spPr>
          <a:xfrm>
            <a:off x="7576457" y="2543364"/>
            <a:ext cx="4454676" cy="3599019"/>
          </a:xfrm>
        </p:spPr>
        <p:txBody>
          <a:bodyPr>
            <a:normAutofit lnSpcReduction="10000"/>
          </a:bodyPr>
          <a:lstStyle/>
          <a:p>
            <a:r>
              <a:rPr lang="en-US" sz="1800" dirty="0"/>
              <a:t>In this project, Spark's </a:t>
            </a:r>
            <a:r>
              <a:rPr lang="en-US" sz="1800" dirty="0" err="1"/>
              <a:t>Mllib</a:t>
            </a:r>
            <a:r>
              <a:rPr lang="en-US" sz="1800" dirty="0"/>
              <a:t> has been utilized to build a machine learning model for MI prediction. </a:t>
            </a:r>
          </a:p>
          <a:p>
            <a:r>
              <a:rPr lang="en-US" sz="1800" dirty="0"/>
              <a:t>The dataset has been loaded into Spark, and it has been split into training and testing sets. </a:t>
            </a:r>
          </a:p>
          <a:p>
            <a:r>
              <a:rPr lang="en-US" sz="1800" dirty="0"/>
              <a:t>Several machine learning algorithms have been explored, and finally logistic regression has been used to classify the dataset.</a:t>
            </a:r>
          </a:p>
          <a:p>
            <a:r>
              <a:rPr lang="en-US" sz="1800" dirty="0"/>
              <a:t>Logistic regression is a straightforward yet effective approach for this task, making it a suitable choice for predicting heart attacks based on the provided data.</a:t>
            </a:r>
          </a:p>
        </p:txBody>
      </p:sp>
    </p:spTree>
    <p:extLst>
      <p:ext uri="{BB962C8B-B14F-4D97-AF65-F5344CB8AC3E}">
        <p14:creationId xmlns:p14="http://schemas.microsoft.com/office/powerpoint/2010/main" val="3673201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4FC4-4965-8A52-B6F9-47066CEC8732}"/>
              </a:ext>
            </a:extLst>
          </p:cNvPr>
          <p:cNvSpPr>
            <a:spLocks noGrp="1"/>
          </p:cNvSpPr>
          <p:nvPr>
            <p:ph type="title"/>
          </p:nvPr>
        </p:nvSpPr>
        <p:spPr>
          <a:xfrm>
            <a:off x="761840" y="1138265"/>
            <a:ext cx="4544762" cy="1401183"/>
          </a:xfrm>
        </p:spPr>
        <p:txBody>
          <a:bodyPr anchor="t">
            <a:normAutofit/>
          </a:bodyPr>
          <a:lstStyle/>
          <a:p>
            <a:r>
              <a:rPr lang="en-US" sz="3200" b="1" i="1" dirty="0"/>
              <a:t>Dataset</a:t>
            </a:r>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6FB9B5-78D2-D83F-6B5E-2A6B39E95355}"/>
              </a:ext>
            </a:extLst>
          </p:cNvPr>
          <p:cNvSpPr>
            <a:spLocks noGrp="1"/>
          </p:cNvSpPr>
          <p:nvPr>
            <p:ph idx="1"/>
          </p:nvPr>
        </p:nvSpPr>
        <p:spPr>
          <a:xfrm>
            <a:off x="761840" y="2062004"/>
            <a:ext cx="9769102" cy="4092108"/>
          </a:xfrm>
        </p:spPr>
        <p:txBody>
          <a:bodyPr>
            <a:normAutofit/>
          </a:bodyPr>
          <a:lstStyle/>
          <a:p>
            <a:r>
              <a:rPr lang="en-US" sz="2400" dirty="0"/>
              <a:t>The heart attack dataset used in this project The dataset has </a:t>
            </a:r>
          </a:p>
          <a:p>
            <a:pPr lvl="1"/>
            <a:r>
              <a:rPr lang="en-US" sz="2000" dirty="0"/>
              <a:t>13 features</a:t>
            </a:r>
          </a:p>
          <a:p>
            <a:pPr lvl="1"/>
            <a:r>
              <a:rPr lang="en-US" sz="2000" dirty="0"/>
              <a:t>303 instances</a:t>
            </a:r>
          </a:p>
          <a:p>
            <a:r>
              <a:rPr lang="en-US" sz="2400" dirty="0"/>
              <a:t>This dataset is open source and freely available on Kaggle. The link to the dataset is</a:t>
            </a:r>
          </a:p>
          <a:p>
            <a:pPr lvl="1"/>
            <a:r>
              <a:rPr lang="en-US" sz="1800" dirty="0">
                <a:hlinkClick r:id="rId2"/>
              </a:rPr>
              <a:t>https://www.kaggle.com/datasets/rashikrahmanpritom/heart-attack-analysis-prediction-dataset</a:t>
            </a:r>
            <a:r>
              <a:rPr lang="en-US" sz="1800" dirty="0"/>
              <a:t>.</a:t>
            </a:r>
          </a:p>
          <a:p>
            <a:r>
              <a:rPr lang="en-US" sz="2400" dirty="0"/>
              <a:t>The data was preprocessed to </a:t>
            </a:r>
          </a:p>
          <a:p>
            <a:pPr lvl="1"/>
            <a:r>
              <a:rPr lang="en-US" sz="2000" dirty="0"/>
              <a:t>handle missing values</a:t>
            </a:r>
          </a:p>
          <a:p>
            <a:pPr lvl="1"/>
            <a:r>
              <a:rPr lang="en-US" sz="2000" dirty="0"/>
              <a:t>convert categorical variables to numerical format</a:t>
            </a:r>
          </a:p>
          <a:p>
            <a:pPr lvl="1"/>
            <a:r>
              <a:rPr lang="en-US" sz="2000" dirty="0"/>
              <a:t>scale numerical features as required</a:t>
            </a:r>
          </a:p>
        </p:txBody>
      </p:sp>
      <p:sp>
        <p:nvSpPr>
          <p:cNvPr id="5" name="Rectangle 1">
            <a:extLst>
              <a:ext uri="{FF2B5EF4-FFF2-40B4-BE49-F238E27FC236}">
                <a16:creationId xmlns:a16="http://schemas.microsoft.com/office/drawing/2014/main" id="{2A7F35D8-A08E-2A0D-7049-E529D2470E4A}"/>
              </a:ext>
            </a:extLst>
          </p:cNvPr>
          <p:cNvSpPr>
            <a:spLocks noChangeArrowheads="1"/>
          </p:cNvSpPr>
          <p:nvPr/>
        </p:nvSpPr>
        <p:spPr bwMode="auto">
          <a:xfrm>
            <a:off x="495141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26759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1734</TotalTime>
  <Words>1334</Words>
  <Application>Microsoft Office PowerPoint</Application>
  <PresentationFormat>Widescreen</PresentationFormat>
  <Paragraphs>204</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ElsevierGulliver</vt:lpstr>
      <vt:lpstr>Söhne</vt:lpstr>
      <vt:lpstr>Times New Roman</vt:lpstr>
      <vt:lpstr>Office Theme</vt:lpstr>
      <vt:lpstr>Real-Time Heart Attack Prediction using Apache Kafka and Apache Spark</vt:lpstr>
      <vt:lpstr>Introduction</vt:lpstr>
      <vt:lpstr> Overview of Apache Kafka</vt:lpstr>
      <vt:lpstr>Setup Apache Kafka</vt:lpstr>
      <vt:lpstr>Overview of Apache Spark</vt:lpstr>
      <vt:lpstr>PowerPoint Presentation</vt:lpstr>
      <vt:lpstr>Setup Apache Spark and PySpark</vt:lpstr>
      <vt:lpstr>Spark Machine Learning Model</vt:lpstr>
      <vt:lpstr>Dataset</vt:lpstr>
      <vt:lpstr>Dataset</vt:lpstr>
      <vt:lpstr>Dataset(Cont.)</vt:lpstr>
      <vt:lpstr>The architecture of heart attack prediction system</vt:lpstr>
      <vt:lpstr>Model Generation and Storage Layer:</vt:lpstr>
      <vt:lpstr> Real-Time Prediction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Heart Attack Prediction using Apache Kafka and Apache Spark</dc:title>
  <dc:creator>Ayemon Baraka</dc:creator>
  <cp:lastModifiedBy>Ayemon Baraka</cp:lastModifiedBy>
  <cp:revision>14</cp:revision>
  <dcterms:created xsi:type="dcterms:W3CDTF">2023-07-28T02:29:31Z</dcterms:created>
  <dcterms:modified xsi:type="dcterms:W3CDTF">2023-08-04T06:34:36Z</dcterms:modified>
</cp:coreProperties>
</file>