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1" r:id="rId6"/>
    <p:sldId id="272" r:id="rId7"/>
    <p:sldId id="279" r:id="rId8"/>
    <p:sldId id="287" r:id="rId9"/>
    <p:sldId id="284" r:id="rId10"/>
    <p:sldId id="286" r:id="rId11"/>
    <p:sldId id="292" r:id="rId12"/>
    <p:sldId id="277" r:id="rId13"/>
    <p:sldId id="276" r:id="rId14"/>
    <p:sldId id="293" r:id="rId15"/>
    <p:sldId id="289" r:id="rId16"/>
    <p:sldId id="290" r:id="rId17"/>
    <p:sldId id="294"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F6F92D-ECAA-4E05-B45F-B31D98793C3B}">
          <p14:sldIdLst>
            <p14:sldId id="256"/>
            <p14:sldId id="271"/>
            <p14:sldId id="272"/>
            <p14:sldId id="279"/>
            <p14:sldId id="287"/>
            <p14:sldId id="284"/>
            <p14:sldId id="286"/>
            <p14:sldId id="292"/>
            <p14:sldId id="277"/>
            <p14:sldId id="276"/>
            <p14:sldId id="293"/>
            <p14:sldId id="289"/>
            <p14:sldId id="290"/>
            <p14:sldId id="294"/>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92" d="100"/>
          <a:sy n="92" d="100"/>
        </p:scale>
        <p:origin x="293" y="67"/>
      </p:cViewPr>
      <p:guideLst>
        <p:guide pos="3839"/>
        <p:guide orient="horz" pos="2160"/>
      </p:guideLst>
    </p:cSldViewPr>
  </p:slideViewPr>
  <p:notesTextViewPr>
    <p:cViewPr>
      <p:scale>
        <a:sx n="1" d="1"/>
        <a:sy n="1" d="1"/>
      </p:scale>
      <p:origin x="0" y="0"/>
    </p:cViewPr>
  </p:notesTextViewPr>
  <p:sorterViewPr>
    <p:cViewPr>
      <p:scale>
        <a:sx n="100" d="100"/>
        <a:sy n="100" d="100"/>
      </p:scale>
      <p:origin x="0" y="-4406"/>
    </p:cViewPr>
  </p:sorter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7/21/2017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7/21/2017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r>
              <a:rPr lang="en-US"/>
              <a:t>Jørgen Christopher Røsholm - 24896389</a:t>
            </a:r>
          </a:p>
        </p:txBody>
      </p:sp>
      <p:sp>
        <p:nvSpPr>
          <p:cNvPr id="5" name="Date Placeholder 4"/>
          <p:cNvSpPr>
            <a:spLocks noGrp="1"/>
          </p:cNvSpPr>
          <p:nvPr>
            <p:ph type="dt" sz="half" idx="10"/>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r>
              <a:rPr lang="en-US"/>
              <a:t>Jørgen Christopher Røsholm - 24896389</a:t>
            </a:r>
          </a:p>
        </p:txBody>
      </p:sp>
      <p:sp>
        <p:nvSpPr>
          <p:cNvPr id="4" name="Date Placeholder 3"/>
          <p:cNvSpPr>
            <a:spLocks noGrp="1"/>
          </p:cNvSpPr>
          <p:nvPr>
            <p:ph type="dt" sz="half" idx="10"/>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r>
              <a:rPr lang="en-US"/>
              <a:t>Jørgen Christopher Røsholm - 24896389</a:t>
            </a:r>
          </a:p>
        </p:txBody>
      </p:sp>
      <p:sp>
        <p:nvSpPr>
          <p:cNvPr id="4" name="Date Placeholder 3"/>
          <p:cNvSpPr>
            <a:spLocks noGrp="1"/>
          </p:cNvSpPr>
          <p:nvPr>
            <p:ph type="dt" sz="half" idx="10"/>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r>
              <a:rPr lang="en-US"/>
              <a:t>Jørgen Christopher Røsholm - 24896389</a:t>
            </a:r>
          </a:p>
        </p:txBody>
      </p:sp>
      <p:sp>
        <p:nvSpPr>
          <p:cNvPr id="4" name="Date Placeholder 3"/>
          <p:cNvSpPr>
            <a:spLocks noGrp="1"/>
          </p:cNvSpPr>
          <p:nvPr>
            <p:ph type="dt" sz="half" idx="10"/>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sz="1100"/>
            </a:lvl1pPr>
          </a:lstStyle>
          <a:p>
            <a:r>
              <a:rPr lang="en-US"/>
              <a:t>Jørgen Christopher Røsholm - 24896389</a:t>
            </a:r>
          </a:p>
        </p:txBody>
      </p:sp>
      <p:sp>
        <p:nvSpPr>
          <p:cNvPr id="4" name="Date Placeholder 3"/>
          <p:cNvSpPr>
            <a:spLocks noGrp="1"/>
          </p:cNvSpPr>
          <p:nvPr>
            <p:ph type="dt" sz="half" idx="10"/>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r>
              <a:rPr lang="en-US"/>
              <a:t>Jørgen Christopher Røsholm - 24896389</a:t>
            </a:r>
          </a:p>
        </p:txBody>
      </p:sp>
      <p:sp>
        <p:nvSpPr>
          <p:cNvPr id="5" name="Date Placeholder 4"/>
          <p:cNvSpPr>
            <a:spLocks noGrp="1"/>
          </p:cNvSpPr>
          <p:nvPr>
            <p:ph type="dt" sz="half" idx="10"/>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lvl1pPr>
              <a:defRPr sz="1100"/>
            </a:lvl1pPr>
          </a:lstStyle>
          <a:p>
            <a:r>
              <a:rPr lang="en-US"/>
              <a:t>Jørgen Christopher Røsholm - 24896389</a:t>
            </a:r>
          </a:p>
        </p:txBody>
      </p:sp>
      <p:sp>
        <p:nvSpPr>
          <p:cNvPr id="7" name="Date Placeholder 6"/>
          <p:cNvSpPr>
            <a:spLocks noGrp="1"/>
          </p:cNvSpPr>
          <p:nvPr>
            <p:ph type="dt" sz="half" idx="10"/>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lvl1pPr>
              <a:defRPr sz="1100"/>
            </a:lvl1pPr>
          </a:lstStyle>
          <a:p>
            <a:r>
              <a:rPr lang="en-US"/>
              <a:t>Jørgen Christopher Røsholm - 24896389</a:t>
            </a:r>
          </a:p>
        </p:txBody>
      </p:sp>
      <p:sp>
        <p:nvSpPr>
          <p:cNvPr id="3" name="Date Placeholder 2"/>
          <p:cNvSpPr>
            <a:spLocks noGrp="1"/>
          </p:cNvSpPr>
          <p:nvPr>
            <p:ph type="dt" sz="half" idx="10"/>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r>
              <a:rPr lang="en-US"/>
              <a:t>Jørgen Christopher Røsholm - 24896389</a:t>
            </a:r>
          </a:p>
        </p:txBody>
      </p:sp>
      <p:sp>
        <p:nvSpPr>
          <p:cNvPr id="2" name="Date Placeholder 1"/>
          <p:cNvSpPr>
            <a:spLocks noGrp="1"/>
          </p:cNvSpPr>
          <p:nvPr>
            <p:ph type="dt" sz="half" idx="10"/>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r>
              <a:rPr lang="en-US"/>
              <a:t>Jørgen Christopher Røsholm - 24896389</a:t>
            </a:r>
          </a:p>
        </p:txBody>
      </p:sp>
      <p:sp>
        <p:nvSpPr>
          <p:cNvPr id="5" name="Date Placeholder 4"/>
          <p:cNvSpPr>
            <a:spLocks noGrp="1"/>
          </p:cNvSpPr>
          <p:nvPr>
            <p:ph type="dt" sz="half" idx="10"/>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r>
              <a:rPr lang="en-US"/>
              <a:t>Jørgen Christopher Røsholm - 24896389</a:t>
            </a:r>
          </a:p>
        </p:txBody>
      </p:sp>
      <p:sp>
        <p:nvSpPr>
          <p:cNvPr id="5" name="Date Placeholder 4"/>
          <p:cNvSpPr>
            <a:spLocks noGrp="1"/>
          </p:cNvSpPr>
          <p:nvPr>
            <p:ph type="dt" sz="half" idx="10"/>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r>
              <a:rPr lang="en-GB"/>
              <a:t>Jørgen Christopher Røsholm - 24896389</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Dogs of the FTSE100</a:t>
            </a:r>
          </a:p>
        </p:txBody>
      </p:sp>
      <p:sp>
        <p:nvSpPr>
          <p:cNvPr id="3" name="Subtitle 2"/>
          <p:cNvSpPr>
            <a:spLocks noGrp="1"/>
          </p:cNvSpPr>
          <p:nvPr>
            <p:ph type="subTitle" idx="1"/>
          </p:nvPr>
        </p:nvSpPr>
        <p:spPr/>
        <p:txBody>
          <a:bodyPr>
            <a:normAutofit/>
          </a:bodyPr>
          <a:lstStyle/>
          <a:p>
            <a:r>
              <a:rPr lang="en-US" dirty="0">
                <a:solidFill>
                  <a:srgbClr val="96B86B"/>
                </a:solidFill>
              </a:rPr>
              <a:t>A Value-based investment strategy</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Dogs of the Dow - Methodology</a:t>
            </a:r>
          </a:p>
        </p:txBody>
      </p:sp>
      <p:sp>
        <p:nvSpPr>
          <p:cNvPr id="3" name="Content Placeholder 2">
            <a:extLst>
              <a:ext uri="{FF2B5EF4-FFF2-40B4-BE49-F238E27FC236}">
                <a16:creationId xmlns:a16="http://schemas.microsoft.com/office/drawing/2014/main" id="{5355188E-24C7-45B4-B133-BF457043B913}"/>
              </a:ext>
            </a:extLst>
          </p:cNvPr>
          <p:cNvSpPr>
            <a:spLocks noGrp="1"/>
          </p:cNvSpPr>
          <p:nvPr>
            <p:ph idx="1"/>
          </p:nvPr>
        </p:nvSpPr>
        <p:spPr/>
        <p:txBody>
          <a:bodyPr>
            <a:normAutofit fontScale="55000" lnSpcReduction="20000"/>
          </a:bodyPr>
          <a:lstStyle/>
          <a:p>
            <a:pPr>
              <a:lnSpc>
                <a:spcPct val="120000"/>
              </a:lnSpc>
            </a:pPr>
            <a:r>
              <a:rPr lang="nb-NO" dirty="0"/>
              <a:t>Step 1:</a:t>
            </a:r>
          </a:p>
          <a:p>
            <a:pPr lvl="1">
              <a:lnSpc>
                <a:spcPct val="120000"/>
              </a:lnSpc>
            </a:pPr>
            <a:r>
              <a:rPr lang="en-GB" dirty="0"/>
              <a:t> On the ﬁrst trading day of the year, I construct an equally weighted portfolio consisting of the ten stocks in the FTSE 100 with the highest current dividend yield. To compute the dividend yield, I will use the annualized value of the last ordinary dividend payment and the closing price on the first business day of the year (i.e. I look for stocks with the highest trailing dividend yield)</a:t>
            </a:r>
          </a:p>
          <a:p>
            <a:pPr lvl="2">
              <a:lnSpc>
                <a:spcPct val="120000"/>
              </a:lnSpc>
            </a:pPr>
            <a:r>
              <a:rPr lang="nb-NO" dirty="0"/>
              <a:t>The dividend amount is multiplied by the number of dividend payments per year, i.e. 2 for semi-annually and 4 for quarterly</a:t>
            </a:r>
            <a:endParaRPr lang="en-GB" dirty="0"/>
          </a:p>
          <a:p>
            <a:pPr lvl="1">
              <a:lnSpc>
                <a:spcPct val="120000"/>
              </a:lnSpc>
            </a:pPr>
            <a:r>
              <a:rPr lang="en-GB" dirty="0"/>
              <a:t>In rare cases when a FTSE 100 stock ceases to trade during the year due to a merger or acquisition, I invest the proceeds for the stock in the FTSE 100 total market portfolio until the following year</a:t>
            </a:r>
          </a:p>
          <a:p>
            <a:pPr>
              <a:lnSpc>
                <a:spcPct val="120000"/>
              </a:lnSpc>
            </a:pPr>
            <a:r>
              <a:rPr lang="nb-NO" dirty="0"/>
              <a:t>S</a:t>
            </a:r>
            <a:r>
              <a:rPr lang="en-GB" dirty="0" err="1"/>
              <a:t>tep</a:t>
            </a:r>
            <a:r>
              <a:rPr lang="en-GB" dirty="0"/>
              <a:t> 2:</a:t>
            </a:r>
          </a:p>
          <a:p>
            <a:pPr lvl="1">
              <a:lnSpc>
                <a:spcPct val="120000"/>
              </a:lnSpc>
            </a:pPr>
            <a:r>
              <a:rPr lang="en-GB" dirty="0"/>
              <a:t>After holding the portfolio for one year, I will determine the total value of the portfolio, including all dividends along with the closing values of the stocks, to compute the return</a:t>
            </a:r>
          </a:p>
          <a:p>
            <a:pPr>
              <a:lnSpc>
                <a:spcPct val="120000"/>
              </a:lnSpc>
            </a:pPr>
            <a:r>
              <a:rPr lang="nb-NO" dirty="0"/>
              <a:t>S</a:t>
            </a:r>
            <a:r>
              <a:rPr lang="en-GB" dirty="0" err="1"/>
              <a:t>tep</a:t>
            </a:r>
            <a:r>
              <a:rPr lang="en-GB" dirty="0"/>
              <a:t> 3:</a:t>
            </a:r>
          </a:p>
          <a:p>
            <a:pPr lvl="1">
              <a:lnSpc>
                <a:spcPct val="120000"/>
              </a:lnSpc>
            </a:pPr>
            <a:r>
              <a:rPr lang="en-GB" dirty="0"/>
              <a:t>Re-allocate 10% of the new total value in each of the ten highest yielding FTSE 100 stocks. Stocks which have dropped out of the top ten list are to be sold and replaced</a:t>
            </a:r>
          </a:p>
          <a:p>
            <a:pPr lvl="1">
              <a:lnSpc>
                <a:spcPct val="120000"/>
              </a:lnSpc>
            </a:pPr>
            <a:endParaRPr lang="en-GB" dirty="0"/>
          </a:p>
          <a:p>
            <a:pPr lvl="1">
              <a:lnSpc>
                <a:spcPct val="120000"/>
              </a:lnSpc>
            </a:pPr>
            <a:endParaRPr lang="en-GB" dirty="0"/>
          </a:p>
          <a:p>
            <a:pPr lvl="1">
              <a:lnSpc>
                <a:spcPct val="120000"/>
              </a:lnSpc>
            </a:pPr>
            <a:r>
              <a:rPr lang="en-GB" dirty="0"/>
              <a:t>The process is then repeated annually</a:t>
            </a:r>
          </a:p>
        </p:txBody>
      </p:sp>
      <p:sp>
        <p:nvSpPr>
          <p:cNvPr id="4" name="Footer Placeholder 3">
            <a:extLst>
              <a:ext uri="{FF2B5EF4-FFF2-40B4-BE49-F238E27FC236}">
                <a16:creationId xmlns:a16="http://schemas.microsoft.com/office/drawing/2014/main" id="{56476A97-3CF7-44C9-AAF4-CF48647880DB}"/>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155901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DF8-AF34-48BF-B3F4-E4F4B9C0B483}"/>
              </a:ext>
            </a:extLst>
          </p:cNvPr>
          <p:cNvSpPr>
            <a:spLocks noGrp="1"/>
          </p:cNvSpPr>
          <p:nvPr>
            <p:ph type="title"/>
          </p:nvPr>
        </p:nvSpPr>
        <p:spPr/>
        <p:txBody>
          <a:bodyPr/>
          <a:lstStyle/>
          <a:p>
            <a:r>
              <a:rPr lang="en-US" dirty="0"/>
              <a:t>Dogs of the Dow - Product Assessment</a:t>
            </a:r>
            <a:endParaRPr lang="en-GB" dirty="0"/>
          </a:p>
        </p:txBody>
      </p:sp>
      <p:sp>
        <p:nvSpPr>
          <p:cNvPr id="3" name="Content Placeholder 2">
            <a:extLst>
              <a:ext uri="{FF2B5EF4-FFF2-40B4-BE49-F238E27FC236}">
                <a16:creationId xmlns:a16="http://schemas.microsoft.com/office/drawing/2014/main" id="{0CFD5AA0-6BD5-4105-9CC5-366ADBCC6014}"/>
              </a:ext>
            </a:extLst>
          </p:cNvPr>
          <p:cNvSpPr>
            <a:spLocks noGrp="1"/>
          </p:cNvSpPr>
          <p:nvPr>
            <p:ph idx="1"/>
          </p:nvPr>
        </p:nvSpPr>
        <p:spPr/>
        <p:txBody>
          <a:bodyPr>
            <a:normAutofit fontScale="85000" lnSpcReduction="10000"/>
          </a:bodyPr>
          <a:lstStyle/>
          <a:p>
            <a:r>
              <a:rPr lang="nb-NO" dirty="0"/>
              <a:t>In conduct with previous studies, I will seek to employ the following measurements to assess the performance of the strategy:</a:t>
            </a:r>
          </a:p>
          <a:p>
            <a:pPr lvl="1"/>
            <a:r>
              <a:rPr lang="nb-NO" dirty="0"/>
              <a:t>the Sharpe ratio</a:t>
            </a:r>
          </a:p>
          <a:p>
            <a:pPr lvl="2"/>
            <a:r>
              <a:rPr lang="nb-NO" dirty="0"/>
              <a:t>Excess return on the portfolio over the portfolios standard deviation (Sharpe 1966)</a:t>
            </a:r>
          </a:p>
          <a:p>
            <a:pPr lvl="1"/>
            <a:r>
              <a:rPr lang="nb-NO" dirty="0"/>
              <a:t>the Treynor index</a:t>
            </a:r>
          </a:p>
          <a:p>
            <a:pPr lvl="2"/>
            <a:r>
              <a:rPr lang="nb-NO" dirty="0"/>
              <a:t>A measure of the portfolio’s excess return over the beta coefficient of the portfolio (Treynor, 2009)</a:t>
            </a:r>
          </a:p>
          <a:p>
            <a:pPr lvl="1"/>
            <a:r>
              <a:rPr lang="nb-NO" dirty="0"/>
              <a:t>Value at Risk</a:t>
            </a:r>
          </a:p>
          <a:p>
            <a:pPr lvl="2"/>
            <a:r>
              <a:rPr lang="nb-NO" dirty="0"/>
              <a:t>T</a:t>
            </a:r>
            <a:r>
              <a:rPr lang="en-GB" dirty="0"/>
              <a:t>he maximum amount of loss that 100 * (1 – α) portfolios would have out of 100 (i.e. 100 * α portfolios would lose more than VaR) (Alexander, 2009)</a:t>
            </a:r>
            <a:endParaRPr lang="nb-NO" dirty="0"/>
          </a:p>
          <a:p>
            <a:pPr lvl="2"/>
            <a:r>
              <a:rPr lang="nb-NO" dirty="0"/>
              <a:t>Historic and Parametric</a:t>
            </a:r>
          </a:p>
          <a:p>
            <a:pPr lvl="1"/>
            <a:r>
              <a:rPr lang="nb-NO" dirty="0"/>
              <a:t>Expected Shortfall (ES)</a:t>
            </a:r>
          </a:p>
          <a:p>
            <a:pPr lvl="2"/>
            <a:r>
              <a:rPr lang="en-GB" dirty="0"/>
              <a:t>After computing historical VaR, ES is the average return less than -VaR (Alexander, 2009)</a:t>
            </a:r>
          </a:p>
          <a:p>
            <a:pPr lvl="1"/>
            <a:r>
              <a:rPr lang="nb-NO" dirty="0"/>
              <a:t>Maximum Drawdown</a:t>
            </a:r>
          </a:p>
          <a:p>
            <a:pPr lvl="2"/>
            <a:r>
              <a:rPr lang="nb-NO" dirty="0"/>
              <a:t>An indication of downside risk, the highest relative reduction in the portfolio’s value over a given time (Magdon-Ismail et al., 2004)</a:t>
            </a:r>
          </a:p>
          <a:p>
            <a:pPr lvl="1"/>
            <a:endParaRPr lang="nb-NO" dirty="0"/>
          </a:p>
        </p:txBody>
      </p:sp>
      <p:sp>
        <p:nvSpPr>
          <p:cNvPr id="4" name="Footer Placeholder 3">
            <a:extLst>
              <a:ext uri="{FF2B5EF4-FFF2-40B4-BE49-F238E27FC236}">
                <a16:creationId xmlns:a16="http://schemas.microsoft.com/office/drawing/2014/main" id="{F144A1E6-3E93-453F-9D67-C691CAB631C4}"/>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129113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5E738778-F5EE-49AB-A7E0-30D1C5342651}"/>
              </a:ext>
            </a:extLst>
          </p:cNvPr>
          <p:cNvSpPr>
            <a:spLocks noGrp="1"/>
          </p:cNvSpPr>
          <p:nvPr>
            <p:ph idx="1"/>
          </p:nvPr>
        </p:nvSpPr>
        <p:spPr/>
        <p:txBody>
          <a:bodyPr>
            <a:normAutofit fontScale="40000" lnSpcReduction="20000"/>
          </a:bodyPr>
          <a:lstStyle/>
          <a:p>
            <a:r>
              <a:rPr lang="en-GB" dirty="0"/>
              <a:t>Alexander, C. (2009). Market Risk Analysis, Value at Risk Models, volume 4. John Wiley &amp; Sons.</a:t>
            </a:r>
          </a:p>
          <a:p>
            <a:r>
              <a:rPr lang="en-GB" dirty="0" err="1"/>
              <a:t>Basu</a:t>
            </a:r>
            <a:r>
              <a:rPr lang="en-GB" dirty="0"/>
              <a:t>, S. (1977). Investment performance of common stocks in relation to their price-earnings ratios: A test of the e</a:t>
            </a:r>
            <a:r>
              <a:rPr lang="nb-NO" dirty="0"/>
              <a:t>ﬃ</a:t>
            </a:r>
            <a:r>
              <a:rPr lang="en-GB" dirty="0" err="1"/>
              <a:t>cient</a:t>
            </a:r>
            <a:r>
              <a:rPr lang="en-GB" dirty="0"/>
              <a:t> market hypothesis. The Journal of Finance, 32(3):663–682.</a:t>
            </a:r>
          </a:p>
          <a:p>
            <a:r>
              <a:rPr lang="en-GB" dirty="0" err="1"/>
              <a:t>Brav</a:t>
            </a:r>
            <a:r>
              <a:rPr lang="en-GB" dirty="0"/>
              <a:t>, A., Graham, J. R., Harvey, C. R., and </a:t>
            </a:r>
            <a:r>
              <a:rPr lang="en-GB" dirty="0" err="1"/>
              <a:t>Michaely</a:t>
            </a:r>
            <a:r>
              <a:rPr lang="en-GB" dirty="0"/>
              <a:t>, R. (2005). </a:t>
            </a:r>
            <a:r>
              <a:rPr lang="en-GB" dirty="0" err="1"/>
              <a:t>Payout</a:t>
            </a:r>
            <a:r>
              <a:rPr lang="en-GB" dirty="0"/>
              <a:t> policy in the 21st century. Journal Of Financial Economics, 77(3):483–527.</a:t>
            </a:r>
          </a:p>
          <a:p>
            <a:r>
              <a:rPr lang="en-GB" dirty="0"/>
              <a:t>Bruce, L. C. and </a:t>
            </a:r>
            <a:r>
              <a:rPr lang="en-GB" dirty="0" err="1"/>
              <a:t>Bhabra</a:t>
            </a:r>
            <a:r>
              <a:rPr lang="en-GB" dirty="0"/>
              <a:t>, G. S. (2006). Dogs-of-the-</a:t>
            </a:r>
            <a:r>
              <a:rPr lang="en-GB" dirty="0" err="1"/>
              <a:t>dow</a:t>
            </a:r>
            <a:r>
              <a:rPr lang="en-GB" dirty="0"/>
              <a:t> contrarian investment: Does it work in new </a:t>
            </a:r>
            <a:r>
              <a:rPr lang="en-GB" dirty="0" err="1"/>
              <a:t>zealand</a:t>
            </a:r>
            <a:r>
              <a:rPr lang="en-GB" dirty="0"/>
              <a:t>? International Journal of Finance, 18(4).</a:t>
            </a:r>
          </a:p>
          <a:p>
            <a:r>
              <a:rPr lang="en-GB" dirty="0" err="1"/>
              <a:t>Brzeszczynski</a:t>
            </a:r>
            <a:r>
              <a:rPr lang="en-GB" dirty="0"/>
              <a:t>, J., Archibald, K., </a:t>
            </a:r>
            <a:r>
              <a:rPr lang="en-GB" dirty="0" err="1"/>
              <a:t>Gajdka</a:t>
            </a:r>
            <a:r>
              <a:rPr lang="en-GB" dirty="0"/>
              <a:t>, J., and </a:t>
            </a:r>
            <a:r>
              <a:rPr lang="en-GB" dirty="0" err="1"/>
              <a:t>Brzeszczynska</a:t>
            </a:r>
            <a:r>
              <a:rPr lang="en-GB" dirty="0"/>
              <a:t>, J. (2008). Dividend yield strategy in the </a:t>
            </a:r>
            <a:r>
              <a:rPr lang="en-GB" dirty="0" err="1"/>
              <a:t>british</a:t>
            </a:r>
            <a:r>
              <a:rPr lang="en-GB" dirty="0"/>
              <a:t> stock market 1994-2007.</a:t>
            </a:r>
          </a:p>
          <a:p>
            <a:r>
              <a:rPr lang="en-GB" dirty="0"/>
              <a:t>Da Silva, A. (2001). Empirical tests of the dogs of the </a:t>
            </a:r>
            <a:r>
              <a:rPr lang="en-GB" dirty="0" err="1"/>
              <a:t>dow</a:t>
            </a:r>
            <a:r>
              <a:rPr lang="en-GB" dirty="0"/>
              <a:t> strategy in </a:t>
            </a:r>
            <a:r>
              <a:rPr lang="en-GB" dirty="0" err="1"/>
              <a:t>latin</a:t>
            </a:r>
            <a:r>
              <a:rPr lang="en-GB" dirty="0"/>
              <a:t> </a:t>
            </a:r>
            <a:r>
              <a:rPr lang="en-GB" dirty="0" err="1"/>
              <a:t>american</a:t>
            </a:r>
            <a:r>
              <a:rPr lang="en-GB" dirty="0"/>
              <a:t> stock markets. International Review of Financial Analysis, 10(2):187–199.</a:t>
            </a:r>
          </a:p>
          <a:p>
            <a:r>
              <a:rPr lang="en-GB" dirty="0" err="1"/>
              <a:t>Domian</a:t>
            </a:r>
            <a:r>
              <a:rPr lang="en-GB" dirty="0"/>
              <a:t>, D. L., </a:t>
            </a:r>
            <a:r>
              <a:rPr lang="en-GB" dirty="0" err="1"/>
              <a:t>Louton</a:t>
            </a:r>
            <a:r>
              <a:rPr lang="en-GB" dirty="0"/>
              <a:t>, D. A., and Mossman, C. E. (1998). The rise and fall of the dogs of the </a:t>
            </a:r>
            <a:r>
              <a:rPr lang="en-GB" dirty="0" err="1"/>
              <a:t>dow</a:t>
            </a:r>
            <a:r>
              <a:rPr lang="en-GB" dirty="0"/>
              <a:t>. Financial Services Review, 7(3):145–159.</a:t>
            </a:r>
          </a:p>
          <a:p>
            <a:r>
              <a:rPr lang="en-GB" dirty="0" err="1"/>
              <a:t>Fama</a:t>
            </a:r>
            <a:r>
              <a:rPr lang="en-GB" dirty="0"/>
              <a:t>, E. F. and French, K. R. (1998). Value versus growth: The international evidence. The Journal of Finance, 53(6):1975–1999.</a:t>
            </a:r>
          </a:p>
          <a:p>
            <a:r>
              <a:rPr lang="en-GB" dirty="0" err="1"/>
              <a:t>Filbeck</a:t>
            </a:r>
            <a:r>
              <a:rPr lang="en-GB" dirty="0"/>
              <a:t>, G. and </a:t>
            </a:r>
            <a:r>
              <a:rPr lang="en-GB" dirty="0" err="1"/>
              <a:t>Visscher</a:t>
            </a:r>
            <a:r>
              <a:rPr lang="en-GB" dirty="0"/>
              <a:t>, S. (1997). Dividend yield strategies in the </a:t>
            </a:r>
            <a:r>
              <a:rPr lang="en-GB" dirty="0" err="1"/>
              <a:t>british</a:t>
            </a:r>
            <a:r>
              <a:rPr lang="en-GB" dirty="0"/>
              <a:t> stock market. European Journal of Finance, 3(4):277.</a:t>
            </a:r>
          </a:p>
          <a:p>
            <a:r>
              <a:rPr lang="en-GB" dirty="0" err="1"/>
              <a:t>Filbeck</a:t>
            </a:r>
            <a:r>
              <a:rPr lang="en-GB" dirty="0"/>
              <a:t>, G. and </a:t>
            </a:r>
            <a:r>
              <a:rPr lang="en-GB" dirty="0" err="1"/>
              <a:t>Visscher</a:t>
            </a:r>
            <a:r>
              <a:rPr lang="en-GB" dirty="0"/>
              <a:t>, S. (2003). Dividend-yield strategies in the </a:t>
            </a:r>
            <a:r>
              <a:rPr lang="en-GB" dirty="0" err="1"/>
              <a:t>canadian</a:t>
            </a:r>
            <a:r>
              <a:rPr lang="en-GB" dirty="0"/>
              <a:t> stock market. Financial Analysts Journal, 59(1):99–106.</a:t>
            </a:r>
          </a:p>
          <a:p>
            <a:r>
              <a:rPr lang="en-GB" dirty="0" err="1"/>
              <a:t>Gwilym</a:t>
            </a:r>
            <a:r>
              <a:rPr lang="en-GB" dirty="0"/>
              <a:t>, O. A., Seaton, J., and Thomas, S. H. (2005). Dividend yield investment strategies, the </a:t>
            </a:r>
            <a:r>
              <a:rPr lang="en-GB" dirty="0" err="1"/>
              <a:t>payout</a:t>
            </a:r>
            <a:r>
              <a:rPr lang="en-GB" dirty="0"/>
              <a:t> ratio and zero-dividend stocks. The Journal of Investing, 14(4):69–74.</a:t>
            </a:r>
          </a:p>
          <a:p>
            <a:r>
              <a:rPr lang="en-GB" dirty="0"/>
              <a:t>Harris, R. S. and Marston, F. C. (1994). Value versus growth stocks: book-to-market, growth, and beta. Financial Analysts Journal, 50(5):18–24.</a:t>
            </a:r>
          </a:p>
        </p:txBody>
      </p:sp>
      <p:sp>
        <p:nvSpPr>
          <p:cNvPr id="4" name="Footer Placeholder 3">
            <a:extLst>
              <a:ext uri="{FF2B5EF4-FFF2-40B4-BE49-F238E27FC236}">
                <a16:creationId xmlns:a16="http://schemas.microsoft.com/office/drawing/2014/main" id="{F27DCDD7-3630-4DB4-A3E2-15ABE6E4F9B3}"/>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236253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5E738778-F5EE-49AB-A7E0-30D1C5342651}"/>
              </a:ext>
            </a:extLst>
          </p:cNvPr>
          <p:cNvSpPr>
            <a:spLocks noGrp="1"/>
          </p:cNvSpPr>
          <p:nvPr>
            <p:ph idx="1"/>
          </p:nvPr>
        </p:nvSpPr>
        <p:spPr/>
        <p:txBody>
          <a:bodyPr>
            <a:normAutofit fontScale="40000" lnSpcReduction="20000"/>
          </a:bodyPr>
          <a:lstStyle/>
          <a:p>
            <a:r>
              <a:rPr lang="en-GB" dirty="0" err="1"/>
              <a:t>Hirschey</a:t>
            </a:r>
            <a:r>
              <a:rPr lang="en-GB" dirty="0"/>
              <a:t>, M. (2000). The dogs of the </a:t>
            </a:r>
            <a:r>
              <a:rPr lang="en-GB" dirty="0" err="1"/>
              <a:t>dow</a:t>
            </a:r>
            <a:r>
              <a:rPr lang="en-GB" dirty="0"/>
              <a:t> myth. Financial Review, 35(2):1–16. </a:t>
            </a:r>
          </a:p>
          <a:p>
            <a:r>
              <a:rPr lang="en-GB" dirty="0" err="1"/>
              <a:t>Öhrberg</a:t>
            </a:r>
            <a:r>
              <a:rPr lang="en-GB" dirty="0"/>
              <a:t>, T., </a:t>
            </a:r>
            <a:r>
              <a:rPr lang="en-GB" dirty="0" err="1"/>
              <a:t>Schnknecht</a:t>
            </a:r>
            <a:r>
              <a:rPr lang="en-GB" dirty="0"/>
              <a:t>, P., and </a:t>
            </a:r>
            <a:r>
              <a:rPr lang="en-GB" dirty="0" err="1"/>
              <a:t>Österberg</a:t>
            </a:r>
            <a:r>
              <a:rPr lang="en-GB" dirty="0"/>
              <a:t>, E. (2014). Dogs of the </a:t>
            </a:r>
            <a:r>
              <a:rPr lang="en-GB" dirty="0" err="1"/>
              <a:t>dow</a:t>
            </a:r>
            <a:r>
              <a:rPr lang="en-GB" dirty="0"/>
              <a:t>. Student Paper.</a:t>
            </a:r>
          </a:p>
          <a:p>
            <a:r>
              <a:rPr lang="en-GB" dirty="0"/>
              <a:t>John, K. and Williams, J. (1985). Dividends, dilution, and taxes: A signalling equilibrium. The Journal of Finance, 40(4):1053–1070.</a:t>
            </a:r>
          </a:p>
          <a:p>
            <a:r>
              <a:rPr lang="en-GB" dirty="0" err="1"/>
              <a:t>Karpaviius</a:t>
            </a:r>
            <a:r>
              <a:rPr lang="en-GB" dirty="0"/>
              <a:t>, S. (2014). Dividends: Relevance, rigidity, and </a:t>
            </a:r>
            <a:r>
              <a:rPr lang="en-GB" dirty="0" err="1"/>
              <a:t>signaling</a:t>
            </a:r>
            <a:r>
              <a:rPr lang="en-GB" dirty="0"/>
              <a:t>. Journal of Corporate Finance, 25:289 – 312.</a:t>
            </a:r>
          </a:p>
          <a:p>
            <a:r>
              <a:rPr lang="en-GB" dirty="0"/>
              <a:t>Knowles, H. and Petty, D. (1992). The Dividend Investor: A Safe, Sure Way to Beat the Market. Probus Publishing Company.</a:t>
            </a:r>
          </a:p>
          <a:p>
            <a:r>
              <a:rPr lang="en-GB" dirty="0"/>
              <a:t>Lintner, J. (1956). Distribution of incomes of corporations among dividends, retained earnings, and taxes. The American Economic Review, 46(2):97–113.</a:t>
            </a:r>
          </a:p>
          <a:p>
            <a:r>
              <a:rPr lang="en-GB" dirty="0" err="1"/>
              <a:t>Magdon</a:t>
            </a:r>
            <a:r>
              <a:rPr lang="en-GB" dirty="0"/>
              <a:t>-Ismail, M., Atiya, A. F., Pratap, A., and Abu-Mostafa, Y. S. (2004). On the maximum drawdown of a </a:t>
            </a:r>
            <a:r>
              <a:rPr lang="en-GB" dirty="0" err="1"/>
              <a:t>brownian</a:t>
            </a:r>
            <a:r>
              <a:rPr lang="en-GB" dirty="0"/>
              <a:t> motion. Journal of Applied Probability, 41(1):147–161.</a:t>
            </a:r>
          </a:p>
          <a:p>
            <a:r>
              <a:rPr lang="en-GB" dirty="0" err="1"/>
              <a:t>Malkiel</a:t>
            </a:r>
            <a:r>
              <a:rPr lang="en-GB" dirty="0"/>
              <a:t>, B. G. and </a:t>
            </a:r>
            <a:r>
              <a:rPr lang="en-GB" dirty="0" err="1"/>
              <a:t>Fama</a:t>
            </a:r>
            <a:r>
              <a:rPr lang="en-GB" dirty="0"/>
              <a:t>, E. F. (1970). E</a:t>
            </a:r>
            <a:r>
              <a:rPr lang="nb-NO" dirty="0"/>
              <a:t>ﬃ</a:t>
            </a:r>
            <a:r>
              <a:rPr lang="en-GB" dirty="0" err="1"/>
              <a:t>cient</a:t>
            </a:r>
            <a:r>
              <a:rPr lang="en-GB" dirty="0"/>
              <a:t> capital markets: A review of theory and empirical work. The Journal of Finance, 25(2):383–417.</a:t>
            </a:r>
          </a:p>
          <a:p>
            <a:r>
              <a:rPr lang="en-GB" dirty="0"/>
              <a:t>McQueen, G., Shields, K., and Thorley, S. R. (1997). Does the dow-10 investment strategy beat the </a:t>
            </a:r>
            <a:r>
              <a:rPr lang="en-GB" dirty="0" err="1"/>
              <a:t>dow</a:t>
            </a:r>
            <a:r>
              <a:rPr lang="en-GB" dirty="0"/>
              <a:t> statistically and economically? Financial Analysts Journal, 53(4):66–72.</a:t>
            </a:r>
          </a:p>
          <a:p>
            <a:r>
              <a:rPr lang="en-GB" dirty="0"/>
              <a:t>McQueen, G. and Thorley, S. (1999). Mining fool’s gold. Financial Analysts Journal, 55(2):61–72. </a:t>
            </a:r>
          </a:p>
          <a:p>
            <a:r>
              <a:rPr lang="en-GB" dirty="0"/>
              <a:t>O’Higgins, M. and </a:t>
            </a:r>
            <a:r>
              <a:rPr lang="en-GB" dirty="0" err="1"/>
              <a:t>Downes</a:t>
            </a:r>
            <a:r>
              <a:rPr lang="en-GB" dirty="0"/>
              <a:t>, J. (1991). Beating the Dow: A High-return, Low-risk Method for Investing in the Dow Jones Industrial Stocks with as Little as $ 5,000. Monographs; 275. Harper Collins.</a:t>
            </a:r>
          </a:p>
          <a:p>
            <a:r>
              <a:rPr lang="en-GB" dirty="0" err="1"/>
              <a:t>Qiu</a:t>
            </a:r>
            <a:r>
              <a:rPr lang="en-GB" dirty="0"/>
              <a:t>, M., Song, Y., and </a:t>
            </a:r>
            <a:r>
              <a:rPr lang="en-GB" dirty="0" err="1"/>
              <a:t>Hasama</a:t>
            </a:r>
            <a:r>
              <a:rPr lang="en-GB" dirty="0"/>
              <a:t>, M. (2013). Empirical analyses of the dogs of the </a:t>
            </a:r>
            <a:r>
              <a:rPr lang="en-GB" dirty="0" err="1"/>
              <a:t>dowstrategy</a:t>
            </a:r>
            <a:r>
              <a:rPr lang="en-GB" dirty="0"/>
              <a:t>: Japanese evidence. International Journal of Innovative Computing, Information and Control, 9(9):3677–3684.</a:t>
            </a:r>
          </a:p>
        </p:txBody>
      </p:sp>
      <p:sp>
        <p:nvSpPr>
          <p:cNvPr id="4" name="Footer Placeholder 3">
            <a:extLst>
              <a:ext uri="{FF2B5EF4-FFF2-40B4-BE49-F238E27FC236}">
                <a16:creationId xmlns:a16="http://schemas.microsoft.com/office/drawing/2014/main" id="{9B8C1E27-5AD8-41C6-AE9A-39F21C947206}"/>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43093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5E738778-F5EE-49AB-A7E0-30D1C5342651}"/>
              </a:ext>
            </a:extLst>
          </p:cNvPr>
          <p:cNvSpPr>
            <a:spLocks noGrp="1"/>
          </p:cNvSpPr>
          <p:nvPr>
            <p:ph idx="1"/>
          </p:nvPr>
        </p:nvSpPr>
        <p:spPr/>
        <p:txBody>
          <a:bodyPr>
            <a:normAutofit fontScale="47500" lnSpcReduction="20000"/>
          </a:bodyPr>
          <a:lstStyle/>
          <a:p>
            <a:r>
              <a:rPr lang="en-GB" dirty="0"/>
              <a:t>Rinne, E. and </a:t>
            </a:r>
            <a:r>
              <a:rPr lang="en-GB" dirty="0" err="1"/>
              <a:t>Vähämaa</a:t>
            </a:r>
            <a:r>
              <a:rPr lang="en-GB" dirty="0"/>
              <a:t>, S. (2011). The dogs of the </a:t>
            </a:r>
            <a:r>
              <a:rPr lang="en-GB" dirty="0" err="1"/>
              <a:t>dowstrategy</a:t>
            </a:r>
            <a:r>
              <a:rPr lang="en-GB" dirty="0"/>
              <a:t> revisited: Finnish evidence. The European Journal of Finance, 17(5-6):451–469.</a:t>
            </a:r>
          </a:p>
          <a:p>
            <a:r>
              <a:rPr lang="en-GB" dirty="0"/>
              <a:t>Sharpe, W. F. (1966). Mutual fund performance. The Journal of Business, 39(1):119–138. </a:t>
            </a:r>
          </a:p>
          <a:p>
            <a:r>
              <a:rPr lang="en-GB" dirty="0"/>
              <a:t>Skinner, D. J. and </a:t>
            </a:r>
            <a:r>
              <a:rPr lang="en-GB" dirty="0" err="1"/>
              <a:t>Soltes</a:t>
            </a:r>
            <a:r>
              <a:rPr lang="en-GB" dirty="0"/>
              <a:t>, E. (2011). What do dividends tell us about earnings quality? Review of Accounting Studies, 16(1):1–28.</a:t>
            </a:r>
          </a:p>
          <a:p>
            <a:r>
              <a:rPr lang="en-GB" dirty="0" err="1"/>
              <a:t>Slatter</a:t>
            </a:r>
            <a:r>
              <a:rPr lang="en-GB" dirty="0"/>
              <a:t>, J. (1988). Study of industrial averages </a:t>
            </a:r>
            <a:r>
              <a:rPr lang="nb-NO" dirty="0"/>
              <a:t>ﬁ</a:t>
            </a:r>
            <a:r>
              <a:rPr lang="en-GB" dirty="0" err="1"/>
              <a:t>nds</a:t>
            </a:r>
            <a:r>
              <a:rPr lang="en-GB" dirty="0"/>
              <a:t> stocks with high dividends are big winners. Wall Street Journal (Eastern edition), page 1.</a:t>
            </a:r>
          </a:p>
          <a:p>
            <a:r>
              <a:rPr lang="en-GB" dirty="0"/>
              <a:t>Sorensen, E. H. and Williamson, D. A. (1985). Some evidence on the value of dividend discount models. Financial Analysts Journal, 41(6):60–69.</a:t>
            </a:r>
          </a:p>
          <a:p>
            <a:r>
              <a:rPr lang="en-GB" dirty="0"/>
              <a:t>Terence, T.-L. C. and Kin, K. L. (2010). Does the dogs of the </a:t>
            </a:r>
            <a:r>
              <a:rPr lang="en-GB" dirty="0" err="1"/>
              <a:t>dow</a:t>
            </a:r>
            <a:r>
              <a:rPr lang="en-GB" dirty="0"/>
              <a:t> strategy work better in blue chips? Applied Economics Letters, 17(12):1173–1175.</a:t>
            </a:r>
          </a:p>
          <a:p>
            <a:r>
              <a:rPr lang="en-GB" dirty="0" err="1"/>
              <a:t>Tissayakorn</a:t>
            </a:r>
            <a:r>
              <a:rPr lang="en-GB" dirty="0"/>
              <a:t>, K., Song, Y., </a:t>
            </a:r>
            <a:r>
              <a:rPr lang="en-GB" dirty="0" err="1"/>
              <a:t>Qiu</a:t>
            </a:r>
            <a:r>
              <a:rPr lang="en-GB" dirty="0"/>
              <a:t>, M., and Akagi, F. (2013). A study on eﬀectiveness of the” dogs of the </a:t>
            </a:r>
            <a:r>
              <a:rPr lang="en-GB" dirty="0" err="1"/>
              <a:t>dow</a:t>
            </a:r>
            <a:r>
              <a:rPr lang="en-GB" dirty="0"/>
              <a:t>” strategy for the </a:t>
            </a:r>
            <a:r>
              <a:rPr lang="en-GB" dirty="0" err="1"/>
              <a:t>thai</a:t>
            </a:r>
            <a:r>
              <a:rPr lang="en-GB" dirty="0"/>
              <a:t> stock investment. International Journal of Innovation, Management and Technology, 4(2):277.</a:t>
            </a:r>
          </a:p>
          <a:p>
            <a:r>
              <a:rPr lang="en-GB" dirty="0" err="1"/>
              <a:t>Treynor</a:t>
            </a:r>
            <a:r>
              <a:rPr lang="en-GB" dirty="0"/>
              <a:t>, J. L. (2009). How to rate management of investment funds. Classics in Investment Performance Measurement, pages 95–116.</a:t>
            </a:r>
          </a:p>
          <a:p>
            <a:r>
              <a:rPr lang="en-GB" dirty="0"/>
              <a:t>Wang, C., Larsen, J. E., </a:t>
            </a:r>
            <a:r>
              <a:rPr lang="en-GB" dirty="0" err="1"/>
              <a:t>Ainina</a:t>
            </a:r>
            <a:r>
              <a:rPr lang="en-GB" dirty="0"/>
              <a:t>, M. F., </a:t>
            </a:r>
            <a:r>
              <a:rPr lang="en-GB" dirty="0" err="1"/>
              <a:t>Akhbari</a:t>
            </a:r>
            <a:r>
              <a:rPr lang="en-GB" dirty="0"/>
              <a:t>, M. L., and </a:t>
            </a:r>
            <a:r>
              <a:rPr lang="en-GB" dirty="0" err="1"/>
              <a:t>Gressis</a:t>
            </a:r>
            <a:r>
              <a:rPr lang="en-GB" dirty="0"/>
              <a:t>, N. (2011). The dogs of the </a:t>
            </a:r>
            <a:r>
              <a:rPr lang="en-GB" dirty="0" err="1"/>
              <a:t>dow</a:t>
            </a:r>
            <a:r>
              <a:rPr lang="en-GB" dirty="0"/>
              <a:t> in china. International Journal of Business and Social Science, 2(18).</a:t>
            </a:r>
          </a:p>
          <a:p>
            <a:r>
              <a:rPr lang="en-GB" dirty="0"/>
              <a:t>Yan, H., Song, Y., </a:t>
            </a:r>
            <a:r>
              <a:rPr lang="en-GB" dirty="0" err="1"/>
              <a:t>Qiu</a:t>
            </a:r>
            <a:r>
              <a:rPr lang="en-GB" dirty="0"/>
              <a:t>, M., and Akagi, F. (2015). An empirical analysis of the dog of the </a:t>
            </a:r>
            <a:r>
              <a:rPr lang="en-GB" dirty="0" err="1"/>
              <a:t>dow</a:t>
            </a:r>
            <a:r>
              <a:rPr lang="en-GB" dirty="0"/>
              <a:t> strategy for the </a:t>
            </a:r>
            <a:r>
              <a:rPr lang="en-GB" dirty="0" err="1"/>
              <a:t>taiwan</a:t>
            </a:r>
            <a:r>
              <a:rPr lang="en-GB" dirty="0"/>
              <a:t> stock market. Journal of Economics, Business and Management, 3(4):435–439.</a:t>
            </a:r>
          </a:p>
        </p:txBody>
      </p:sp>
      <p:sp>
        <p:nvSpPr>
          <p:cNvPr id="4" name="Footer Placeholder 3">
            <a:extLst>
              <a:ext uri="{FF2B5EF4-FFF2-40B4-BE49-F238E27FC236}">
                <a16:creationId xmlns:a16="http://schemas.microsoft.com/office/drawing/2014/main" id="{B658D374-5D3A-434A-B58D-C66B572CA60E}"/>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269440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bg2"/>
                </a:solidFill>
              </a:rPr>
              <a:t>Table of Content</a:t>
            </a:r>
          </a:p>
        </p:txBody>
      </p:sp>
      <p:sp>
        <p:nvSpPr>
          <p:cNvPr id="14" name="Content Placeholder 13"/>
          <p:cNvSpPr>
            <a:spLocks noGrp="1"/>
          </p:cNvSpPr>
          <p:nvPr>
            <p:ph idx="1"/>
          </p:nvPr>
        </p:nvSpPr>
        <p:spPr/>
        <p:txBody>
          <a:bodyPr/>
          <a:lstStyle/>
          <a:p>
            <a:r>
              <a:rPr lang="en-US" dirty="0"/>
              <a:t>Dogs of the Dow – Origin</a:t>
            </a:r>
          </a:p>
          <a:p>
            <a:r>
              <a:rPr lang="en-US" dirty="0"/>
              <a:t>Dogs of the Dow – Theory</a:t>
            </a:r>
          </a:p>
          <a:p>
            <a:r>
              <a:rPr lang="en-US" dirty="0"/>
              <a:t>Dogs of the Dow – Existing Literature</a:t>
            </a:r>
          </a:p>
          <a:p>
            <a:r>
              <a:rPr lang="en-US" dirty="0"/>
              <a:t>Dogs of the Dow – Results From Research</a:t>
            </a:r>
          </a:p>
          <a:p>
            <a:r>
              <a:rPr lang="en-US" dirty="0"/>
              <a:t>Dogs of the Dow – Data Material</a:t>
            </a:r>
          </a:p>
          <a:p>
            <a:r>
              <a:rPr lang="en-US" dirty="0"/>
              <a:t>Dogs of the Dow – Methodology</a:t>
            </a:r>
          </a:p>
          <a:p>
            <a:r>
              <a:rPr lang="en-US" dirty="0"/>
              <a:t>Dogs of the Dow – Product Assessment</a:t>
            </a:r>
          </a:p>
          <a:p>
            <a:r>
              <a:rPr lang="en-US" dirty="0"/>
              <a:t>References</a:t>
            </a:r>
          </a:p>
        </p:txBody>
      </p:sp>
      <p:sp>
        <p:nvSpPr>
          <p:cNvPr id="2" name="Footer Placeholder 1">
            <a:extLst>
              <a:ext uri="{FF2B5EF4-FFF2-40B4-BE49-F238E27FC236}">
                <a16:creationId xmlns:a16="http://schemas.microsoft.com/office/drawing/2014/main" id="{E9F7702F-8EE4-4242-8ED0-3442FAB8CDED}"/>
              </a:ext>
            </a:extLst>
          </p:cNvPr>
          <p:cNvSpPr>
            <a:spLocks noGrp="1"/>
          </p:cNvSpPr>
          <p:nvPr>
            <p:ph type="ftr" sz="quarter" idx="11"/>
          </p:nvPr>
        </p:nvSpPr>
        <p:spPr/>
        <p:txBody>
          <a:bodyPr/>
          <a:lstStyle/>
          <a:p>
            <a:r>
              <a:rPr lang="en-US" dirty="0"/>
              <a:t>Jørgen Christopher Røsholm - 24896389</a:t>
            </a:r>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Dogs of the Dow - Origin</a:t>
            </a:r>
          </a:p>
        </p:txBody>
      </p:sp>
      <p:sp>
        <p:nvSpPr>
          <p:cNvPr id="3" name="Content Placeholder 2">
            <a:extLst>
              <a:ext uri="{FF2B5EF4-FFF2-40B4-BE49-F238E27FC236}">
                <a16:creationId xmlns:a16="http://schemas.microsoft.com/office/drawing/2014/main" id="{8D9E76A4-FEA1-4555-B05A-B387222BF56D}"/>
              </a:ext>
            </a:extLst>
          </p:cNvPr>
          <p:cNvSpPr>
            <a:spLocks noGrp="1"/>
          </p:cNvSpPr>
          <p:nvPr>
            <p:ph idx="1"/>
          </p:nvPr>
        </p:nvSpPr>
        <p:spPr/>
        <p:txBody>
          <a:bodyPr>
            <a:normAutofit fontScale="92500" lnSpcReduction="20000"/>
          </a:bodyPr>
          <a:lstStyle/>
          <a:p>
            <a:r>
              <a:rPr lang="nb-NO" dirty="0"/>
              <a:t>Formulated by John Slatter in 1988</a:t>
            </a:r>
            <a:r>
              <a:rPr lang="en-GB" dirty="0"/>
              <a:t> and originally focused on the top ten dividend-yielding stocks on the DJIA</a:t>
            </a:r>
          </a:p>
          <a:p>
            <a:r>
              <a:rPr lang="nb-NO" dirty="0"/>
              <a:t>It is classified as a value-based investment strategy, and challenges the theory of an efficient market formulated by Fama (1970)</a:t>
            </a:r>
          </a:p>
          <a:p>
            <a:r>
              <a:rPr lang="nb-NO" dirty="0"/>
              <a:t> Research shows that long-term value investment strategies have outperformed markets in the US (</a:t>
            </a:r>
            <a:r>
              <a:rPr lang="en-GB" dirty="0" err="1"/>
              <a:t>Basu</a:t>
            </a:r>
            <a:r>
              <a:rPr lang="en-GB" dirty="0"/>
              <a:t>, 1977; Sorensen and Williamson, 1985; Harris and Marston, 1994)</a:t>
            </a:r>
          </a:p>
          <a:p>
            <a:pPr lvl="1"/>
            <a:r>
              <a:rPr lang="nb-NO" dirty="0"/>
              <a:t>Fama and French (1998) showed that value stocks beat growth stocks in developed and emerging markets</a:t>
            </a:r>
          </a:p>
          <a:p>
            <a:r>
              <a:rPr lang="nb-NO" dirty="0"/>
              <a:t>In more recent studies, the strategy have been linked to the effects of an ‘overreaction’ by markets to short-term company news, i.e. irrational behaviour by investors (Domian et al., 1998)</a:t>
            </a:r>
          </a:p>
          <a:p>
            <a:pPr lvl="1"/>
            <a:r>
              <a:rPr lang="nb-NO" dirty="0"/>
              <a:t>If stock prices systematically ‘overshoots’ due to short-terminism, it is a violation of the weak form market efficiency</a:t>
            </a:r>
          </a:p>
        </p:txBody>
      </p:sp>
      <p:sp>
        <p:nvSpPr>
          <p:cNvPr id="4" name="Footer Placeholder 3">
            <a:extLst>
              <a:ext uri="{FF2B5EF4-FFF2-40B4-BE49-F238E27FC236}">
                <a16:creationId xmlns:a16="http://schemas.microsoft.com/office/drawing/2014/main" id="{312683C9-DED0-4254-A92B-0211FA4A2041}"/>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170009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Dogs of the Dow - Theory</a:t>
            </a:r>
          </a:p>
        </p:txBody>
      </p:sp>
      <p:sp>
        <p:nvSpPr>
          <p:cNvPr id="3" name="Content Placeholder 2">
            <a:extLst>
              <a:ext uri="{FF2B5EF4-FFF2-40B4-BE49-F238E27FC236}">
                <a16:creationId xmlns:a16="http://schemas.microsoft.com/office/drawing/2014/main" id="{8D9E76A4-FEA1-4555-B05A-B387222BF56D}"/>
              </a:ext>
            </a:extLst>
          </p:cNvPr>
          <p:cNvSpPr>
            <a:spLocks noGrp="1"/>
          </p:cNvSpPr>
          <p:nvPr>
            <p:ph idx="1"/>
          </p:nvPr>
        </p:nvSpPr>
        <p:spPr/>
        <p:txBody>
          <a:bodyPr>
            <a:normAutofit fontScale="92500" lnSpcReduction="20000"/>
          </a:bodyPr>
          <a:lstStyle/>
          <a:p>
            <a:r>
              <a:rPr lang="nb-NO" dirty="0"/>
              <a:t>The theory of corporate dividend policy explains that firms strive to maintain a stable stream of dividends through the business cycle </a:t>
            </a:r>
            <a:r>
              <a:rPr lang="en-GB" dirty="0"/>
              <a:t>(Lintner, 1956; </a:t>
            </a:r>
            <a:r>
              <a:rPr lang="en-GB" dirty="0" err="1"/>
              <a:t>Brav</a:t>
            </a:r>
            <a:r>
              <a:rPr lang="en-GB" dirty="0"/>
              <a:t> et al, 2005; Skinner and </a:t>
            </a:r>
            <a:r>
              <a:rPr lang="en-GB" dirty="0" err="1"/>
              <a:t>Soltes</a:t>
            </a:r>
            <a:r>
              <a:rPr lang="en-GB" dirty="0"/>
              <a:t>, 2011)</a:t>
            </a:r>
          </a:p>
          <a:p>
            <a:pPr lvl="1"/>
            <a:r>
              <a:rPr lang="nb-NO" dirty="0"/>
              <a:t>If a firm decides to slash dividends, it may be taken as a signal of financial distress by investors and thus reduce the value of the company (Karpavičius, 2014; John and Williams, 1985)</a:t>
            </a:r>
          </a:p>
          <a:p>
            <a:r>
              <a:rPr lang="en-GB" dirty="0"/>
              <a:t>If the firm’s stock price is falling, but the company chose to maintain a constant stream of dividend, the result must be that the dividend yield rises. Hence, a high dividend yield may indicate a relatively poorer performance in the past (the losers/dogs) and vice-versa (the winners) </a:t>
            </a:r>
          </a:p>
          <a:p>
            <a:r>
              <a:rPr lang="nb-NO" dirty="0"/>
              <a:t>Some would therefore argue that the success of the strategy could be atributable to a ‘winner-loser’ phenomenon (Domian, 1998)</a:t>
            </a:r>
          </a:p>
          <a:p>
            <a:pPr lvl="1"/>
            <a:r>
              <a:rPr lang="nb-NO" dirty="0"/>
              <a:t>So, an appropriate trading strategy would therefore consist of buying today’s ‘losers’ (the dogs), as they are expected to outperform today’s winners in the future</a:t>
            </a:r>
          </a:p>
        </p:txBody>
      </p:sp>
      <p:sp>
        <p:nvSpPr>
          <p:cNvPr id="4" name="Footer Placeholder 3">
            <a:extLst>
              <a:ext uri="{FF2B5EF4-FFF2-40B4-BE49-F238E27FC236}">
                <a16:creationId xmlns:a16="http://schemas.microsoft.com/office/drawing/2014/main" id="{38B6587A-500B-4CBF-99F3-540B1E4B276A}"/>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98663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Dogs of the Dow – Existing Literature</a:t>
            </a:r>
          </a:p>
        </p:txBody>
      </p:sp>
      <p:sp>
        <p:nvSpPr>
          <p:cNvPr id="3" name="Content Placeholder 2">
            <a:extLst>
              <a:ext uri="{FF2B5EF4-FFF2-40B4-BE49-F238E27FC236}">
                <a16:creationId xmlns:a16="http://schemas.microsoft.com/office/drawing/2014/main" id="{8D9E76A4-FEA1-4555-B05A-B387222BF56D}"/>
              </a:ext>
            </a:extLst>
          </p:cNvPr>
          <p:cNvSpPr>
            <a:spLocks noGrp="1"/>
          </p:cNvSpPr>
          <p:nvPr>
            <p:ph idx="1"/>
          </p:nvPr>
        </p:nvSpPr>
        <p:spPr/>
        <p:txBody>
          <a:bodyPr>
            <a:normAutofit lnSpcReduction="10000"/>
          </a:bodyPr>
          <a:lstStyle/>
          <a:p>
            <a:r>
              <a:rPr lang="nb-NO" dirty="0"/>
              <a:t>The first academic study was conducted by </a:t>
            </a:r>
            <a:r>
              <a:rPr lang="en-GB" dirty="0"/>
              <a:t>McQueen, Shields, and Thorley in 1997. They found DoD to outperform the market before accounting for risk, transaction costs and taxes, but the additional value generated vanished by incorporating those factors</a:t>
            </a:r>
          </a:p>
          <a:p>
            <a:pPr lvl="1"/>
            <a:r>
              <a:rPr lang="nb-NO" dirty="0"/>
              <a:t>T</a:t>
            </a:r>
            <a:r>
              <a:rPr lang="en-GB" dirty="0"/>
              <a:t>hey argue that the DoD strategy exhibits higher risk due to potentially less diversification</a:t>
            </a:r>
          </a:p>
          <a:p>
            <a:r>
              <a:rPr lang="nb-NO" dirty="0"/>
              <a:t>Where Domian et al. (1998) stated that DoD is a manifestation of the winner-loser effect, Hirschey (2000) along with McQueen and Thorley (1999) advocated that DoD can be explained as a result of ‘data snoping’ or ‘data mining‘</a:t>
            </a:r>
          </a:p>
          <a:p>
            <a:pPr lvl="1"/>
            <a:r>
              <a:rPr lang="nb-NO" dirty="0"/>
              <a:t>e.g. a process where the researcher does statistical inference </a:t>
            </a:r>
            <a:r>
              <a:rPr lang="nb-NO" i="1" dirty="0"/>
              <a:t>after </a:t>
            </a:r>
            <a:r>
              <a:rPr lang="nb-NO" dirty="0"/>
              <a:t>looking at the data (in contrast to </a:t>
            </a:r>
            <a:r>
              <a:rPr lang="nb-NO" i="1" dirty="0"/>
              <a:t>before</a:t>
            </a:r>
            <a:r>
              <a:rPr lang="nb-NO" dirty="0"/>
              <a:t>)</a:t>
            </a:r>
          </a:p>
        </p:txBody>
      </p:sp>
      <p:sp>
        <p:nvSpPr>
          <p:cNvPr id="4" name="Footer Placeholder 3">
            <a:extLst>
              <a:ext uri="{FF2B5EF4-FFF2-40B4-BE49-F238E27FC236}">
                <a16:creationId xmlns:a16="http://schemas.microsoft.com/office/drawing/2014/main" id="{D06E1087-0B79-430B-92FA-378F39D95CE4}"/>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415750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807F-6E2C-4C58-9911-166C635012E5}"/>
              </a:ext>
            </a:extLst>
          </p:cNvPr>
          <p:cNvSpPr>
            <a:spLocks noGrp="1"/>
          </p:cNvSpPr>
          <p:nvPr>
            <p:ph type="title"/>
          </p:nvPr>
        </p:nvSpPr>
        <p:spPr>
          <a:xfrm>
            <a:off x="1269876" y="200753"/>
            <a:ext cx="9601200" cy="527720"/>
          </a:xfrm>
        </p:spPr>
        <p:txBody>
          <a:bodyPr anchor="t">
            <a:normAutofit fontScale="90000"/>
          </a:bodyPr>
          <a:lstStyle/>
          <a:p>
            <a:r>
              <a:rPr lang="en-US" dirty="0"/>
              <a:t>Dogs of the Dow - Results From Research</a:t>
            </a:r>
            <a:endParaRPr lang="en-GB" dirty="0"/>
          </a:p>
        </p:txBody>
      </p:sp>
      <p:sp>
        <p:nvSpPr>
          <p:cNvPr id="14" name="Text Placeholder 4">
            <a:extLst>
              <a:ext uri="{FF2B5EF4-FFF2-40B4-BE49-F238E27FC236}">
                <a16:creationId xmlns:a16="http://schemas.microsoft.com/office/drawing/2014/main" id="{039CF515-8C4D-4E99-BC2D-653D4ECBE995}"/>
              </a:ext>
            </a:extLst>
          </p:cNvPr>
          <p:cNvSpPr txBox="1">
            <a:spLocks/>
          </p:cNvSpPr>
          <p:nvPr/>
        </p:nvSpPr>
        <p:spPr>
          <a:xfrm>
            <a:off x="405780" y="654554"/>
            <a:ext cx="4648201"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Century" pitchFamily="18"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Font typeface="Arial" pitchFamily="34" charset="0"/>
              <a:buNone/>
              <a:defRPr sz="1600" b="1" kern="1200">
                <a:solidFill>
                  <a:schemeClr val="tx1"/>
                </a:solidFill>
                <a:latin typeface="+mn-lt"/>
                <a:ea typeface="+mn-ea"/>
                <a:cs typeface="+mn-cs"/>
              </a:defRPr>
            </a:lvl9pPr>
          </a:lstStyle>
          <a:p>
            <a:r>
              <a:rPr lang="nb-NO" dirty="0"/>
              <a:t>Overperformers</a:t>
            </a:r>
            <a:endParaRPr lang="en-GB" dirty="0"/>
          </a:p>
        </p:txBody>
      </p:sp>
      <p:sp>
        <p:nvSpPr>
          <p:cNvPr id="4" name="TextBox 3">
            <a:extLst>
              <a:ext uri="{FF2B5EF4-FFF2-40B4-BE49-F238E27FC236}">
                <a16:creationId xmlns:a16="http://schemas.microsoft.com/office/drawing/2014/main" id="{6AB2F100-C6EF-4790-A32C-440844730FE0}"/>
              </a:ext>
            </a:extLst>
          </p:cNvPr>
          <p:cNvSpPr txBox="1"/>
          <p:nvPr/>
        </p:nvSpPr>
        <p:spPr>
          <a:xfrm>
            <a:off x="7174532" y="1268760"/>
            <a:ext cx="3960440" cy="4247317"/>
          </a:xfrm>
          <a:prstGeom prst="rect">
            <a:avLst/>
          </a:prstGeom>
          <a:noFill/>
        </p:spPr>
        <p:txBody>
          <a:bodyPr wrap="square" rtlCol="0">
            <a:spAutoFit/>
          </a:bodyPr>
          <a:lstStyle/>
          <a:p>
            <a:pPr marL="285750" indent="-285750">
              <a:buFont typeface="Arial" panose="020B0604020202020204" pitchFamily="34" charset="0"/>
              <a:buChar char="•"/>
            </a:pPr>
            <a:r>
              <a:rPr lang="nb-NO" dirty="0"/>
              <a:t>Numerous studies across global financial markets provide supporting evidence of the strategy’s success</a:t>
            </a:r>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r>
              <a:rPr lang="nb-NO" dirty="0"/>
              <a:t>Premiums in UK, Canada and US have varied between 3 – 21.5%, whereas premiums in Latin American markets appear to be relatively small</a:t>
            </a:r>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r>
              <a:rPr lang="nb-NO" dirty="0"/>
              <a:t>In contrast, premiums in the Asian markets are reported to be in the order of 9-20%</a:t>
            </a:r>
          </a:p>
          <a:p>
            <a:pPr marL="285750" indent="-285750">
              <a:buFont typeface="Arial" panose="020B0604020202020204" pitchFamily="34" charset="0"/>
              <a:buChar char="•"/>
            </a:pPr>
            <a:endParaRPr lang="en-GB" dirty="0"/>
          </a:p>
        </p:txBody>
      </p:sp>
      <p:graphicFrame>
        <p:nvGraphicFramePr>
          <p:cNvPr id="3" name="Table 2">
            <a:extLst>
              <a:ext uri="{FF2B5EF4-FFF2-40B4-BE49-F238E27FC236}">
                <a16:creationId xmlns:a16="http://schemas.microsoft.com/office/drawing/2014/main" id="{B643EEE7-A8D5-4024-A3BF-E948C18C3272}"/>
              </a:ext>
            </a:extLst>
          </p:cNvPr>
          <p:cNvGraphicFramePr>
            <a:graphicFrameLocks noGrp="1"/>
          </p:cNvGraphicFramePr>
          <p:nvPr>
            <p:extLst>
              <p:ext uri="{D42A27DB-BD31-4B8C-83A1-F6EECF244321}">
                <p14:modId xmlns:p14="http://schemas.microsoft.com/office/powerpoint/2010/main" val="1605668062"/>
              </p:ext>
            </p:extLst>
          </p:nvPr>
        </p:nvGraphicFramePr>
        <p:xfrm>
          <a:off x="549796" y="1404958"/>
          <a:ext cx="6429738" cy="4832359"/>
        </p:xfrm>
        <a:graphic>
          <a:graphicData uri="http://schemas.openxmlformats.org/drawingml/2006/table">
            <a:tbl>
              <a:tblPr>
                <a:tableStyleId>{10A1B5D5-9B99-4C35-A422-299274C87663}</a:tableStyleId>
              </a:tblPr>
              <a:tblGrid>
                <a:gridCol w="531201">
                  <a:extLst>
                    <a:ext uri="{9D8B030D-6E8A-4147-A177-3AD203B41FA5}">
                      <a16:colId xmlns:a16="http://schemas.microsoft.com/office/drawing/2014/main" val="3102268765"/>
                    </a:ext>
                  </a:extLst>
                </a:gridCol>
                <a:gridCol w="1413015">
                  <a:extLst>
                    <a:ext uri="{9D8B030D-6E8A-4147-A177-3AD203B41FA5}">
                      <a16:colId xmlns:a16="http://schemas.microsoft.com/office/drawing/2014/main" val="1372506234"/>
                    </a:ext>
                  </a:extLst>
                </a:gridCol>
                <a:gridCol w="678587">
                  <a:extLst>
                    <a:ext uri="{9D8B030D-6E8A-4147-A177-3AD203B41FA5}">
                      <a16:colId xmlns:a16="http://schemas.microsoft.com/office/drawing/2014/main" val="2959276886"/>
                    </a:ext>
                  </a:extLst>
                </a:gridCol>
                <a:gridCol w="641867">
                  <a:extLst>
                    <a:ext uri="{9D8B030D-6E8A-4147-A177-3AD203B41FA5}">
                      <a16:colId xmlns:a16="http://schemas.microsoft.com/office/drawing/2014/main" val="2590328048"/>
                    </a:ext>
                  </a:extLst>
                </a:gridCol>
                <a:gridCol w="951734">
                  <a:extLst>
                    <a:ext uri="{9D8B030D-6E8A-4147-A177-3AD203B41FA5}">
                      <a16:colId xmlns:a16="http://schemas.microsoft.com/office/drawing/2014/main" val="4040470908"/>
                    </a:ext>
                  </a:extLst>
                </a:gridCol>
                <a:gridCol w="608667">
                  <a:extLst>
                    <a:ext uri="{9D8B030D-6E8A-4147-A177-3AD203B41FA5}">
                      <a16:colId xmlns:a16="http://schemas.microsoft.com/office/drawing/2014/main" val="2777574635"/>
                    </a:ext>
                  </a:extLst>
                </a:gridCol>
                <a:gridCol w="586533">
                  <a:extLst>
                    <a:ext uri="{9D8B030D-6E8A-4147-A177-3AD203B41FA5}">
                      <a16:colId xmlns:a16="http://schemas.microsoft.com/office/drawing/2014/main" val="838023191"/>
                    </a:ext>
                  </a:extLst>
                </a:gridCol>
                <a:gridCol w="1018134">
                  <a:extLst>
                    <a:ext uri="{9D8B030D-6E8A-4147-A177-3AD203B41FA5}">
                      <a16:colId xmlns:a16="http://schemas.microsoft.com/office/drawing/2014/main" val="2811554704"/>
                    </a:ext>
                  </a:extLst>
                </a:gridCol>
              </a:tblGrid>
              <a:tr h="528356">
                <a:tc>
                  <a:txBody>
                    <a:bodyPr/>
                    <a:lstStyle/>
                    <a:p>
                      <a:pPr algn="ctr" fontAlgn="b"/>
                      <a:r>
                        <a:rPr lang="en-GB" sz="800" b="1" u="none" strike="noStrike" dirty="0">
                          <a:effectLst/>
                        </a:rPr>
                        <a:t>#</a:t>
                      </a:r>
                      <a:endParaRPr lang="en-GB" sz="800" b="1" i="0" u="none" strike="noStrike" dirty="0">
                        <a:solidFill>
                          <a:srgbClr val="000000"/>
                        </a:solidFill>
                        <a:effectLst/>
                        <a:latin typeface="Calibri" panose="020F0502020204030204" pitchFamily="34" charset="0"/>
                      </a:endParaRPr>
                    </a:p>
                  </a:txBody>
                  <a:tcPr marL="6651" marR="6651" marT="6651" marB="39909" anchor="b"/>
                </a:tc>
                <a:tc>
                  <a:txBody>
                    <a:bodyPr/>
                    <a:lstStyle/>
                    <a:p>
                      <a:pPr algn="ctr" fontAlgn="b"/>
                      <a:r>
                        <a:rPr lang="en-GB" sz="800" b="1" u="none" strike="noStrike" dirty="0">
                          <a:effectLst/>
                        </a:rPr>
                        <a:t>Author(s)</a:t>
                      </a:r>
                      <a:endParaRPr lang="en-GB" sz="800" b="1" i="0" u="none" strike="noStrike" dirty="0">
                        <a:solidFill>
                          <a:srgbClr val="000000"/>
                        </a:solidFill>
                        <a:effectLst/>
                        <a:latin typeface="Calibri" panose="020F0502020204030204" pitchFamily="34" charset="0"/>
                      </a:endParaRPr>
                    </a:p>
                  </a:txBody>
                  <a:tcPr marL="6651" marR="6651" marT="6651" marB="39909" anchor="b"/>
                </a:tc>
                <a:tc>
                  <a:txBody>
                    <a:bodyPr/>
                    <a:lstStyle/>
                    <a:p>
                      <a:pPr algn="ctr" fontAlgn="b"/>
                      <a:r>
                        <a:rPr lang="en-GB" sz="800" b="1" u="none" strike="noStrike" dirty="0">
                          <a:effectLst/>
                        </a:rPr>
                        <a:t>Published</a:t>
                      </a:r>
                      <a:endParaRPr lang="en-GB" sz="800" b="1" i="0" u="none" strike="noStrike" dirty="0">
                        <a:solidFill>
                          <a:srgbClr val="000000"/>
                        </a:solidFill>
                        <a:effectLst/>
                        <a:latin typeface="Calibri" panose="020F0502020204030204" pitchFamily="34" charset="0"/>
                      </a:endParaRPr>
                    </a:p>
                  </a:txBody>
                  <a:tcPr marL="6651" marR="6651" marT="6651" marB="39909" anchor="b"/>
                </a:tc>
                <a:tc>
                  <a:txBody>
                    <a:bodyPr/>
                    <a:lstStyle/>
                    <a:p>
                      <a:pPr algn="ctr" fontAlgn="b"/>
                      <a:r>
                        <a:rPr lang="en-GB" sz="800" b="1" u="none" strike="noStrike" dirty="0">
                          <a:effectLst/>
                        </a:rPr>
                        <a:t>Time period</a:t>
                      </a:r>
                      <a:endParaRPr lang="en-GB" sz="800" b="1" i="0" u="none" strike="noStrike" dirty="0">
                        <a:solidFill>
                          <a:srgbClr val="000000"/>
                        </a:solidFill>
                        <a:effectLst/>
                        <a:latin typeface="Calibri" panose="020F0502020204030204" pitchFamily="34" charset="0"/>
                      </a:endParaRPr>
                    </a:p>
                  </a:txBody>
                  <a:tcPr marL="6651" marR="6651" marT="6651" marB="39909" anchor="b"/>
                </a:tc>
                <a:tc>
                  <a:txBody>
                    <a:bodyPr/>
                    <a:lstStyle/>
                    <a:p>
                      <a:pPr algn="ctr" fontAlgn="b"/>
                      <a:r>
                        <a:rPr lang="en-GB" sz="800" b="1" u="none" strike="noStrike" dirty="0">
                          <a:effectLst/>
                        </a:rPr>
                        <a:t>Country</a:t>
                      </a:r>
                      <a:endParaRPr lang="en-GB" sz="800" b="1" i="0" u="none" strike="noStrike" dirty="0">
                        <a:solidFill>
                          <a:srgbClr val="000000"/>
                        </a:solidFill>
                        <a:effectLst/>
                        <a:latin typeface="Calibri" panose="020F0502020204030204" pitchFamily="34" charset="0"/>
                      </a:endParaRPr>
                    </a:p>
                  </a:txBody>
                  <a:tcPr marL="6651" marR="6651" marT="6651" marB="39909" anchor="b"/>
                </a:tc>
                <a:tc>
                  <a:txBody>
                    <a:bodyPr/>
                    <a:lstStyle/>
                    <a:p>
                      <a:pPr algn="ctr" fontAlgn="b"/>
                      <a:r>
                        <a:rPr lang="en-GB" sz="800" b="1" u="none" strike="noStrike" dirty="0">
                          <a:effectLst/>
                        </a:rPr>
                        <a:t>DoD strategy (%)</a:t>
                      </a:r>
                      <a:endParaRPr lang="en-GB" sz="800" b="1" i="0" u="none" strike="noStrike" dirty="0">
                        <a:solidFill>
                          <a:srgbClr val="000000"/>
                        </a:solidFill>
                        <a:effectLst/>
                        <a:latin typeface="Calibri" panose="020F0502020204030204" pitchFamily="34" charset="0"/>
                      </a:endParaRPr>
                    </a:p>
                  </a:txBody>
                  <a:tcPr marL="6651" marR="6651" marT="6651" marB="39909" anchor="b"/>
                </a:tc>
                <a:tc>
                  <a:txBody>
                    <a:bodyPr/>
                    <a:lstStyle/>
                    <a:p>
                      <a:pPr algn="ctr" fontAlgn="b"/>
                      <a:r>
                        <a:rPr lang="en-GB" sz="800" b="1" u="none" strike="noStrike" dirty="0">
                          <a:effectLst/>
                        </a:rPr>
                        <a:t>Market return (%)</a:t>
                      </a:r>
                      <a:endParaRPr lang="en-GB" sz="800" b="1" i="0" u="none" strike="noStrike" dirty="0">
                        <a:solidFill>
                          <a:srgbClr val="000000"/>
                        </a:solidFill>
                        <a:effectLst/>
                        <a:latin typeface="Calibri" panose="020F0502020204030204" pitchFamily="34" charset="0"/>
                      </a:endParaRPr>
                    </a:p>
                  </a:txBody>
                  <a:tcPr marL="6651" marR="6651" marT="6651" marB="39909" anchor="b"/>
                </a:tc>
                <a:tc>
                  <a:txBody>
                    <a:bodyPr/>
                    <a:lstStyle/>
                    <a:p>
                      <a:pPr algn="ctr" fontAlgn="b"/>
                      <a:r>
                        <a:rPr lang="en-GB" sz="800" b="1" u="none" strike="noStrike" dirty="0">
                          <a:effectLst/>
                        </a:rPr>
                        <a:t>Over-/under performance (%)</a:t>
                      </a:r>
                      <a:endParaRPr lang="en-GB" sz="800" b="1" i="0" u="none" strike="noStrike" dirty="0">
                        <a:solidFill>
                          <a:srgbClr val="000000"/>
                        </a:solidFill>
                        <a:effectLst/>
                        <a:latin typeface="Calibri" panose="020F0502020204030204" pitchFamily="34" charset="0"/>
                      </a:endParaRPr>
                    </a:p>
                  </a:txBody>
                  <a:tcPr marL="6651" marR="6651" marT="6651" marB="39909" anchor="b"/>
                </a:tc>
                <a:extLst>
                  <a:ext uri="{0D108BD9-81ED-4DB2-BD59-A6C34878D82A}">
                    <a16:rowId xmlns:a16="http://schemas.microsoft.com/office/drawing/2014/main" val="1216298688"/>
                  </a:ext>
                </a:extLst>
              </a:tr>
              <a:tr h="209895">
                <a:tc>
                  <a:txBody>
                    <a:bodyPr/>
                    <a:lstStyle/>
                    <a:p>
                      <a:pPr algn="ctr" fontAlgn="ctr"/>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dirty="0" err="1">
                          <a:effectLst/>
                        </a:rPr>
                        <a:t>Brzeszczynski</a:t>
                      </a:r>
                      <a:r>
                        <a:rPr lang="en-GB" sz="800" u="none" strike="noStrike" dirty="0">
                          <a:effectLst/>
                        </a:rPr>
                        <a:t> et al.</a:t>
                      </a:r>
                      <a:endParaRPr lang="en-GB" sz="800" b="0" i="0" u="none" strike="noStrike" dirty="0">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2008</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1994 - 2007</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UK</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28.23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6.69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21.54</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2904134370"/>
                  </a:ext>
                </a:extLst>
              </a:tr>
              <a:tr h="209895">
                <a:tc>
                  <a:txBody>
                    <a:bodyPr/>
                    <a:lstStyle/>
                    <a:p>
                      <a:pPr algn="ctr" fontAlgn="ctr"/>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Filbeck and Visscher</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2003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1987 - 1997</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Canada</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15.11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8.89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6.22</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1083331863"/>
                  </a:ext>
                </a:extLst>
              </a:tr>
              <a:tr h="209895">
                <a:tc>
                  <a:txBody>
                    <a:bodyPr/>
                    <a:lstStyle/>
                    <a:p>
                      <a:pPr algn="ctr" fontAlgn="ctr"/>
                      <a:r>
                        <a:rPr lang="en-GB" sz="800" u="none" strike="noStrike">
                          <a:effectLst/>
                        </a:rPr>
                        <a:t>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McQueen and Thorley</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1999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1973 - 1996</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US</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20.31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15.80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4.51</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2564275657"/>
                  </a:ext>
                </a:extLst>
              </a:tr>
              <a:tr h="209895">
                <a:tc>
                  <a:txBody>
                    <a:bodyPr/>
                    <a:lstStyle/>
                    <a:p>
                      <a:pPr algn="ctr" fontAlgn="ctr"/>
                      <a:r>
                        <a:rPr lang="en-GB" sz="800" u="none" strike="noStrike">
                          <a:effectLst/>
                        </a:rPr>
                        <a:t>4</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Slatter</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1988</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1973 - 1988</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US</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18.39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10.80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7.59</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709575316"/>
                  </a:ext>
                </a:extLst>
              </a:tr>
              <a:tr h="209895">
                <a:tc>
                  <a:txBody>
                    <a:bodyPr/>
                    <a:lstStyle/>
                    <a:p>
                      <a:pPr algn="ctr" fontAlgn="ctr"/>
                      <a:r>
                        <a:rPr lang="en-GB" sz="800" u="none" strike="noStrike">
                          <a:effectLst/>
                        </a:rPr>
                        <a:t>5</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Knowles and Petty</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dirty="0">
                          <a:effectLst/>
                        </a:rPr>
                        <a:t>1992</a:t>
                      </a:r>
                      <a:endParaRPr lang="en-GB" sz="800" b="0" i="0" u="none" strike="noStrike" dirty="0">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1957 - 1990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US</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14.20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10.40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3.80</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2022295104"/>
                  </a:ext>
                </a:extLst>
              </a:tr>
              <a:tr h="209895">
                <a:tc>
                  <a:txBody>
                    <a:bodyPr/>
                    <a:lstStyle/>
                    <a:p>
                      <a:pPr algn="ctr" fontAlgn="ctr"/>
                      <a:r>
                        <a:rPr lang="en-GB" sz="800" u="none" strike="noStrike">
                          <a:effectLst/>
                        </a:rPr>
                        <a:t>6</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O'Higgins and Downes</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1991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1973 - 1991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US</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16.61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10.43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6.18</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1099698389"/>
                  </a:ext>
                </a:extLst>
              </a:tr>
              <a:tr h="315998">
                <a:tc>
                  <a:txBody>
                    <a:bodyPr/>
                    <a:lstStyle/>
                    <a:p>
                      <a:pPr algn="ctr" fontAlgn="ctr"/>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McQueen, Shields and Thorley</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1997</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dirty="0">
                          <a:effectLst/>
                        </a:rPr>
                        <a:t>1946 - 1995</a:t>
                      </a:r>
                      <a:endParaRPr lang="en-GB" sz="800" b="0" i="0" u="none" strike="noStrike" dirty="0">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US</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16.77</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13.71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3.06</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374825128"/>
                  </a:ext>
                </a:extLst>
              </a:tr>
              <a:tr h="209895">
                <a:tc>
                  <a:txBody>
                    <a:bodyPr/>
                    <a:lstStyle/>
                    <a:p>
                      <a:pPr algn="ctr" fontAlgn="ctr"/>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Domian et al.</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1998</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1964 - 1997</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US</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3507845714"/>
                  </a:ext>
                </a:extLst>
              </a:tr>
              <a:tr h="209895">
                <a:tc>
                  <a:txBody>
                    <a:bodyPr/>
                    <a:lstStyle/>
                    <a:p>
                      <a:pPr algn="ctr" fontAlgn="ctr"/>
                      <a:r>
                        <a:rPr lang="en-GB" sz="800" u="none" strike="noStrike">
                          <a:effectLst/>
                        </a:rPr>
                        <a:t>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Da Silva</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2001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1994 - 1999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dirty="0">
                          <a:effectLst/>
                        </a:rPr>
                        <a:t>Argentina</a:t>
                      </a:r>
                      <a:endParaRPr lang="en-GB" sz="800" b="0" i="0" u="none" strike="noStrike" dirty="0">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2.32</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1.66</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0.66</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2223682390"/>
                  </a:ext>
                </a:extLst>
              </a:tr>
              <a:tr h="209895">
                <a:tc>
                  <a:txBody>
                    <a:bodyPr/>
                    <a:lstStyle/>
                    <a:p>
                      <a:pPr algn="ctr" fontAlgn="ct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2001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1994 - 1999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Chile</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4.30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1.21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3.09</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1967336919"/>
                  </a:ext>
                </a:extLst>
              </a:tr>
              <a:tr h="209895">
                <a:tc>
                  <a:txBody>
                    <a:bodyPr/>
                    <a:lstStyle/>
                    <a:p>
                      <a:pPr algn="ctr" fontAlgn="ct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2001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1994 - 1999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Colombia</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-0.83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-1.39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0.56</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304005900"/>
                  </a:ext>
                </a:extLst>
              </a:tr>
              <a:tr h="209895">
                <a:tc>
                  <a:txBody>
                    <a:bodyPr/>
                    <a:lstStyle/>
                    <a:p>
                      <a:pPr algn="ctr" fontAlgn="ct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2001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1994 - 1999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Mexico</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dirty="0">
                          <a:effectLst/>
                        </a:rPr>
                        <a:t>2.91</a:t>
                      </a:r>
                      <a:endParaRPr lang="en-GB" sz="800" b="0" i="0" u="none" strike="noStrike" dirty="0">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2.22</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0.69</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3633196075"/>
                  </a:ext>
                </a:extLst>
              </a:tr>
              <a:tr h="209895">
                <a:tc>
                  <a:txBody>
                    <a:bodyPr/>
                    <a:lstStyle/>
                    <a:p>
                      <a:pPr algn="ctr" fontAlgn="ct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2001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1994 - 1999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Peru</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2.70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2.49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0.21</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134888904"/>
                  </a:ext>
                </a:extLst>
              </a:tr>
              <a:tr h="209895">
                <a:tc>
                  <a:txBody>
                    <a:bodyPr/>
                    <a:lstStyle/>
                    <a:p>
                      <a:pPr algn="ctr" fontAlgn="ct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2001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1994 - 1999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Venezuela</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4.30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dirty="0">
                          <a:effectLst/>
                        </a:rPr>
                        <a:t>3.05</a:t>
                      </a:r>
                      <a:endParaRPr lang="en-GB" sz="800" b="0" i="0" u="none" strike="noStrike" dirty="0">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1.25</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913271731"/>
                  </a:ext>
                </a:extLst>
              </a:tr>
              <a:tr h="209895">
                <a:tc>
                  <a:txBody>
                    <a:bodyPr/>
                    <a:lstStyle/>
                    <a:p>
                      <a:pPr algn="ctr" fontAlgn="ctr"/>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Rinne and Vähämaa</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2011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1988 - 2008</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Finland</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15.50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11.00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4.50</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1415083658"/>
                  </a:ext>
                </a:extLst>
              </a:tr>
              <a:tr h="209895">
                <a:tc>
                  <a:txBody>
                    <a:bodyPr/>
                    <a:lstStyle/>
                    <a:p>
                      <a:pPr algn="ctr" fontAlgn="ctr"/>
                      <a:r>
                        <a:rPr lang="en-GB" sz="800" u="none" strike="noStrike">
                          <a:effectLst/>
                        </a:rPr>
                        <a:t>11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Öhrberg et al.</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2014</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2002 - 2013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Sweden</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21.38</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17.26</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dirty="0">
                          <a:effectLst/>
                        </a:rPr>
                        <a:t>4.12</a:t>
                      </a:r>
                      <a:endParaRPr lang="en-GB" sz="800" b="0" i="0" u="none" strike="noStrike" dirty="0">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1976229220"/>
                  </a:ext>
                </a:extLst>
              </a:tr>
              <a:tr h="209895">
                <a:tc>
                  <a:txBody>
                    <a:bodyPr/>
                    <a:lstStyle/>
                    <a:p>
                      <a:pPr algn="ctr" fontAlgn="ctr"/>
                      <a:r>
                        <a:rPr lang="en-GB" sz="800" u="none" strike="noStrike">
                          <a:effectLst/>
                        </a:rPr>
                        <a:t>12</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Wang et al.</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2011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1994 - 2009</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China</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223918486"/>
                  </a:ext>
                </a:extLst>
              </a:tr>
              <a:tr h="209895">
                <a:tc>
                  <a:txBody>
                    <a:bodyPr/>
                    <a:lstStyle/>
                    <a:p>
                      <a:pPr algn="ctr" fontAlgn="ctr"/>
                      <a:r>
                        <a:rPr lang="en-GB" sz="800" u="none" strike="noStrike">
                          <a:effectLst/>
                        </a:rPr>
                        <a:t>13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Yan et al.</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2015</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2003 - 2012</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Taiwan</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19.43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9.25</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10.18</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3451136250"/>
                  </a:ext>
                </a:extLst>
              </a:tr>
              <a:tr h="209895">
                <a:tc>
                  <a:txBody>
                    <a:bodyPr/>
                    <a:lstStyle/>
                    <a:p>
                      <a:pPr algn="ctr" fontAlgn="ctr"/>
                      <a:r>
                        <a:rPr lang="en-GB" sz="800" u="none" strike="noStrike">
                          <a:effectLst/>
                        </a:rPr>
                        <a:t>14</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Qiu et al.</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2013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1981 - 2010</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Japan</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13.61</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3.97</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9.64</a:t>
                      </a:r>
                      <a:endParaRPr lang="en-GB" sz="800" b="0" i="0" u="none" strike="noStrike">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4051122197"/>
                  </a:ext>
                </a:extLst>
              </a:tr>
              <a:tr h="209895">
                <a:tc>
                  <a:txBody>
                    <a:bodyPr/>
                    <a:lstStyle/>
                    <a:p>
                      <a:pPr algn="ctr" fontAlgn="ctr"/>
                      <a:r>
                        <a:rPr lang="en-GB" sz="800" u="none" strike="noStrike">
                          <a:effectLst/>
                        </a:rPr>
                        <a:t>15</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l" fontAlgn="b"/>
                      <a:r>
                        <a:rPr lang="en-GB" sz="800" u="none" strike="noStrike">
                          <a:effectLst/>
                        </a:rPr>
                        <a:t>Tissayakorn et al.</a:t>
                      </a:r>
                      <a:endParaRPr lang="en-GB" sz="800" b="0" i="0" u="none" strike="noStrike">
                        <a:solidFill>
                          <a:srgbClr val="000000"/>
                        </a:solidFill>
                        <a:effectLst/>
                        <a:latin typeface="Calibri" panose="020F0502020204030204" pitchFamily="34" charset="0"/>
                      </a:endParaRPr>
                    </a:p>
                  </a:txBody>
                  <a:tcPr marL="6651" marR="6651" marT="6651" marB="39909" anchor="b"/>
                </a:tc>
                <a:tc>
                  <a:txBody>
                    <a:bodyPr/>
                    <a:lstStyle/>
                    <a:p>
                      <a:pPr algn="ctr" fontAlgn="ctr"/>
                      <a:r>
                        <a:rPr lang="en-GB" sz="800" u="none" strike="noStrike">
                          <a:effectLst/>
                        </a:rPr>
                        <a:t>2013</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1995 - 2012</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Thailand</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23.68</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a:effectLst/>
                        </a:rPr>
                        <a:t>3.32</a:t>
                      </a:r>
                      <a:endParaRPr lang="en-GB" sz="800" b="0" i="0" u="none" strike="noStrike">
                        <a:solidFill>
                          <a:srgbClr val="000000"/>
                        </a:solidFill>
                        <a:effectLst/>
                        <a:latin typeface="Calibri" panose="020F0502020204030204" pitchFamily="34" charset="0"/>
                      </a:endParaRPr>
                    </a:p>
                  </a:txBody>
                  <a:tcPr marL="6651" marR="6651" marT="6651" marB="39909" anchor="ctr"/>
                </a:tc>
                <a:tc>
                  <a:txBody>
                    <a:bodyPr/>
                    <a:lstStyle/>
                    <a:p>
                      <a:pPr algn="ctr" fontAlgn="ctr"/>
                      <a:r>
                        <a:rPr lang="en-GB" sz="800" u="none" strike="noStrike" dirty="0">
                          <a:effectLst/>
                        </a:rPr>
                        <a:t>20.36</a:t>
                      </a:r>
                      <a:endParaRPr lang="en-GB" sz="800" b="0" i="0" u="none" strike="noStrike" dirty="0">
                        <a:solidFill>
                          <a:srgbClr val="000000"/>
                        </a:solidFill>
                        <a:effectLst/>
                        <a:latin typeface="Calibri" panose="020F0502020204030204" pitchFamily="34" charset="0"/>
                      </a:endParaRPr>
                    </a:p>
                  </a:txBody>
                  <a:tcPr marL="6651" marR="6651" marT="6651" marB="39909" anchor="ctr"/>
                </a:tc>
                <a:extLst>
                  <a:ext uri="{0D108BD9-81ED-4DB2-BD59-A6C34878D82A}">
                    <a16:rowId xmlns:a16="http://schemas.microsoft.com/office/drawing/2014/main" val="2999209066"/>
                  </a:ext>
                </a:extLst>
              </a:tr>
            </a:tbl>
          </a:graphicData>
        </a:graphic>
      </p:graphicFrame>
      <p:sp>
        <p:nvSpPr>
          <p:cNvPr id="5" name="Footer Placeholder 4">
            <a:extLst>
              <a:ext uri="{FF2B5EF4-FFF2-40B4-BE49-F238E27FC236}">
                <a16:creationId xmlns:a16="http://schemas.microsoft.com/office/drawing/2014/main" id="{BA5F34FB-1E6E-4266-8FF0-FA7D43D367AC}"/>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370793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807F-6E2C-4C58-9911-166C635012E5}"/>
              </a:ext>
            </a:extLst>
          </p:cNvPr>
          <p:cNvSpPr>
            <a:spLocks noGrp="1"/>
          </p:cNvSpPr>
          <p:nvPr>
            <p:ph type="title"/>
          </p:nvPr>
        </p:nvSpPr>
        <p:spPr>
          <a:xfrm>
            <a:off x="1269876" y="200753"/>
            <a:ext cx="9601200" cy="527720"/>
          </a:xfrm>
        </p:spPr>
        <p:txBody>
          <a:bodyPr anchor="t">
            <a:normAutofit fontScale="90000"/>
          </a:bodyPr>
          <a:lstStyle/>
          <a:p>
            <a:r>
              <a:rPr lang="en-US" dirty="0"/>
              <a:t>Dogs of the Dow - Results From Research</a:t>
            </a:r>
            <a:endParaRPr lang="en-GB" dirty="0"/>
          </a:p>
        </p:txBody>
      </p:sp>
      <p:sp>
        <p:nvSpPr>
          <p:cNvPr id="14" name="Text Placeholder 4">
            <a:extLst>
              <a:ext uri="{FF2B5EF4-FFF2-40B4-BE49-F238E27FC236}">
                <a16:creationId xmlns:a16="http://schemas.microsoft.com/office/drawing/2014/main" id="{039CF515-8C4D-4E99-BC2D-653D4ECBE995}"/>
              </a:ext>
            </a:extLst>
          </p:cNvPr>
          <p:cNvSpPr txBox="1">
            <a:spLocks/>
          </p:cNvSpPr>
          <p:nvPr/>
        </p:nvSpPr>
        <p:spPr>
          <a:xfrm>
            <a:off x="405780" y="654554"/>
            <a:ext cx="4648201"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Century" pitchFamily="18"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Font typeface="Arial" pitchFamily="34" charset="0"/>
              <a:buNone/>
              <a:defRPr sz="1600" b="1" kern="1200">
                <a:solidFill>
                  <a:schemeClr val="tx1"/>
                </a:solidFill>
                <a:latin typeface="+mn-lt"/>
                <a:ea typeface="+mn-ea"/>
                <a:cs typeface="+mn-cs"/>
              </a:defRPr>
            </a:lvl9pPr>
          </a:lstStyle>
          <a:p>
            <a:r>
              <a:rPr lang="nb-NO" dirty="0"/>
              <a:t>Underperformers</a:t>
            </a:r>
            <a:endParaRPr lang="en-GB" dirty="0"/>
          </a:p>
        </p:txBody>
      </p:sp>
      <p:sp>
        <p:nvSpPr>
          <p:cNvPr id="5" name="TextBox 4">
            <a:extLst>
              <a:ext uri="{FF2B5EF4-FFF2-40B4-BE49-F238E27FC236}">
                <a16:creationId xmlns:a16="http://schemas.microsoft.com/office/drawing/2014/main" id="{06603D72-F3ED-4297-908D-911645EA5968}"/>
              </a:ext>
            </a:extLst>
          </p:cNvPr>
          <p:cNvSpPr txBox="1"/>
          <p:nvPr/>
        </p:nvSpPr>
        <p:spPr>
          <a:xfrm>
            <a:off x="611212" y="2780928"/>
            <a:ext cx="8651552" cy="3416320"/>
          </a:xfrm>
          <a:prstGeom prst="rect">
            <a:avLst/>
          </a:prstGeom>
          <a:noFill/>
        </p:spPr>
        <p:txBody>
          <a:bodyPr wrap="square" rtlCol="0">
            <a:spAutoFit/>
          </a:bodyPr>
          <a:lstStyle/>
          <a:p>
            <a:pPr marL="285750" indent="-285750">
              <a:buFont typeface="Arial" panose="020B0604020202020204" pitchFamily="34" charset="0"/>
              <a:buChar char="•"/>
            </a:pPr>
            <a:r>
              <a:rPr lang="nb-NO" dirty="0"/>
              <a:t>Far fewer studies have shown that DoD underperforms the market index</a:t>
            </a:r>
          </a:p>
          <a:p>
            <a:endParaRPr lang="nb-NO" dirty="0"/>
          </a:p>
          <a:p>
            <a:pPr marL="285750" indent="-285750">
              <a:buFont typeface="Arial" panose="020B0604020202020204" pitchFamily="34" charset="0"/>
              <a:buChar char="•"/>
            </a:pPr>
            <a:r>
              <a:rPr lang="nb-NO" dirty="0"/>
              <a:t>In UK, Gwilym et al. (2005) and Filbeck and Visscher (1997) have concluded that the DoD strategy is not effective. Lack of statistical significance led to the strategy’s dismissal in Brazil (Da Silva, 2001), New Zealand (Bruce and Bhabra, 2006) and Hong Kong (Terence and Kin, 2010)</a:t>
            </a:r>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r>
              <a:rPr lang="nb-NO" dirty="0"/>
              <a:t>Terence and Kin argues that the lack of significance is due to characteristics of the biggest dividend paying firms, whereas Bruce and Bhabra discuss the inverse relationship between value and price momentum along with issues related to illiquid stocks</a:t>
            </a:r>
          </a:p>
          <a:p>
            <a:pPr lvl="1"/>
            <a:endParaRPr lang="nb-NO" dirty="0"/>
          </a:p>
        </p:txBody>
      </p:sp>
      <p:graphicFrame>
        <p:nvGraphicFramePr>
          <p:cNvPr id="4" name="Table 3">
            <a:extLst>
              <a:ext uri="{FF2B5EF4-FFF2-40B4-BE49-F238E27FC236}">
                <a16:creationId xmlns:a16="http://schemas.microsoft.com/office/drawing/2014/main" id="{B1FDB311-75F5-4924-9057-09948B744972}"/>
              </a:ext>
            </a:extLst>
          </p:cNvPr>
          <p:cNvGraphicFramePr>
            <a:graphicFrameLocks noGrp="1"/>
          </p:cNvGraphicFramePr>
          <p:nvPr>
            <p:extLst>
              <p:ext uri="{D42A27DB-BD31-4B8C-83A1-F6EECF244321}">
                <p14:modId xmlns:p14="http://schemas.microsoft.com/office/powerpoint/2010/main" val="260203158"/>
              </p:ext>
            </p:extLst>
          </p:nvPr>
        </p:nvGraphicFramePr>
        <p:xfrm>
          <a:off x="477788" y="1273762"/>
          <a:ext cx="9011592" cy="1933260"/>
        </p:xfrm>
        <a:graphic>
          <a:graphicData uri="http://schemas.openxmlformats.org/drawingml/2006/table">
            <a:tbl>
              <a:tblPr>
                <a:tableStyleId>{10A1B5D5-9B99-4C35-A422-299274C87663}</a:tableStyleId>
              </a:tblPr>
              <a:tblGrid>
                <a:gridCol w="744503">
                  <a:extLst>
                    <a:ext uri="{9D8B030D-6E8A-4147-A177-3AD203B41FA5}">
                      <a16:colId xmlns:a16="http://schemas.microsoft.com/office/drawing/2014/main" val="1027579068"/>
                    </a:ext>
                  </a:extLst>
                </a:gridCol>
                <a:gridCol w="2155958">
                  <a:extLst>
                    <a:ext uri="{9D8B030D-6E8A-4147-A177-3AD203B41FA5}">
                      <a16:colId xmlns:a16="http://schemas.microsoft.com/office/drawing/2014/main" val="1397086755"/>
                    </a:ext>
                  </a:extLst>
                </a:gridCol>
                <a:gridCol w="775526">
                  <a:extLst>
                    <a:ext uri="{9D8B030D-6E8A-4147-A177-3AD203B41FA5}">
                      <a16:colId xmlns:a16="http://schemas.microsoft.com/office/drawing/2014/main" val="1814726713"/>
                    </a:ext>
                  </a:extLst>
                </a:gridCol>
                <a:gridCol w="899608">
                  <a:extLst>
                    <a:ext uri="{9D8B030D-6E8A-4147-A177-3AD203B41FA5}">
                      <a16:colId xmlns:a16="http://schemas.microsoft.com/office/drawing/2014/main" val="1146166684"/>
                    </a:ext>
                  </a:extLst>
                </a:gridCol>
                <a:gridCol w="1333901">
                  <a:extLst>
                    <a:ext uri="{9D8B030D-6E8A-4147-A177-3AD203B41FA5}">
                      <a16:colId xmlns:a16="http://schemas.microsoft.com/office/drawing/2014/main" val="1736845353"/>
                    </a:ext>
                  </a:extLst>
                </a:gridCol>
                <a:gridCol w="853077">
                  <a:extLst>
                    <a:ext uri="{9D8B030D-6E8A-4147-A177-3AD203B41FA5}">
                      <a16:colId xmlns:a16="http://schemas.microsoft.com/office/drawing/2014/main" val="1622786979"/>
                    </a:ext>
                  </a:extLst>
                </a:gridCol>
                <a:gridCol w="822056">
                  <a:extLst>
                    <a:ext uri="{9D8B030D-6E8A-4147-A177-3AD203B41FA5}">
                      <a16:colId xmlns:a16="http://schemas.microsoft.com/office/drawing/2014/main" val="722878808"/>
                    </a:ext>
                  </a:extLst>
                </a:gridCol>
                <a:gridCol w="1426963">
                  <a:extLst>
                    <a:ext uri="{9D8B030D-6E8A-4147-A177-3AD203B41FA5}">
                      <a16:colId xmlns:a16="http://schemas.microsoft.com/office/drawing/2014/main" val="320832801"/>
                    </a:ext>
                  </a:extLst>
                </a:gridCol>
              </a:tblGrid>
              <a:tr h="571368">
                <a:tc>
                  <a:txBody>
                    <a:bodyPr/>
                    <a:lstStyle/>
                    <a:p>
                      <a:pPr algn="ctr" fontAlgn="b"/>
                      <a:r>
                        <a:rPr lang="en-GB" sz="1100" b="1" u="none" strike="noStrike" dirty="0">
                          <a:effectLst/>
                        </a:rPr>
                        <a:t>#</a:t>
                      </a:r>
                      <a:endParaRPr lang="en-GB" sz="1100" b="1" i="0" u="none" strike="noStrike" dirty="0">
                        <a:solidFill>
                          <a:srgbClr val="000000"/>
                        </a:solidFill>
                        <a:effectLst/>
                        <a:latin typeface="Calibri" panose="020F0502020204030204" pitchFamily="34" charset="0"/>
                      </a:endParaRPr>
                    </a:p>
                  </a:txBody>
                  <a:tcPr marL="7620" marR="7620" marT="762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100" b="1" u="none" strike="noStrike" dirty="0">
                          <a:effectLst/>
                        </a:rPr>
                        <a:t>Author(s)</a:t>
                      </a:r>
                      <a:endParaRPr lang="en-GB" sz="1100" b="1" i="0" u="none" strike="noStrike" dirty="0">
                        <a:solidFill>
                          <a:srgbClr val="000000"/>
                        </a:solidFill>
                        <a:effectLst/>
                        <a:latin typeface="Calibri" panose="020F0502020204030204" pitchFamily="34" charset="0"/>
                      </a:endParaRPr>
                    </a:p>
                  </a:txBody>
                  <a:tcPr marL="7620" marR="7620" marT="7620" anchor="b">
                    <a:lnT w="12700" cap="flat" cmpd="sng" algn="ctr">
                      <a:solidFill>
                        <a:schemeClr val="tx1"/>
                      </a:solidFill>
                      <a:prstDash val="solid"/>
                      <a:round/>
                      <a:headEnd type="none" w="med" len="med"/>
                      <a:tailEnd type="none" w="med" len="med"/>
                    </a:lnT>
                  </a:tcPr>
                </a:tc>
                <a:tc>
                  <a:txBody>
                    <a:bodyPr/>
                    <a:lstStyle/>
                    <a:p>
                      <a:pPr algn="ctr" fontAlgn="b"/>
                      <a:r>
                        <a:rPr lang="en-GB" sz="1100" b="1" u="none" strike="noStrike" dirty="0">
                          <a:effectLst/>
                        </a:rPr>
                        <a:t>Published</a:t>
                      </a:r>
                      <a:endParaRPr lang="en-GB" sz="1100" b="1" i="0" u="none" strike="noStrike" dirty="0">
                        <a:solidFill>
                          <a:srgbClr val="000000"/>
                        </a:solidFill>
                        <a:effectLst/>
                        <a:latin typeface="Calibri" panose="020F0502020204030204" pitchFamily="34" charset="0"/>
                      </a:endParaRPr>
                    </a:p>
                  </a:txBody>
                  <a:tcPr marL="7620" marR="7620" marT="7620" anchor="b">
                    <a:lnT w="12700" cap="flat" cmpd="sng" algn="ctr">
                      <a:solidFill>
                        <a:schemeClr val="tx1"/>
                      </a:solidFill>
                      <a:prstDash val="solid"/>
                      <a:round/>
                      <a:headEnd type="none" w="med" len="med"/>
                      <a:tailEnd type="none" w="med" len="med"/>
                    </a:lnT>
                  </a:tcPr>
                </a:tc>
                <a:tc>
                  <a:txBody>
                    <a:bodyPr/>
                    <a:lstStyle/>
                    <a:p>
                      <a:pPr algn="ctr" fontAlgn="b"/>
                      <a:r>
                        <a:rPr lang="en-GB" sz="1100" b="1" u="none" strike="noStrike" dirty="0">
                          <a:effectLst/>
                        </a:rPr>
                        <a:t>Time period</a:t>
                      </a:r>
                      <a:endParaRPr lang="en-GB" sz="1100" b="1" i="0" u="none" strike="noStrike" dirty="0">
                        <a:solidFill>
                          <a:srgbClr val="000000"/>
                        </a:solidFill>
                        <a:effectLst/>
                        <a:latin typeface="Calibri" panose="020F0502020204030204" pitchFamily="34" charset="0"/>
                      </a:endParaRPr>
                    </a:p>
                  </a:txBody>
                  <a:tcPr marL="7620" marR="7620" marT="7620" anchor="b">
                    <a:lnT w="12700" cap="flat" cmpd="sng" algn="ctr">
                      <a:solidFill>
                        <a:schemeClr val="tx1"/>
                      </a:solidFill>
                      <a:prstDash val="solid"/>
                      <a:round/>
                      <a:headEnd type="none" w="med" len="med"/>
                      <a:tailEnd type="none" w="med" len="med"/>
                    </a:lnT>
                  </a:tcPr>
                </a:tc>
                <a:tc>
                  <a:txBody>
                    <a:bodyPr/>
                    <a:lstStyle/>
                    <a:p>
                      <a:pPr algn="ctr" fontAlgn="b"/>
                      <a:r>
                        <a:rPr lang="en-GB" sz="1100" b="1" u="none" strike="noStrike" dirty="0">
                          <a:effectLst/>
                        </a:rPr>
                        <a:t>Country</a:t>
                      </a:r>
                      <a:endParaRPr lang="en-GB" sz="1100" b="1" i="0" u="none" strike="noStrike" dirty="0">
                        <a:solidFill>
                          <a:srgbClr val="000000"/>
                        </a:solidFill>
                        <a:effectLst/>
                        <a:latin typeface="Calibri" panose="020F0502020204030204" pitchFamily="34" charset="0"/>
                      </a:endParaRPr>
                    </a:p>
                  </a:txBody>
                  <a:tcPr marL="7620" marR="7620" marT="7620" anchor="b">
                    <a:lnT w="12700" cap="flat" cmpd="sng" algn="ctr">
                      <a:solidFill>
                        <a:schemeClr val="tx1"/>
                      </a:solidFill>
                      <a:prstDash val="solid"/>
                      <a:round/>
                      <a:headEnd type="none" w="med" len="med"/>
                      <a:tailEnd type="none" w="med" len="med"/>
                    </a:lnT>
                  </a:tcPr>
                </a:tc>
                <a:tc>
                  <a:txBody>
                    <a:bodyPr/>
                    <a:lstStyle/>
                    <a:p>
                      <a:pPr algn="ctr" fontAlgn="b"/>
                      <a:r>
                        <a:rPr lang="en-GB" sz="1100" b="1" u="none" strike="noStrike" dirty="0">
                          <a:effectLst/>
                        </a:rPr>
                        <a:t>DoD strategy (%)</a:t>
                      </a:r>
                      <a:endParaRPr lang="en-GB" sz="1100" b="1" i="0" u="none" strike="noStrike" dirty="0">
                        <a:solidFill>
                          <a:srgbClr val="000000"/>
                        </a:solidFill>
                        <a:effectLst/>
                        <a:latin typeface="Calibri" panose="020F0502020204030204" pitchFamily="34" charset="0"/>
                      </a:endParaRPr>
                    </a:p>
                  </a:txBody>
                  <a:tcPr marL="7620" marR="7620" marT="7620" anchor="b">
                    <a:lnT w="12700" cap="flat" cmpd="sng" algn="ctr">
                      <a:solidFill>
                        <a:schemeClr val="tx1"/>
                      </a:solidFill>
                      <a:prstDash val="solid"/>
                      <a:round/>
                      <a:headEnd type="none" w="med" len="med"/>
                      <a:tailEnd type="none" w="med" len="med"/>
                    </a:lnT>
                  </a:tcPr>
                </a:tc>
                <a:tc>
                  <a:txBody>
                    <a:bodyPr/>
                    <a:lstStyle/>
                    <a:p>
                      <a:pPr algn="ctr" fontAlgn="b"/>
                      <a:r>
                        <a:rPr lang="en-GB" sz="1100" b="1" u="none" strike="noStrike" dirty="0">
                          <a:effectLst/>
                        </a:rPr>
                        <a:t>Market return (%)</a:t>
                      </a:r>
                      <a:endParaRPr lang="en-GB" sz="1100" b="1" i="0" u="none" strike="noStrike" dirty="0">
                        <a:solidFill>
                          <a:srgbClr val="000000"/>
                        </a:solidFill>
                        <a:effectLst/>
                        <a:latin typeface="Calibri" panose="020F0502020204030204" pitchFamily="34" charset="0"/>
                      </a:endParaRPr>
                    </a:p>
                  </a:txBody>
                  <a:tcPr marL="7620" marR="7620" marT="7620" anchor="b">
                    <a:lnT w="12700" cap="flat" cmpd="sng" algn="ctr">
                      <a:solidFill>
                        <a:schemeClr val="tx1"/>
                      </a:solidFill>
                      <a:prstDash val="solid"/>
                      <a:round/>
                      <a:headEnd type="none" w="med" len="med"/>
                      <a:tailEnd type="none" w="med" len="med"/>
                    </a:lnT>
                  </a:tcPr>
                </a:tc>
                <a:tc>
                  <a:txBody>
                    <a:bodyPr/>
                    <a:lstStyle/>
                    <a:p>
                      <a:pPr algn="ctr" fontAlgn="b"/>
                      <a:r>
                        <a:rPr lang="en-GB" sz="1100" b="1" u="none" strike="noStrike" dirty="0">
                          <a:effectLst/>
                        </a:rPr>
                        <a:t>Over-/under performance (%)</a:t>
                      </a:r>
                      <a:endParaRPr lang="en-GB" sz="1100" b="1" i="0" u="none" strike="noStrike" dirty="0">
                        <a:solidFill>
                          <a:srgbClr val="000000"/>
                        </a:solidFill>
                        <a:effectLst/>
                        <a:latin typeface="Calibri" panose="020F0502020204030204" pitchFamily="34" charset="0"/>
                      </a:endParaRPr>
                    </a:p>
                  </a:txBody>
                  <a:tcPr marL="7620" marR="7620" marT="762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2206298"/>
                  </a:ext>
                </a:extLst>
              </a:tr>
              <a:tr h="226982">
                <a:tc>
                  <a:txBody>
                    <a:bodyPr/>
                    <a:lstStyle/>
                    <a:p>
                      <a:pPr algn="ctr" fontAlgn="ctr"/>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tcPr>
                </a:tc>
                <a:tc>
                  <a:txBody>
                    <a:bodyPr/>
                    <a:lstStyle/>
                    <a:p>
                      <a:pPr algn="l" fontAlgn="b"/>
                      <a:r>
                        <a:rPr lang="en-GB" sz="1100" u="none" strike="noStrike">
                          <a:effectLst/>
                        </a:rPr>
                        <a:t>Filbeck and Visscher</a:t>
                      </a:r>
                      <a:endParaRPr lang="en-GB"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GB" sz="1100" u="none" strike="noStrike">
                          <a:effectLst/>
                        </a:rPr>
                        <a:t>1997</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1984 - 1994</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UK</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9.48</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11.58</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-2.10</a:t>
                      </a:r>
                      <a:endParaRPr lang="en-GB" sz="1100" b="0" i="0" u="none" strike="noStrike">
                        <a:solidFill>
                          <a:srgbClr val="000000"/>
                        </a:solidFill>
                        <a:effectLst/>
                        <a:latin typeface="Calibri" panose="020F0502020204030204" pitchFamily="34" charset="0"/>
                      </a:endParaRPr>
                    </a:p>
                  </a:txBody>
                  <a:tcPr marL="7620" marR="7620" marT="762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9840975"/>
                  </a:ext>
                </a:extLst>
              </a:tr>
              <a:tr h="226982">
                <a:tc>
                  <a:txBody>
                    <a:bodyPr/>
                    <a:lstStyle/>
                    <a:p>
                      <a:pPr algn="ctr" fontAlgn="ctr"/>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tcPr>
                </a:tc>
                <a:tc>
                  <a:txBody>
                    <a:bodyPr/>
                    <a:lstStyle/>
                    <a:p>
                      <a:pPr algn="l" fontAlgn="b"/>
                      <a:r>
                        <a:rPr lang="en-GB" sz="1100" u="none" strike="noStrike">
                          <a:effectLst/>
                        </a:rPr>
                        <a:t>Gwilym et al.</a:t>
                      </a:r>
                      <a:endParaRPr lang="en-GB"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GB" sz="1100" u="none" strike="noStrike">
                          <a:effectLst/>
                        </a:rPr>
                        <a:t>2005</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dirty="0">
                          <a:effectLst/>
                        </a:rPr>
                        <a:t>1980 - 2001</a:t>
                      </a:r>
                      <a:endParaRPr lang="en-GB" sz="1100" b="0" i="0" u="none" strike="noStrike" dirty="0">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UK</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20.63</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18.53</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2.10</a:t>
                      </a:r>
                      <a:endParaRPr lang="en-GB" sz="1100" b="0" i="0" u="none" strike="noStrike">
                        <a:solidFill>
                          <a:srgbClr val="000000"/>
                        </a:solidFill>
                        <a:effectLst/>
                        <a:latin typeface="Calibri" panose="020F0502020204030204" pitchFamily="34" charset="0"/>
                      </a:endParaRPr>
                    </a:p>
                  </a:txBody>
                  <a:tcPr marL="7620" marR="7620" marT="762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1498436"/>
                  </a:ext>
                </a:extLst>
              </a:tr>
              <a:tr h="226982">
                <a:tc>
                  <a:txBody>
                    <a:bodyPr/>
                    <a:lstStyle/>
                    <a:p>
                      <a:pPr algn="ctr" fontAlgn="ctr"/>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tcPr>
                </a:tc>
                <a:tc>
                  <a:txBody>
                    <a:bodyPr/>
                    <a:lstStyle/>
                    <a:p>
                      <a:pPr algn="l" fontAlgn="ctr"/>
                      <a:r>
                        <a:rPr lang="en-GB" sz="1100" u="none" strike="noStrike">
                          <a:effectLst/>
                        </a:rPr>
                        <a:t>Hirschey</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2000</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1961 - 1998</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US</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14.16</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12.39</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1.77</a:t>
                      </a:r>
                      <a:endParaRPr lang="en-GB" sz="1100" b="0" i="0" u="none" strike="noStrike">
                        <a:solidFill>
                          <a:srgbClr val="000000"/>
                        </a:solidFill>
                        <a:effectLst/>
                        <a:latin typeface="Calibri" panose="020F0502020204030204" pitchFamily="34" charset="0"/>
                      </a:endParaRPr>
                    </a:p>
                  </a:txBody>
                  <a:tcPr marL="7620" marR="7620" marT="762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59185984"/>
                  </a:ext>
                </a:extLst>
              </a:tr>
              <a:tr h="226982">
                <a:tc>
                  <a:txBody>
                    <a:bodyPr/>
                    <a:lstStyle/>
                    <a:p>
                      <a:pPr algn="ctr" fontAlgn="ctr"/>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tcPr>
                </a:tc>
                <a:tc>
                  <a:txBody>
                    <a:bodyPr/>
                    <a:lstStyle/>
                    <a:p>
                      <a:pPr algn="l" fontAlgn="b"/>
                      <a:r>
                        <a:rPr lang="en-GB" sz="1100" u="none" strike="noStrike">
                          <a:effectLst/>
                        </a:rPr>
                        <a:t>Da Silva</a:t>
                      </a:r>
                      <a:endParaRPr lang="en-GB"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GB" sz="1100" u="none" strike="noStrike">
                          <a:effectLst/>
                        </a:rPr>
                        <a:t>2001</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1994 - 1999</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Brazil</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4.64</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8.90</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-4.26</a:t>
                      </a:r>
                      <a:endParaRPr lang="en-GB" sz="1100" b="0" i="0" u="none" strike="noStrike">
                        <a:solidFill>
                          <a:srgbClr val="000000"/>
                        </a:solidFill>
                        <a:effectLst/>
                        <a:latin typeface="Calibri" panose="020F0502020204030204" pitchFamily="34" charset="0"/>
                      </a:endParaRPr>
                    </a:p>
                  </a:txBody>
                  <a:tcPr marL="7620" marR="7620" marT="762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99831093"/>
                  </a:ext>
                </a:extLst>
              </a:tr>
              <a:tr h="226982">
                <a:tc>
                  <a:txBody>
                    <a:bodyPr/>
                    <a:lstStyle/>
                    <a:p>
                      <a:pPr algn="ctr" fontAlgn="ctr"/>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tcPr>
                </a:tc>
                <a:tc>
                  <a:txBody>
                    <a:bodyPr/>
                    <a:lstStyle/>
                    <a:p>
                      <a:pPr algn="l" fontAlgn="b"/>
                      <a:r>
                        <a:rPr lang="en-GB" sz="1100" u="none" strike="noStrike">
                          <a:effectLst/>
                        </a:rPr>
                        <a:t>Bruce and Bhabra</a:t>
                      </a:r>
                      <a:endParaRPr lang="en-GB"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GB" sz="1100" u="none" strike="noStrike">
                          <a:effectLst/>
                        </a:rPr>
                        <a:t>2006</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1992 - 2002</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New Zealand</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7620" marR="7620" marT="762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56715850"/>
                  </a:ext>
                </a:extLst>
              </a:tr>
              <a:tr h="226982">
                <a:tc>
                  <a:txBody>
                    <a:bodyPr/>
                    <a:lstStyle/>
                    <a:p>
                      <a:pPr algn="ctr" fontAlgn="ctr"/>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tcPr>
                </a:tc>
                <a:tc>
                  <a:txBody>
                    <a:bodyPr/>
                    <a:lstStyle/>
                    <a:p>
                      <a:pPr algn="l" fontAlgn="b"/>
                      <a:r>
                        <a:rPr lang="en-GB" sz="1100" u="none" strike="noStrike">
                          <a:effectLst/>
                        </a:rPr>
                        <a:t>Terence and Kin</a:t>
                      </a:r>
                      <a:endParaRPr lang="en-GB"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GB" sz="1100" u="none" strike="noStrike" dirty="0">
                          <a:effectLst/>
                        </a:rPr>
                        <a:t>2010</a:t>
                      </a:r>
                      <a:endParaRPr lang="en-GB" sz="1100" b="0" i="0" u="none" strike="noStrike" dirty="0">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1992 - 2010</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Hong Kong</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-1.28</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a:effectLst/>
                        </a:rPr>
                        <a:t>8.61</a:t>
                      </a:r>
                      <a:endParaRPr lang="en-GB" sz="11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r>
                        <a:rPr lang="en-GB" sz="1100" u="none" strike="noStrike" dirty="0">
                          <a:effectLst/>
                        </a:rPr>
                        <a:t>-9.89</a:t>
                      </a:r>
                      <a:endParaRPr lang="en-GB" sz="1100" b="0" i="0" u="none" strike="noStrike" dirty="0">
                        <a:solidFill>
                          <a:srgbClr val="000000"/>
                        </a:solidFill>
                        <a:effectLst/>
                        <a:latin typeface="Calibri" panose="020F0502020204030204" pitchFamily="34" charset="0"/>
                      </a:endParaRPr>
                    </a:p>
                  </a:txBody>
                  <a:tcPr marL="7620" marR="7620" marT="762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85144121"/>
                  </a:ext>
                </a:extLst>
              </a:tr>
            </a:tbl>
          </a:graphicData>
        </a:graphic>
      </p:graphicFrame>
      <p:sp>
        <p:nvSpPr>
          <p:cNvPr id="3" name="Footer Placeholder 2">
            <a:extLst>
              <a:ext uri="{FF2B5EF4-FFF2-40B4-BE49-F238E27FC236}">
                <a16:creationId xmlns:a16="http://schemas.microsoft.com/office/drawing/2014/main" id="{A924B057-1C3A-4423-874C-7E82017F23A9}"/>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236589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5DF8-AF34-48BF-B3F4-E4F4B9C0B483}"/>
              </a:ext>
            </a:extLst>
          </p:cNvPr>
          <p:cNvSpPr>
            <a:spLocks noGrp="1"/>
          </p:cNvSpPr>
          <p:nvPr>
            <p:ph type="title"/>
          </p:nvPr>
        </p:nvSpPr>
        <p:spPr/>
        <p:txBody>
          <a:bodyPr/>
          <a:lstStyle/>
          <a:p>
            <a:r>
              <a:rPr lang="en-US" dirty="0"/>
              <a:t>…</a:t>
            </a:r>
            <a:endParaRPr lang="en-GB" dirty="0"/>
          </a:p>
        </p:txBody>
      </p:sp>
      <p:sp>
        <p:nvSpPr>
          <p:cNvPr id="3" name="Content Placeholder 2">
            <a:extLst>
              <a:ext uri="{FF2B5EF4-FFF2-40B4-BE49-F238E27FC236}">
                <a16:creationId xmlns:a16="http://schemas.microsoft.com/office/drawing/2014/main" id="{0CFD5AA0-6BD5-4105-9CC5-366ADBCC6014}"/>
              </a:ext>
            </a:extLst>
          </p:cNvPr>
          <p:cNvSpPr>
            <a:spLocks noGrp="1"/>
          </p:cNvSpPr>
          <p:nvPr>
            <p:ph idx="1"/>
          </p:nvPr>
        </p:nvSpPr>
        <p:spPr/>
        <p:txBody>
          <a:bodyPr/>
          <a:lstStyle/>
          <a:p>
            <a:r>
              <a:rPr lang="en-GB" dirty="0"/>
              <a:t>In addition to the problems related to ‘data snooping’, the initial publications related to the strategy employed arithmetic averages when calculating realised returns (</a:t>
            </a:r>
            <a:r>
              <a:rPr lang="en-GB" dirty="0" err="1"/>
              <a:t>Hirschey</a:t>
            </a:r>
            <a:r>
              <a:rPr lang="en-GB" dirty="0"/>
              <a:t>, 2000) </a:t>
            </a:r>
          </a:p>
          <a:p>
            <a:pPr lvl="1"/>
            <a:r>
              <a:rPr lang="nb-NO" dirty="0"/>
              <a:t>Arithmetic averages are upwards biased, and would lead to misleading returns on the strategy</a:t>
            </a:r>
          </a:p>
          <a:p>
            <a:r>
              <a:rPr lang="nb-NO" dirty="0"/>
              <a:t>Domian et al. (1998), McQueen and Thorsley (1999) and Hirschey (2000) have all pointed to errors in the data sets used in previous studies used to employ the strategy</a:t>
            </a:r>
          </a:p>
          <a:p>
            <a:pPr lvl="1"/>
            <a:endParaRPr lang="nb-NO" dirty="0"/>
          </a:p>
          <a:p>
            <a:endParaRPr lang="en-GB" dirty="0"/>
          </a:p>
          <a:p>
            <a:endParaRPr lang="en-GB" dirty="0"/>
          </a:p>
          <a:p>
            <a:endParaRPr lang="en-GB" dirty="0"/>
          </a:p>
        </p:txBody>
      </p:sp>
      <p:sp>
        <p:nvSpPr>
          <p:cNvPr id="4" name="Footer Placeholder 3">
            <a:extLst>
              <a:ext uri="{FF2B5EF4-FFF2-40B4-BE49-F238E27FC236}">
                <a16:creationId xmlns:a16="http://schemas.microsoft.com/office/drawing/2014/main" id="{61BF9E67-4843-4AC0-B485-EF27E85599F3}"/>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100144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Dogs of the Dow - Data Material</a:t>
            </a:r>
          </a:p>
        </p:txBody>
      </p:sp>
      <p:sp>
        <p:nvSpPr>
          <p:cNvPr id="3" name="Content Placeholder 2">
            <a:extLst>
              <a:ext uri="{FF2B5EF4-FFF2-40B4-BE49-F238E27FC236}">
                <a16:creationId xmlns:a16="http://schemas.microsoft.com/office/drawing/2014/main" id="{8D9E76A4-FEA1-4555-B05A-B387222BF56D}"/>
              </a:ext>
            </a:extLst>
          </p:cNvPr>
          <p:cNvSpPr>
            <a:spLocks noGrp="1"/>
          </p:cNvSpPr>
          <p:nvPr>
            <p:ph idx="1"/>
          </p:nvPr>
        </p:nvSpPr>
        <p:spPr>
          <a:xfrm>
            <a:off x="1293814" y="1828800"/>
            <a:ext cx="9601200" cy="4343400"/>
          </a:xfrm>
        </p:spPr>
        <p:txBody>
          <a:bodyPr/>
          <a:lstStyle/>
          <a:p>
            <a:r>
              <a:rPr lang="nb-NO" dirty="0"/>
              <a:t>To ensure comparability with other studies, my methodology follows the framework outlined by </a:t>
            </a:r>
            <a:r>
              <a:rPr lang="en-GB" dirty="0" err="1"/>
              <a:t>Filbeck</a:t>
            </a:r>
            <a:r>
              <a:rPr lang="en-GB" dirty="0"/>
              <a:t> and </a:t>
            </a:r>
            <a:r>
              <a:rPr lang="en-GB" dirty="0" err="1"/>
              <a:t>Visscher</a:t>
            </a:r>
            <a:r>
              <a:rPr lang="en-GB" dirty="0"/>
              <a:t> (1997, 2003), McQueen, Shields and Thorley (1997)</a:t>
            </a:r>
            <a:endParaRPr lang="nb-NO" dirty="0"/>
          </a:p>
          <a:p>
            <a:r>
              <a:rPr lang="nb-NO" dirty="0"/>
              <a:t>Daily closing prices and dividend information are retrieved by using the Bloomberg Excel templates «XDVD» and «XSTD» for all 210 companies that has constituted the FTSE 100 from Jan 2001 until Dec 2016</a:t>
            </a:r>
          </a:p>
          <a:p>
            <a:pPr lvl="1"/>
            <a:r>
              <a:rPr lang="nb-NO" dirty="0"/>
              <a:t>In line with previous studies, I will only consider ordinary dividend payments when computing dividend yields as described next</a:t>
            </a:r>
            <a:endParaRPr lang="en-GB" dirty="0"/>
          </a:p>
          <a:p>
            <a:endParaRPr lang="nb-NO" dirty="0"/>
          </a:p>
        </p:txBody>
      </p:sp>
      <p:sp>
        <p:nvSpPr>
          <p:cNvPr id="4" name="Footer Placeholder 3">
            <a:extLst>
              <a:ext uri="{FF2B5EF4-FFF2-40B4-BE49-F238E27FC236}">
                <a16:creationId xmlns:a16="http://schemas.microsoft.com/office/drawing/2014/main" id="{F4322676-6825-485B-9D2C-15F5BBB74A19}"/>
              </a:ext>
            </a:extLst>
          </p:cNvPr>
          <p:cNvSpPr>
            <a:spLocks noGrp="1"/>
          </p:cNvSpPr>
          <p:nvPr>
            <p:ph type="ftr" sz="quarter" idx="11"/>
          </p:nvPr>
        </p:nvSpPr>
        <p:spPr/>
        <p:txBody>
          <a:bodyPr/>
          <a:lstStyle/>
          <a:p>
            <a:r>
              <a:rPr lang="en-US"/>
              <a:t>Jørgen Christopher Røsholm - 24896389</a:t>
            </a:r>
          </a:p>
        </p:txBody>
      </p:sp>
    </p:spTree>
    <p:extLst>
      <p:ext uri="{BB962C8B-B14F-4D97-AF65-F5344CB8AC3E}">
        <p14:creationId xmlns:p14="http://schemas.microsoft.com/office/powerpoint/2010/main" val="56522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1539</TotalTime>
  <Words>2890</Words>
  <Application>Microsoft Office PowerPoint</Application>
  <PresentationFormat>Custom</PresentationFormat>
  <Paragraphs>347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vt:lpstr>
      <vt:lpstr>Woodgrain 16x9</vt:lpstr>
      <vt:lpstr>Dogs of the FTSE100</vt:lpstr>
      <vt:lpstr>Table of Content</vt:lpstr>
      <vt:lpstr>Dogs of the Dow - Origin</vt:lpstr>
      <vt:lpstr>Dogs of the Dow - Theory</vt:lpstr>
      <vt:lpstr>Dogs of the Dow – Existing Literature</vt:lpstr>
      <vt:lpstr>Dogs of the Dow - Results From Research</vt:lpstr>
      <vt:lpstr>Dogs of the Dow - Results From Research</vt:lpstr>
      <vt:lpstr>…</vt:lpstr>
      <vt:lpstr>Dogs of the Dow - Data Material</vt:lpstr>
      <vt:lpstr>Dogs of the Dow - Methodology</vt:lpstr>
      <vt:lpstr>Dogs of the Dow - Product Assessment</vt:lpstr>
      <vt:lpstr>References </vt:lpstr>
      <vt:lpstr>…</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Dogs of the FTSE100</dc:title>
  <dc:creator>Jørgen Christopher Røsholm</dc:creator>
  <cp:lastModifiedBy>Jørgen Christopher Røsholm</cp:lastModifiedBy>
  <cp:revision>198</cp:revision>
  <dcterms:created xsi:type="dcterms:W3CDTF">2017-07-12T15:09:34Z</dcterms:created>
  <dcterms:modified xsi:type="dcterms:W3CDTF">2017-07-21T13:40:01Z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