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52"/>
  </p:notesMasterIdLst>
  <p:sldIdLst>
    <p:sldId id="256" r:id="rId2"/>
    <p:sldId id="271" r:id="rId3"/>
    <p:sldId id="266" r:id="rId4"/>
    <p:sldId id="273" r:id="rId5"/>
    <p:sldId id="265" r:id="rId6"/>
    <p:sldId id="274" r:id="rId7"/>
    <p:sldId id="275" r:id="rId8"/>
    <p:sldId id="276" r:id="rId9"/>
    <p:sldId id="277" r:id="rId10"/>
    <p:sldId id="278" r:id="rId11"/>
    <p:sldId id="279" r:id="rId12"/>
    <p:sldId id="280" r:id="rId13"/>
    <p:sldId id="281" r:id="rId14"/>
    <p:sldId id="282" r:id="rId15"/>
    <p:sldId id="283" r:id="rId16"/>
    <p:sldId id="297" r:id="rId17"/>
    <p:sldId id="284" r:id="rId18"/>
    <p:sldId id="285" r:id="rId19"/>
    <p:sldId id="286" r:id="rId20"/>
    <p:sldId id="287" r:id="rId21"/>
    <p:sldId id="288" r:id="rId22"/>
    <p:sldId id="299" r:id="rId23"/>
    <p:sldId id="289" r:id="rId24"/>
    <p:sldId id="303" r:id="rId25"/>
    <p:sldId id="290" r:id="rId26"/>
    <p:sldId id="291" r:id="rId27"/>
    <p:sldId id="298" r:id="rId28"/>
    <p:sldId id="292" r:id="rId29"/>
    <p:sldId id="293" r:id="rId30"/>
    <p:sldId id="294" r:id="rId31"/>
    <p:sldId id="302" r:id="rId32"/>
    <p:sldId id="306" r:id="rId33"/>
    <p:sldId id="307" r:id="rId34"/>
    <p:sldId id="309" r:id="rId35"/>
    <p:sldId id="308" r:id="rId36"/>
    <p:sldId id="310" r:id="rId37"/>
    <p:sldId id="311" r:id="rId38"/>
    <p:sldId id="312" r:id="rId39"/>
    <p:sldId id="313" r:id="rId40"/>
    <p:sldId id="314" r:id="rId41"/>
    <p:sldId id="316" r:id="rId42"/>
    <p:sldId id="315" r:id="rId43"/>
    <p:sldId id="305" r:id="rId44"/>
    <p:sldId id="295" r:id="rId45"/>
    <p:sldId id="304" r:id="rId46"/>
    <p:sldId id="296" r:id="rId47"/>
    <p:sldId id="300" r:id="rId48"/>
    <p:sldId id="270" r:id="rId49"/>
    <p:sldId id="269" r:id="rId50"/>
    <p:sldId id="272" r:id="rId5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964"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72A26F7B-046C-428B-A4D5-7F6252B426A5}" type="datetimeFigureOut">
              <a:rPr lang="zh-CN" altLang="en-US"/>
              <a:pPr>
                <a:defRPr/>
              </a:pPr>
              <a:t>2021/1/14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67E2A341-5149-4835-8C8F-55CD1428162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1"/>
          <p:cNvSpPr>
            <a:spLocks noGrp="1" noRot="1" noChangeAspect="1"/>
          </p:cNvSpPr>
          <p:nvPr>
            <p:ph type="sldImg"/>
          </p:nvPr>
        </p:nvSpPr>
        <p:spPr bwMode="auto">
          <a:noFill/>
          <a:ln>
            <a:solidFill>
              <a:srgbClr val="000000"/>
            </a:solidFill>
            <a:miter lim="800000"/>
            <a:headEnd/>
            <a:tailEnd/>
          </a:ln>
        </p:spPr>
      </p:sp>
      <p:sp>
        <p:nvSpPr>
          <p:cNvPr id="6553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6553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5AC038A-1984-4B7C-85D2-4B17FFF2D53B}" type="slidenum">
              <a:rPr lang="zh-CN" altLang="en-US"/>
              <a:pPr/>
              <a:t>48</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zh-CN" altLang="en-US"/>
          </a:p>
        </p:txBody>
      </p:sp>
      <p:pic>
        <p:nvPicPr>
          <p:cNvPr id="6" name="Picture 10" descr="C:\Users\osmond\Desktop\centos5-fig\centos-logo.png"/>
          <p:cNvPicPr>
            <a:picLocks noChangeAspect="1" noChangeArrowheads="1"/>
          </p:cNvPicPr>
          <p:nvPr userDrawn="1"/>
        </p:nvPicPr>
        <p:blipFill>
          <a:blip r:embed="rId2"/>
          <a:srcRect/>
          <a:stretch>
            <a:fillRect/>
          </a:stretch>
        </p:blipFill>
        <p:spPr bwMode="auto">
          <a:xfrm>
            <a:off x="6948488" y="404813"/>
            <a:ext cx="1584325" cy="520700"/>
          </a:xfrm>
          <a:prstGeom prst="rect">
            <a:avLst/>
          </a:prstGeom>
          <a:noFill/>
          <a:ln w="9525">
            <a:noFill/>
            <a:miter lim="800000"/>
            <a:headEnd/>
            <a:tailEnd/>
          </a:ln>
        </p:spPr>
      </p:pic>
      <p:sp>
        <p:nvSpPr>
          <p:cNvPr id="29698"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2969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7" name="Rectangle 4"/>
          <p:cNvSpPr>
            <a:spLocks noGrp="1" noChangeArrowheads="1"/>
          </p:cNvSpPr>
          <p:nvPr>
            <p:ph type="dt" sz="half" idx="10"/>
          </p:nvPr>
        </p:nvSpPr>
        <p:spPr/>
        <p:txBody>
          <a:bodyPr/>
          <a:lstStyle>
            <a:lvl1pPr>
              <a:defRPr smtClean="0"/>
            </a:lvl1pPr>
          </a:lstStyle>
          <a:p>
            <a:pPr>
              <a:defRPr/>
            </a:pPr>
            <a:fld id="{2694122F-6C51-40A5-9D19-0640D2BFBC23}" type="datetime2">
              <a:rPr lang="zh-CN" altLang="en-US"/>
              <a:pPr>
                <a:defRPr/>
              </a:pPr>
              <a:t>2021年1月14日, Thursday</a:t>
            </a:fld>
            <a:endParaRPr lang="en-US" altLang="zh-CN" dirty="0"/>
          </a:p>
        </p:txBody>
      </p:sp>
      <p:sp>
        <p:nvSpPr>
          <p:cNvPr id="8" name="Rectangle 6"/>
          <p:cNvSpPr>
            <a:spLocks noGrp="1" noChangeArrowheads="1"/>
          </p:cNvSpPr>
          <p:nvPr>
            <p:ph type="sldNum" sz="quarter" idx="11"/>
          </p:nvPr>
        </p:nvSpPr>
        <p:spPr/>
        <p:txBody>
          <a:bodyPr/>
          <a:lstStyle>
            <a:lvl1pPr>
              <a:defRPr smtClean="0"/>
            </a:lvl1pPr>
          </a:lstStyle>
          <a:p>
            <a:pPr>
              <a:defRPr/>
            </a:pPr>
            <a:fld id="{38B3FB6F-17A7-4D0B-9245-346101865CBC}" type="slidenum">
              <a:rPr lang="en-US" altLang="zh-CN"/>
              <a:pPr>
                <a:defRPr/>
              </a:pPr>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31DB4A09-E422-4506-8006-772C0A0BEFA6}" type="datetime2">
              <a:rPr lang="zh-CN" altLang="en-US"/>
              <a:pPr>
                <a:defRPr/>
              </a:pPr>
              <a:t>2021年1月14日, Thursday</a:t>
            </a:fld>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A3C26C2B-8672-439A-8E17-848B57D3AA20}"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E2E5EE91-6F48-4A89-B068-9C04168EB057}" type="datetime2">
              <a:rPr lang="zh-CN" altLang="en-US"/>
              <a:pPr>
                <a:defRPr/>
              </a:pPr>
              <a:t>2021年1月14日, Thursday</a:t>
            </a:fld>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415B131E-0BE7-42FA-86E1-05819D306A1B}"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smtClean="0"/>
            </a:lvl1pPr>
          </a:lstStyle>
          <a:p>
            <a:pPr>
              <a:defRPr/>
            </a:pPr>
            <a:fld id="{CF663EB5-B0C5-4214-956D-F11FA69972A9}" type="datetime2">
              <a:rPr lang="zh-CN" altLang="en-US"/>
              <a:pPr>
                <a:defRPr/>
              </a:pPr>
              <a:t>2021年1月14日, Thursday</a:t>
            </a:fld>
            <a:endParaRPr lang="en-US" altLang="zh-CN" dirty="0"/>
          </a:p>
        </p:txBody>
      </p:sp>
      <p:sp>
        <p:nvSpPr>
          <p:cNvPr id="5" name="灯片编号占位符 5"/>
          <p:cNvSpPr>
            <a:spLocks noGrp="1"/>
          </p:cNvSpPr>
          <p:nvPr>
            <p:ph type="sldNum" sz="quarter" idx="11"/>
          </p:nvPr>
        </p:nvSpPr>
        <p:spPr/>
        <p:txBody>
          <a:bodyPr/>
          <a:lstStyle>
            <a:lvl1pPr>
              <a:defRPr/>
            </a:lvl1pPr>
          </a:lstStyle>
          <a:p>
            <a:pPr>
              <a:defRPr/>
            </a:pPr>
            <a:fld id="{484DE502-9EA3-47CA-82DD-2FF7E368625C}" type="slidenum">
              <a:rPr lang="en-US" altLang="zh-CN"/>
              <a:pPr>
                <a:defRPr/>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6"/>
          <p:cNvSpPr>
            <a:spLocks noGrp="1"/>
          </p:cNvSpPr>
          <p:nvPr>
            <p:ph type="dt" sz="half" idx="10"/>
          </p:nvPr>
        </p:nvSpPr>
        <p:spPr/>
        <p:txBody>
          <a:bodyPr/>
          <a:lstStyle>
            <a:lvl1pPr>
              <a:defRPr/>
            </a:lvl1pPr>
          </a:lstStyle>
          <a:p>
            <a:pPr>
              <a:defRPr/>
            </a:pPr>
            <a:fld id="{6CA5A815-D6D8-4E74-9D61-FD6EA0C031BD}" type="datetime2">
              <a:rPr lang="zh-CN" altLang="en-US"/>
              <a:pPr>
                <a:defRPr/>
              </a:pPr>
              <a:t>2021年1月14日, Thursday</a:t>
            </a:fld>
            <a:endParaRPr lang="en-US" altLang="zh-CN" dirty="0"/>
          </a:p>
        </p:txBody>
      </p:sp>
      <p:sp>
        <p:nvSpPr>
          <p:cNvPr id="5" name="灯片编号占位符 7"/>
          <p:cNvSpPr>
            <a:spLocks noGrp="1"/>
          </p:cNvSpPr>
          <p:nvPr>
            <p:ph type="sldNum" sz="quarter" idx="11"/>
          </p:nvPr>
        </p:nvSpPr>
        <p:spPr/>
        <p:txBody>
          <a:bodyPr/>
          <a:lstStyle>
            <a:lvl1pPr>
              <a:defRPr smtClean="0"/>
            </a:lvl1pPr>
          </a:lstStyle>
          <a:p>
            <a:pPr>
              <a:defRPr/>
            </a:pPr>
            <a:fld id="{42EEC425-F181-4E2B-8A6A-CC29D5832638}"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D201E0F4-09D0-40FD-84F1-065065D347FF}" type="datetime2">
              <a:rPr lang="zh-CN" altLang="en-US"/>
              <a:pPr>
                <a:defRPr/>
              </a:pPr>
              <a:t>2021年1月14日, Thursday</a:t>
            </a:fld>
            <a:endParaRPr lang="en-US" altLang="zh-CN" dirty="0"/>
          </a:p>
        </p:txBody>
      </p:sp>
      <p:sp>
        <p:nvSpPr>
          <p:cNvPr id="6" name="Rectangle 6"/>
          <p:cNvSpPr>
            <a:spLocks noGrp="1" noChangeArrowheads="1"/>
          </p:cNvSpPr>
          <p:nvPr>
            <p:ph type="sldNum" sz="quarter" idx="11"/>
          </p:nvPr>
        </p:nvSpPr>
        <p:spPr>
          <a:ln/>
        </p:spPr>
        <p:txBody>
          <a:bodyPr/>
          <a:lstStyle>
            <a:lvl1pPr>
              <a:defRPr/>
            </a:lvl1pPr>
          </a:lstStyle>
          <a:p>
            <a:pPr>
              <a:defRPr/>
            </a:pPr>
            <a:fld id="{BF333CA2-95D2-4DCB-A4EE-63905A7E48F3}"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8ACDB3F8-0563-45C3-ACBA-D9753AC539B5}" type="datetime2">
              <a:rPr lang="zh-CN" altLang="en-US"/>
              <a:pPr>
                <a:defRPr/>
              </a:pPr>
              <a:t>2021年1月14日, Thursday</a:t>
            </a:fld>
            <a:endParaRPr lang="en-US" altLang="zh-CN" dirty="0"/>
          </a:p>
        </p:txBody>
      </p:sp>
      <p:sp>
        <p:nvSpPr>
          <p:cNvPr id="8" name="Rectangle 6"/>
          <p:cNvSpPr>
            <a:spLocks noGrp="1" noChangeArrowheads="1"/>
          </p:cNvSpPr>
          <p:nvPr>
            <p:ph type="sldNum" sz="quarter" idx="11"/>
          </p:nvPr>
        </p:nvSpPr>
        <p:spPr>
          <a:ln/>
        </p:spPr>
        <p:txBody>
          <a:bodyPr/>
          <a:lstStyle>
            <a:lvl1pPr>
              <a:defRPr/>
            </a:lvl1pPr>
          </a:lstStyle>
          <a:p>
            <a:pPr>
              <a:defRPr/>
            </a:pPr>
            <a:fld id="{C75CD346-39C8-4DDF-8BDE-00D429F43D1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1212A7BA-0F6D-4108-8513-B6FEBC536232}" type="datetime2">
              <a:rPr lang="zh-CN" altLang="en-US"/>
              <a:pPr>
                <a:defRPr/>
              </a:pPr>
              <a:t>2021年1月14日, Thursday</a:t>
            </a:fld>
            <a:endParaRPr lang="en-US" altLang="zh-CN" dirty="0"/>
          </a:p>
        </p:txBody>
      </p:sp>
      <p:sp>
        <p:nvSpPr>
          <p:cNvPr id="4" name="Rectangle 6"/>
          <p:cNvSpPr>
            <a:spLocks noGrp="1" noChangeArrowheads="1"/>
          </p:cNvSpPr>
          <p:nvPr>
            <p:ph type="sldNum" sz="quarter" idx="11"/>
          </p:nvPr>
        </p:nvSpPr>
        <p:spPr>
          <a:ln/>
        </p:spPr>
        <p:txBody>
          <a:bodyPr/>
          <a:lstStyle>
            <a:lvl1pPr>
              <a:defRPr/>
            </a:lvl1pPr>
          </a:lstStyle>
          <a:p>
            <a:pPr>
              <a:defRPr/>
            </a:pPr>
            <a:fld id="{C6D4F22C-8825-41CA-B3B9-ADA9FA4C81E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A60FD474-137C-45DF-B4A3-D207E1EE13C2}" type="datetime2">
              <a:rPr lang="zh-CN" altLang="en-US"/>
              <a:pPr>
                <a:defRPr/>
              </a:pPr>
              <a:t>2021年1月14日, Thursday</a:t>
            </a:fld>
            <a:endParaRPr lang="en-US" altLang="zh-CN" dirty="0"/>
          </a:p>
        </p:txBody>
      </p:sp>
      <p:sp>
        <p:nvSpPr>
          <p:cNvPr id="3" name="Rectangle 6"/>
          <p:cNvSpPr>
            <a:spLocks noGrp="1" noChangeArrowheads="1"/>
          </p:cNvSpPr>
          <p:nvPr>
            <p:ph type="sldNum" sz="quarter" idx="11"/>
          </p:nvPr>
        </p:nvSpPr>
        <p:spPr>
          <a:ln/>
        </p:spPr>
        <p:txBody>
          <a:bodyPr/>
          <a:lstStyle>
            <a:lvl1pPr>
              <a:defRPr/>
            </a:lvl1pPr>
          </a:lstStyle>
          <a:p>
            <a:pPr>
              <a:defRPr/>
            </a:pPr>
            <a:fld id="{6C8D16EA-980C-43C5-828F-3474A7E366FA}"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44F6DB54-8B87-40FE-9BD0-FABFFE4534AF}" type="datetime2">
              <a:rPr lang="zh-CN" altLang="en-US"/>
              <a:pPr>
                <a:defRPr/>
              </a:pPr>
              <a:t>2021年1月14日, Thursday</a:t>
            </a:fld>
            <a:endParaRPr lang="en-US" altLang="zh-CN" dirty="0"/>
          </a:p>
        </p:txBody>
      </p:sp>
      <p:sp>
        <p:nvSpPr>
          <p:cNvPr id="6" name="Rectangle 6"/>
          <p:cNvSpPr>
            <a:spLocks noGrp="1" noChangeArrowheads="1"/>
          </p:cNvSpPr>
          <p:nvPr>
            <p:ph type="sldNum" sz="quarter" idx="11"/>
          </p:nvPr>
        </p:nvSpPr>
        <p:spPr>
          <a:ln/>
        </p:spPr>
        <p:txBody>
          <a:bodyPr/>
          <a:lstStyle>
            <a:lvl1pPr>
              <a:defRPr/>
            </a:lvl1pPr>
          </a:lstStyle>
          <a:p>
            <a:pPr>
              <a:defRPr/>
            </a:pPr>
            <a:fld id="{56E9ED31-6CCD-48F0-88B3-41147D0AE603}"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D284FF48-BA9F-42D5-89B3-BDD44D09597E}" type="datetime2">
              <a:rPr lang="zh-CN" altLang="en-US"/>
              <a:pPr>
                <a:defRPr/>
              </a:pPr>
              <a:t>2021年1月14日, Thursday</a:t>
            </a:fld>
            <a:endParaRPr lang="en-US" altLang="zh-CN" dirty="0"/>
          </a:p>
        </p:txBody>
      </p:sp>
      <p:sp>
        <p:nvSpPr>
          <p:cNvPr id="6" name="Rectangle 6"/>
          <p:cNvSpPr>
            <a:spLocks noGrp="1" noChangeArrowheads="1"/>
          </p:cNvSpPr>
          <p:nvPr>
            <p:ph type="sldNum" sz="quarter" idx="11"/>
          </p:nvPr>
        </p:nvSpPr>
        <p:spPr>
          <a:ln/>
        </p:spPr>
        <p:txBody>
          <a:bodyPr/>
          <a:lstStyle>
            <a:lvl1pPr>
              <a:defRPr/>
            </a:lvl1pPr>
          </a:lstStyle>
          <a:p>
            <a:pPr>
              <a:defRPr/>
            </a:pPr>
            <a:fld id="{493E7168-68BF-4F7E-9801-07A7EC03F252}"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67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mj-lt"/>
              </a:defRPr>
            </a:lvl1pPr>
          </a:lstStyle>
          <a:p>
            <a:pPr>
              <a:defRPr/>
            </a:pPr>
            <a:fld id="{53F78E58-8784-43CC-9C2F-57327ABE7098}" type="datetime2">
              <a:rPr lang="zh-CN" altLang="en-US"/>
              <a:pPr>
                <a:defRPr/>
              </a:pPr>
              <a:t>2021年1月14日, Thursday</a:t>
            </a:fld>
            <a:endParaRPr lang="en-US" altLang="zh-CN" dirty="0"/>
          </a:p>
        </p:txBody>
      </p:sp>
      <p:sp>
        <p:nvSpPr>
          <p:cNvPr id="2867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pPr>
              <a:defRPr/>
            </a:pPr>
            <a:fld id="{E6D79A39-D1B7-4CDD-9F84-323D4FF67117}" type="slidenum">
              <a:rPr lang="en-US" altLang="zh-CN"/>
              <a:pPr>
                <a:defRPr/>
              </a:pPr>
              <a:t>‹#›</a:t>
            </a:fld>
            <a:endParaRPr lang="en-US" altLang="zh-CN"/>
          </a:p>
        </p:txBody>
      </p:sp>
      <p:sp>
        <p:nvSpPr>
          <p:cNvPr id="2867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zh-CN" altLang="en-US"/>
          </a:p>
        </p:txBody>
      </p:sp>
      <p:sp>
        <p:nvSpPr>
          <p:cNvPr id="2868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zh-CN" altLang="en-US"/>
          </a:p>
        </p:txBody>
      </p:sp>
      <p:pic>
        <p:nvPicPr>
          <p:cNvPr id="1033" name="Picture 10" descr="C:\Users\osmond\Desktop\centos5-fig\centos-logo.png"/>
          <p:cNvPicPr>
            <a:picLocks noChangeAspect="1" noChangeArrowheads="1"/>
          </p:cNvPicPr>
          <p:nvPr/>
        </p:nvPicPr>
        <p:blipFill>
          <a:blip r:embed="rId13"/>
          <a:srcRect/>
          <a:stretch>
            <a:fillRect/>
          </a:stretch>
        </p:blipFill>
        <p:spPr bwMode="auto">
          <a:xfrm>
            <a:off x="7019925" y="333375"/>
            <a:ext cx="1584325" cy="5191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0" r:id="rId4"/>
    <p:sldLayoutId id="2147483659" r:id="rId5"/>
    <p:sldLayoutId id="2147483658" r:id="rId6"/>
    <p:sldLayoutId id="2147483657" r:id="rId7"/>
    <p:sldLayoutId id="2147483656" r:id="rId8"/>
    <p:sldLayoutId id="2147483655" r:id="rId9"/>
    <p:sldLayoutId id="2147483664" r:id="rId10"/>
    <p:sldLayoutId id="2147483665" r:id="rId11"/>
  </p:sldLayoutIdLst>
  <p:hf hdr="0"/>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pitchFamily="18" charset="0"/>
          <a:ea typeface="宋体" charset="-122"/>
        </a:defRPr>
      </a:lvl2pPr>
      <a:lvl3pPr algn="l" rtl="0" fontAlgn="base">
        <a:spcBef>
          <a:spcPct val="0"/>
        </a:spcBef>
        <a:spcAft>
          <a:spcPct val="0"/>
        </a:spcAft>
        <a:defRPr sz="4200">
          <a:solidFill>
            <a:schemeClr val="tx2"/>
          </a:solidFill>
          <a:latin typeface="Garamond" pitchFamily="18" charset="0"/>
          <a:ea typeface="宋体" charset="-122"/>
        </a:defRPr>
      </a:lvl3pPr>
      <a:lvl4pPr algn="l" rtl="0" fontAlgn="base">
        <a:spcBef>
          <a:spcPct val="0"/>
        </a:spcBef>
        <a:spcAft>
          <a:spcPct val="0"/>
        </a:spcAft>
        <a:defRPr sz="4200">
          <a:solidFill>
            <a:schemeClr val="tx2"/>
          </a:solidFill>
          <a:latin typeface="Garamond" pitchFamily="18" charset="0"/>
          <a:ea typeface="宋体" charset="-122"/>
        </a:defRPr>
      </a:lvl4pPr>
      <a:lvl5pPr algn="l" rtl="0" fontAlgn="base">
        <a:spcBef>
          <a:spcPct val="0"/>
        </a:spcBef>
        <a:spcAft>
          <a:spcPct val="0"/>
        </a:spcAft>
        <a:defRPr sz="4200">
          <a:solidFill>
            <a:schemeClr val="tx2"/>
          </a:solidFill>
          <a:latin typeface="Garamond" pitchFamily="18" charset="0"/>
          <a:ea typeface="宋体" charset="-122"/>
        </a:defRPr>
      </a:lvl5pPr>
      <a:lvl6pPr marL="457200" algn="l" rtl="0" eaLnBrk="1" fontAlgn="base" hangingPunct="1">
        <a:spcBef>
          <a:spcPct val="0"/>
        </a:spcBef>
        <a:spcAft>
          <a:spcPct val="0"/>
        </a:spcAft>
        <a:defRPr sz="4200">
          <a:solidFill>
            <a:schemeClr val="tx2"/>
          </a:solidFill>
          <a:latin typeface="Garamond" pitchFamily="18" charset="0"/>
          <a:ea typeface="宋体" charset="-122"/>
        </a:defRPr>
      </a:lvl6pPr>
      <a:lvl7pPr marL="914400" algn="l" rtl="0" eaLnBrk="1" fontAlgn="base" hangingPunct="1">
        <a:spcBef>
          <a:spcPct val="0"/>
        </a:spcBef>
        <a:spcAft>
          <a:spcPct val="0"/>
        </a:spcAft>
        <a:defRPr sz="4200">
          <a:solidFill>
            <a:schemeClr val="tx2"/>
          </a:solidFill>
          <a:latin typeface="Garamond" pitchFamily="18" charset="0"/>
          <a:ea typeface="宋体" charset="-122"/>
        </a:defRPr>
      </a:lvl7pPr>
      <a:lvl8pPr marL="1371600" algn="l" rtl="0" eaLnBrk="1" fontAlgn="base" hangingPunct="1">
        <a:spcBef>
          <a:spcPct val="0"/>
        </a:spcBef>
        <a:spcAft>
          <a:spcPct val="0"/>
        </a:spcAft>
        <a:defRPr sz="4200">
          <a:solidFill>
            <a:schemeClr val="tx2"/>
          </a:solidFill>
          <a:latin typeface="Garamond" pitchFamily="18" charset="0"/>
          <a:ea typeface="宋体" charset="-122"/>
        </a:defRPr>
      </a:lvl8pPr>
      <a:lvl9pPr marL="1828800" algn="l" rtl="0" eaLnBrk="1" fontAlgn="base" hangingPunct="1">
        <a:spcBef>
          <a:spcPct val="0"/>
        </a:spcBef>
        <a:spcAft>
          <a:spcPct val="0"/>
        </a:spcAft>
        <a:defRPr sz="4200">
          <a:solidFill>
            <a:schemeClr val="tx2"/>
          </a:solidFill>
          <a:latin typeface="Garamond" pitchFamily="18" charset="0"/>
          <a:ea typeface="宋体" charset="-122"/>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iki.centos.org/" TargetMode="External"/><Relationship Id="rId2" Type="http://schemas.openxmlformats.org/officeDocument/2006/relationships/hyperlink" Target="http://docs.redhat.com/docs/zh-CN/Red_Hat_Enterprise_Linux/index.html" TargetMode="External"/><Relationship Id="rId1" Type="http://schemas.openxmlformats.org/officeDocument/2006/relationships/slideLayout" Target="../slideLayouts/slideLayout2.xml"/><Relationship Id="rId5" Type="http://schemas.openxmlformats.org/officeDocument/2006/relationships/hyperlink" Target="http://www.tldp.org/" TargetMode="External"/><Relationship Id="rId4" Type="http://schemas.openxmlformats.org/officeDocument/2006/relationships/hyperlink" Target="http://fedoraproject.org/wiki/"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ctrTitle"/>
          </p:nvPr>
        </p:nvSpPr>
        <p:spPr>
          <a:xfrm>
            <a:off x="684213" y="2060575"/>
            <a:ext cx="7991475" cy="1576388"/>
          </a:xfrm>
        </p:spPr>
        <p:txBody>
          <a:bodyPr/>
          <a:lstStyle/>
          <a:p>
            <a:pPr algn="r"/>
            <a:r>
              <a:rPr lang="zh-CN" altLang="en-US" sz="4600"/>
              <a:t>第</a:t>
            </a:r>
            <a:r>
              <a:rPr lang="en-US" altLang="zh-CN" sz="4600"/>
              <a:t>2</a:t>
            </a:r>
            <a:r>
              <a:rPr lang="zh-CN" altLang="en-US" sz="4600"/>
              <a:t>章</a:t>
            </a:r>
            <a:br>
              <a:rPr lang="en-US" altLang="zh-CN" sz="4600"/>
            </a:br>
            <a:r>
              <a:rPr lang="zh-CN" altLang="zh-CN" sz="4800"/>
              <a:t>字符界面操作基础</a:t>
            </a:r>
            <a:endParaRPr lang="zh-CN" altLang="en-US" sz="4600"/>
          </a:p>
        </p:txBody>
      </p:sp>
      <p:pic>
        <p:nvPicPr>
          <p:cNvPr id="34819" name="Picture 2"/>
          <p:cNvPicPr>
            <a:picLocks noChangeAspect="1" noChangeArrowheads="1"/>
          </p:cNvPicPr>
          <p:nvPr/>
        </p:nvPicPr>
        <p:blipFill>
          <a:blip r:embed="rId2"/>
          <a:srcRect/>
          <a:stretch>
            <a:fillRect/>
          </a:stretch>
        </p:blipFill>
        <p:spPr bwMode="auto">
          <a:xfrm>
            <a:off x="611188" y="2205038"/>
            <a:ext cx="2495550" cy="34290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p:txBody>
          <a:bodyPr/>
          <a:lstStyle/>
          <a:p>
            <a:r>
              <a:rPr lang="zh-CN" altLang="zh-CN"/>
              <a:t>在</a:t>
            </a:r>
            <a:r>
              <a:rPr lang="en-US" altLang="zh-CN"/>
              <a:t>Windows</a:t>
            </a:r>
            <a:r>
              <a:rPr lang="zh-CN" altLang="zh-CN"/>
              <a:t>环境下</a:t>
            </a:r>
            <a:br>
              <a:rPr lang="en-US" altLang="zh-CN"/>
            </a:br>
            <a:r>
              <a:rPr lang="zh-CN" altLang="zh-CN"/>
              <a:t>使用</a:t>
            </a:r>
            <a:r>
              <a:rPr lang="en-US" altLang="zh-CN"/>
              <a:t>putty</a:t>
            </a:r>
            <a:r>
              <a:rPr lang="zh-CN" altLang="zh-CN"/>
              <a:t>登录远程</a:t>
            </a:r>
            <a:r>
              <a:rPr lang="en-US" altLang="zh-CN"/>
              <a:t>Linux</a:t>
            </a:r>
            <a:r>
              <a:rPr lang="zh-CN" altLang="zh-CN"/>
              <a:t>系统</a:t>
            </a:r>
            <a:endParaRPr lang="zh-CN" altLang="en-US"/>
          </a:p>
        </p:txBody>
      </p:sp>
      <p:sp>
        <p:nvSpPr>
          <p:cNvPr id="23554" name="内容占位符 2"/>
          <p:cNvSpPr>
            <a:spLocks noGrp="1"/>
          </p:cNvSpPr>
          <p:nvPr>
            <p:ph idx="1"/>
          </p:nvPr>
        </p:nvSpPr>
        <p:spPr>
          <a:xfrm>
            <a:off x="4500563" y="1700213"/>
            <a:ext cx="4319587" cy="2160587"/>
          </a:xfrm>
        </p:spPr>
        <p:txBody>
          <a:bodyPr/>
          <a:lstStyle/>
          <a:p>
            <a:r>
              <a:rPr lang="en-US" altLang="zh-CN" sz="3200"/>
              <a:t>putty</a:t>
            </a:r>
            <a:r>
              <a:rPr lang="zh-CN" altLang="en-US" sz="3200"/>
              <a:t>是一个共享软件、绿色软件。 </a:t>
            </a:r>
          </a:p>
          <a:p>
            <a:r>
              <a:rPr lang="en-US" altLang="zh-CN" sz="3200"/>
              <a:t>putty</a:t>
            </a:r>
            <a:r>
              <a:rPr lang="zh-CN" altLang="en-US" sz="3200"/>
              <a:t>支持</a:t>
            </a:r>
            <a:r>
              <a:rPr lang="en-US" altLang="zh-CN" sz="3200"/>
              <a:t>telnet</a:t>
            </a:r>
            <a:r>
              <a:rPr lang="zh-CN" altLang="en-US" sz="3200"/>
              <a:t>、</a:t>
            </a:r>
            <a:r>
              <a:rPr lang="en-US" altLang="zh-CN" sz="3200"/>
              <a:t>ssh</a:t>
            </a:r>
            <a:r>
              <a:rPr lang="zh-CN" altLang="en-US" sz="3200"/>
              <a:t>、</a:t>
            </a:r>
            <a:r>
              <a:rPr lang="en-US" altLang="zh-CN" sz="3200"/>
              <a:t>rlogin</a:t>
            </a:r>
            <a:r>
              <a:rPr lang="zh-CN" altLang="en-US" sz="3200"/>
              <a:t>等连接方式。 </a:t>
            </a:r>
          </a:p>
          <a:p>
            <a:endParaRPr lang="zh-CN" altLang="en-US"/>
          </a:p>
        </p:txBody>
      </p:sp>
      <p:sp>
        <p:nvSpPr>
          <p:cNvPr id="4" name="日期占位符 3"/>
          <p:cNvSpPr>
            <a:spLocks noGrp="1"/>
          </p:cNvSpPr>
          <p:nvPr>
            <p:ph type="dt" sz="quarter" idx="10"/>
          </p:nvPr>
        </p:nvSpPr>
        <p:spPr/>
        <p:txBody>
          <a:bodyPr/>
          <a:lstStyle/>
          <a:p>
            <a:pPr>
              <a:defRPr/>
            </a:pPr>
            <a:fld id="{0D3B9178-496E-49B4-BBFB-87BA11AA6CC7}" type="datetime2">
              <a:rPr lang="zh-CN" altLang="en-US"/>
              <a:pPr>
                <a:defRPr/>
              </a:pPr>
              <a:t>2021年1月14日, Thursday</a:t>
            </a:fld>
            <a:endParaRPr lang="en-US" altLang="zh-CN" dirty="0"/>
          </a:p>
        </p:txBody>
      </p:sp>
      <p:sp>
        <p:nvSpPr>
          <p:cNvPr id="6" name="灯片编号占位符 5"/>
          <p:cNvSpPr>
            <a:spLocks noGrp="1"/>
          </p:cNvSpPr>
          <p:nvPr>
            <p:ph type="sldNum" sz="quarter" idx="11"/>
          </p:nvPr>
        </p:nvSpPr>
        <p:spPr/>
        <p:txBody>
          <a:bodyPr/>
          <a:lstStyle/>
          <a:p>
            <a:pPr>
              <a:defRPr/>
            </a:pPr>
            <a:fld id="{043DA7D9-2827-4FC1-8171-F624416444EF}" type="slidenum">
              <a:rPr lang="en-US" altLang="zh-CN" smtClean="0"/>
              <a:pPr>
                <a:defRPr/>
              </a:pPr>
              <a:t>10</a:t>
            </a:fld>
            <a:endParaRPr lang="en-US" altLang="zh-CN" dirty="0"/>
          </a:p>
        </p:txBody>
      </p:sp>
      <p:pic>
        <p:nvPicPr>
          <p:cNvPr id="23557" name="Picture 2" descr="SNAGHTML47423ad"/>
          <p:cNvPicPr>
            <a:picLocks noChangeAspect="1" noChangeArrowheads="1"/>
          </p:cNvPicPr>
          <p:nvPr/>
        </p:nvPicPr>
        <p:blipFill>
          <a:blip r:embed="rId2"/>
          <a:srcRect/>
          <a:stretch>
            <a:fillRect/>
          </a:stretch>
        </p:blipFill>
        <p:spPr bwMode="auto">
          <a:xfrm>
            <a:off x="539750" y="1916113"/>
            <a:ext cx="3965575" cy="3816350"/>
          </a:xfrm>
          <a:prstGeom prst="rect">
            <a:avLst/>
          </a:prstGeom>
          <a:noFill/>
          <a:ln w="9525">
            <a:noFill/>
            <a:miter lim="800000"/>
            <a:headEnd/>
            <a:tailEnd/>
          </a:ln>
        </p:spPr>
      </p:pic>
      <p:pic>
        <p:nvPicPr>
          <p:cNvPr id="23558" name="Picture 3" descr="SNAGHTML47178ed"/>
          <p:cNvPicPr>
            <a:picLocks noChangeAspect="1" noChangeArrowheads="1"/>
          </p:cNvPicPr>
          <p:nvPr/>
        </p:nvPicPr>
        <p:blipFill>
          <a:blip r:embed="rId3"/>
          <a:srcRect/>
          <a:stretch>
            <a:fillRect/>
          </a:stretch>
        </p:blipFill>
        <p:spPr bwMode="auto">
          <a:xfrm>
            <a:off x="4643438" y="4724400"/>
            <a:ext cx="4086225" cy="9334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p:txBody>
          <a:bodyPr/>
          <a:lstStyle/>
          <a:p>
            <a:r>
              <a:rPr lang="zh-CN" altLang="en-US" b="1"/>
              <a:t>系统运行级别</a:t>
            </a:r>
            <a:endParaRPr lang="zh-CN" altLang="en-US"/>
          </a:p>
        </p:txBody>
      </p:sp>
      <p:sp>
        <p:nvSpPr>
          <p:cNvPr id="24578" name="内容占位符 2"/>
          <p:cNvSpPr>
            <a:spLocks noGrp="1"/>
          </p:cNvSpPr>
          <p:nvPr>
            <p:ph idx="1"/>
          </p:nvPr>
        </p:nvSpPr>
        <p:spPr/>
        <p:txBody>
          <a:bodyPr/>
          <a:lstStyle/>
          <a:p>
            <a:pPr algn="just">
              <a:lnSpc>
                <a:spcPct val="90000"/>
              </a:lnSpc>
            </a:pPr>
            <a:r>
              <a:rPr lang="zh-CN" altLang="en-GB" dirty="0"/>
              <a:t>0 - 系统停机状态</a:t>
            </a:r>
          </a:p>
          <a:p>
            <a:pPr algn="just">
              <a:lnSpc>
                <a:spcPct val="90000"/>
              </a:lnSpc>
            </a:pPr>
            <a:r>
              <a:rPr lang="zh-CN" altLang="en-GB" dirty="0"/>
              <a:t>1 - 单用户工作状态</a:t>
            </a:r>
          </a:p>
          <a:p>
            <a:pPr algn="just">
              <a:lnSpc>
                <a:spcPct val="90000"/>
              </a:lnSpc>
            </a:pPr>
            <a:r>
              <a:rPr lang="zh-CN" altLang="en-GB" dirty="0"/>
              <a:t>2 - 多用户状态（没有</a:t>
            </a:r>
            <a:r>
              <a:rPr lang="en-GB" altLang="zh-CN" dirty="0"/>
              <a:t>NFS）</a:t>
            </a:r>
          </a:p>
          <a:p>
            <a:pPr algn="just">
              <a:lnSpc>
                <a:spcPct val="90000"/>
              </a:lnSpc>
            </a:pPr>
            <a:r>
              <a:rPr lang="en-GB" altLang="zh-CN" dirty="0"/>
              <a:t>3 - </a:t>
            </a:r>
            <a:r>
              <a:rPr lang="zh-CN" altLang="en-GB" dirty="0"/>
              <a:t>多用户状态（有</a:t>
            </a:r>
            <a:r>
              <a:rPr lang="en-GB" altLang="zh-CN" dirty="0"/>
              <a:t>NFS） </a:t>
            </a:r>
          </a:p>
          <a:p>
            <a:pPr algn="just">
              <a:lnSpc>
                <a:spcPct val="90000"/>
              </a:lnSpc>
            </a:pPr>
            <a:r>
              <a:rPr lang="zh-CN" altLang="en-GB" dirty="0"/>
              <a:t>4 - 系统未使用，留给用户</a:t>
            </a:r>
          </a:p>
          <a:p>
            <a:pPr algn="just">
              <a:lnSpc>
                <a:spcPct val="90000"/>
              </a:lnSpc>
            </a:pPr>
            <a:r>
              <a:rPr lang="zh-CN" altLang="en-GB" dirty="0"/>
              <a:t>5 - </a:t>
            </a:r>
            <a:r>
              <a:rPr lang="en-GB" altLang="zh-CN" dirty="0"/>
              <a:t>X11</a:t>
            </a:r>
            <a:r>
              <a:rPr lang="zh-CN" altLang="en-GB" dirty="0"/>
              <a:t>控制台（</a:t>
            </a:r>
            <a:r>
              <a:rPr lang="en-GB" altLang="zh-CN" dirty="0" err="1"/>
              <a:t>xdm，gdm</a:t>
            </a:r>
            <a:r>
              <a:rPr lang="zh-CN" altLang="en-GB" dirty="0"/>
              <a:t>或</a:t>
            </a:r>
            <a:r>
              <a:rPr lang="en-GB" altLang="zh-CN" dirty="0" err="1"/>
              <a:t>kdm</a:t>
            </a:r>
            <a:r>
              <a:rPr lang="en-GB" altLang="zh-CN" dirty="0"/>
              <a:t>）</a:t>
            </a:r>
          </a:p>
          <a:p>
            <a:pPr algn="just">
              <a:lnSpc>
                <a:spcPct val="90000"/>
              </a:lnSpc>
            </a:pPr>
            <a:r>
              <a:rPr lang="en-GB" altLang="zh-CN" dirty="0"/>
              <a:t>6 - </a:t>
            </a:r>
            <a:r>
              <a:rPr lang="zh-CN" altLang="en-GB" dirty="0"/>
              <a:t>系统正常关闭并重新启动</a:t>
            </a:r>
            <a:endParaRPr lang="zh-CN" altLang="en-US" dirty="0"/>
          </a:p>
        </p:txBody>
      </p:sp>
      <p:sp>
        <p:nvSpPr>
          <p:cNvPr id="4" name="日期占位符 3"/>
          <p:cNvSpPr>
            <a:spLocks noGrp="1"/>
          </p:cNvSpPr>
          <p:nvPr>
            <p:ph type="dt" sz="quarter" idx="10"/>
          </p:nvPr>
        </p:nvSpPr>
        <p:spPr/>
        <p:txBody>
          <a:bodyPr/>
          <a:lstStyle/>
          <a:p>
            <a:pPr>
              <a:defRPr/>
            </a:pPr>
            <a:fld id="{0D3B9178-496E-49B4-BBFB-87BA11AA6CC7}" type="datetime2">
              <a:rPr lang="zh-CN" altLang="en-US"/>
              <a:pPr>
                <a:defRPr/>
              </a:pPr>
              <a:t>2021年1月14日, Thursday</a:t>
            </a:fld>
            <a:endParaRPr lang="en-US" altLang="zh-CN" dirty="0"/>
          </a:p>
        </p:txBody>
      </p:sp>
      <p:sp>
        <p:nvSpPr>
          <p:cNvPr id="6" name="灯片编号占位符 5"/>
          <p:cNvSpPr>
            <a:spLocks noGrp="1"/>
          </p:cNvSpPr>
          <p:nvPr>
            <p:ph type="sldNum" sz="quarter" idx="11"/>
          </p:nvPr>
        </p:nvSpPr>
        <p:spPr/>
        <p:txBody>
          <a:bodyPr/>
          <a:lstStyle/>
          <a:p>
            <a:pPr>
              <a:defRPr/>
            </a:pPr>
            <a:fld id="{3295652E-8B63-4AFB-B71F-6D9884461F47}" type="slidenum">
              <a:rPr lang="en-US" altLang="zh-CN" smtClean="0"/>
              <a:pPr>
                <a:defRPr/>
              </a:pPr>
              <a:t>11</a:t>
            </a:fld>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p:txBody>
          <a:bodyPr/>
          <a:lstStyle/>
          <a:p>
            <a:r>
              <a:rPr lang="zh-CN" altLang="en-US" b="1"/>
              <a:t>运行级的查看和切换</a:t>
            </a:r>
            <a:endParaRPr lang="zh-CN" altLang="en-US"/>
          </a:p>
        </p:txBody>
      </p:sp>
      <p:sp>
        <p:nvSpPr>
          <p:cNvPr id="25602" name="内容占位符 2"/>
          <p:cNvSpPr>
            <a:spLocks noGrp="1"/>
          </p:cNvSpPr>
          <p:nvPr>
            <p:ph idx="1"/>
          </p:nvPr>
        </p:nvSpPr>
        <p:spPr/>
        <p:txBody>
          <a:bodyPr/>
          <a:lstStyle/>
          <a:p>
            <a:r>
              <a:rPr lang="zh-CN" altLang="en-US" dirty="0"/>
              <a:t>查看当前系统的运行级 </a:t>
            </a:r>
          </a:p>
          <a:p>
            <a:pPr lvl="1"/>
            <a:r>
              <a:rPr lang="en-US" altLang="zh-CN" dirty="0" err="1"/>
              <a:t>runlevel</a:t>
            </a:r>
            <a:r>
              <a:rPr lang="en-US" altLang="zh-CN" dirty="0"/>
              <a:t> </a:t>
            </a:r>
          </a:p>
          <a:p>
            <a:r>
              <a:rPr lang="zh-CN" altLang="en-US" dirty="0"/>
              <a:t>切换运行级 </a:t>
            </a:r>
          </a:p>
          <a:p>
            <a:pPr lvl="1"/>
            <a:r>
              <a:rPr lang="en-US" altLang="zh-CN" dirty="0" err="1"/>
              <a:t>init</a:t>
            </a:r>
            <a:r>
              <a:rPr lang="en-US" altLang="zh-CN" dirty="0"/>
              <a:t> [0123456Ss] </a:t>
            </a:r>
          </a:p>
          <a:p>
            <a:r>
              <a:rPr lang="zh-CN" altLang="en-US" dirty="0"/>
              <a:t>修改默认运行级别</a:t>
            </a:r>
          </a:p>
          <a:p>
            <a:pPr lvl="1"/>
            <a:r>
              <a:rPr lang="zh-CN" altLang="en-US" dirty="0"/>
              <a:t>编辑配置脚本 </a:t>
            </a:r>
            <a:r>
              <a:rPr lang="en-US" altLang="zh-CN" dirty="0"/>
              <a:t>/</a:t>
            </a:r>
            <a:r>
              <a:rPr lang="en-US" altLang="zh-CN" dirty="0" err="1"/>
              <a:t>etc</a:t>
            </a:r>
            <a:r>
              <a:rPr lang="en-US" altLang="zh-CN" dirty="0"/>
              <a:t>/</a:t>
            </a:r>
            <a:r>
              <a:rPr lang="en-US" altLang="zh-CN" dirty="0" err="1"/>
              <a:t>inittab</a:t>
            </a:r>
            <a:endParaRPr lang="en-US" altLang="zh-CN" dirty="0"/>
          </a:p>
          <a:p>
            <a:pPr lvl="1">
              <a:buFont typeface="Wingdings" pitchFamily="2" charset="2"/>
              <a:buNone/>
            </a:pPr>
            <a:r>
              <a:rPr lang="en-US" altLang="zh-CN" dirty="0"/>
              <a:t>Id:3:initdefault:         ——</a:t>
            </a:r>
            <a:r>
              <a:rPr lang="zh-CN" altLang="en-US" dirty="0"/>
              <a:t>启动后进入字符界面</a:t>
            </a:r>
            <a:endParaRPr lang="en-US" altLang="zh-CN" dirty="0"/>
          </a:p>
          <a:p>
            <a:pPr lvl="1">
              <a:buFont typeface="Wingdings" pitchFamily="2" charset="2"/>
              <a:buNone/>
            </a:pPr>
            <a:r>
              <a:rPr lang="en-US" altLang="zh-CN" dirty="0"/>
              <a:t>id:5:initdefault: :       ——</a:t>
            </a:r>
            <a:r>
              <a:rPr lang="zh-CN" altLang="en-US" dirty="0"/>
              <a:t>启动后进入图形界面</a:t>
            </a:r>
            <a:endParaRPr lang="en-US" altLang="zh-CN" dirty="0"/>
          </a:p>
          <a:p>
            <a:pPr lvl="1">
              <a:buFont typeface="Wingdings" pitchFamily="2" charset="2"/>
              <a:buNone/>
            </a:pPr>
            <a:endParaRPr lang="en-US" altLang="zh-CN" dirty="0"/>
          </a:p>
          <a:p>
            <a:endParaRPr lang="en-US" altLang="zh-CN" dirty="0"/>
          </a:p>
          <a:p>
            <a:endParaRPr lang="zh-CN" altLang="en-US" dirty="0"/>
          </a:p>
        </p:txBody>
      </p:sp>
      <p:sp>
        <p:nvSpPr>
          <p:cNvPr id="4" name="日期占位符 3"/>
          <p:cNvSpPr>
            <a:spLocks noGrp="1"/>
          </p:cNvSpPr>
          <p:nvPr>
            <p:ph type="dt" sz="quarter" idx="10"/>
          </p:nvPr>
        </p:nvSpPr>
        <p:spPr/>
        <p:txBody>
          <a:bodyPr/>
          <a:lstStyle/>
          <a:p>
            <a:pPr>
              <a:defRPr/>
            </a:pPr>
            <a:fld id="{0D3B9178-496E-49B4-BBFB-87BA11AA6CC7}" type="datetime2">
              <a:rPr lang="zh-CN" altLang="en-US"/>
              <a:pPr>
                <a:defRPr/>
              </a:pPr>
              <a:t>2021年1月14日, Thursday</a:t>
            </a:fld>
            <a:endParaRPr lang="en-US" altLang="zh-CN" dirty="0"/>
          </a:p>
        </p:txBody>
      </p:sp>
      <p:sp>
        <p:nvSpPr>
          <p:cNvPr id="6" name="灯片编号占位符 5"/>
          <p:cNvSpPr>
            <a:spLocks noGrp="1"/>
          </p:cNvSpPr>
          <p:nvPr>
            <p:ph type="sldNum" sz="quarter" idx="11"/>
          </p:nvPr>
        </p:nvSpPr>
        <p:spPr/>
        <p:txBody>
          <a:bodyPr/>
          <a:lstStyle/>
          <a:p>
            <a:pPr>
              <a:defRPr/>
            </a:pPr>
            <a:fld id="{AC85D7EF-5605-4ABB-8E6F-439B57BED968}" type="slidenum">
              <a:rPr lang="en-US" altLang="zh-CN" smtClean="0"/>
              <a:pPr>
                <a:defRPr/>
              </a:pPr>
              <a:t>12</a:t>
            </a:fld>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p:txBody>
          <a:bodyPr/>
          <a:lstStyle/>
          <a:p>
            <a:r>
              <a:rPr lang="zh-CN" altLang="zh-CN"/>
              <a:t>关机与重启</a:t>
            </a:r>
            <a:r>
              <a:rPr lang="zh-CN" altLang="en-US"/>
              <a:t>（立即执行）</a:t>
            </a:r>
          </a:p>
        </p:txBody>
      </p:sp>
      <p:sp>
        <p:nvSpPr>
          <p:cNvPr id="26626" name="内容占位符 2"/>
          <p:cNvSpPr>
            <a:spLocks noGrp="1"/>
          </p:cNvSpPr>
          <p:nvPr>
            <p:ph idx="1"/>
          </p:nvPr>
        </p:nvSpPr>
        <p:spPr/>
        <p:txBody>
          <a:bodyPr/>
          <a:lstStyle/>
          <a:p>
            <a:pPr>
              <a:lnSpc>
                <a:spcPct val="80000"/>
              </a:lnSpc>
            </a:pPr>
            <a:r>
              <a:rPr lang="zh-CN" altLang="en-US" sz="2800"/>
              <a:t>关机</a:t>
            </a:r>
          </a:p>
          <a:p>
            <a:pPr lvl="1">
              <a:lnSpc>
                <a:spcPct val="80000"/>
              </a:lnSpc>
            </a:pPr>
            <a:r>
              <a:rPr lang="en-US" altLang="zh-CN" sz="2400"/>
              <a:t>init 0</a:t>
            </a:r>
          </a:p>
          <a:p>
            <a:pPr lvl="1">
              <a:lnSpc>
                <a:spcPct val="80000"/>
              </a:lnSpc>
            </a:pPr>
            <a:r>
              <a:rPr lang="en-US" altLang="zh-CN"/>
              <a:t>h</a:t>
            </a:r>
            <a:r>
              <a:rPr lang="en-GB" altLang="zh-CN"/>
              <a:t>alt</a:t>
            </a:r>
          </a:p>
          <a:p>
            <a:pPr lvl="1">
              <a:lnSpc>
                <a:spcPct val="80000"/>
              </a:lnSpc>
            </a:pPr>
            <a:r>
              <a:rPr lang="en-US" altLang="zh-CN" sz="2400"/>
              <a:t>halt -p   // </a:t>
            </a:r>
            <a:r>
              <a:rPr lang="zh-CN" altLang="en-US" sz="2400"/>
              <a:t>停止系统后中断电源（需主板硬件支持）</a:t>
            </a:r>
            <a:r>
              <a:rPr lang="en-US" altLang="zh-CN" sz="2400"/>
              <a:t> </a:t>
            </a:r>
          </a:p>
          <a:p>
            <a:pPr>
              <a:lnSpc>
                <a:spcPct val="80000"/>
              </a:lnSpc>
            </a:pPr>
            <a:r>
              <a:rPr lang="zh-CN" altLang="en-US" sz="2800"/>
              <a:t>重新启动</a:t>
            </a:r>
          </a:p>
          <a:p>
            <a:pPr lvl="1">
              <a:lnSpc>
                <a:spcPct val="80000"/>
              </a:lnSpc>
            </a:pPr>
            <a:r>
              <a:rPr lang="en-US" altLang="zh-CN" sz="2400"/>
              <a:t>init 6</a:t>
            </a:r>
          </a:p>
          <a:p>
            <a:pPr lvl="1">
              <a:lnSpc>
                <a:spcPct val="80000"/>
              </a:lnSpc>
            </a:pPr>
            <a:r>
              <a:rPr lang="en-US" altLang="zh-CN" sz="2400"/>
              <a:t>reboot</a:t>
            </a:r>
          </a:p>
          <a:p>
            <a:endParaRPr lang="zh-CN" altLang="en-US"/>
          </a:p>
        </p:txBody>
      </p:sp>
      <p:sp>
        <p:nvSpPr>
          <p:cNvPr id="4" name="日期占位符 3"/>
          <p:cNvSpPr>
            <a:spLocks noGrp="1"/>
          </p:cNvSpPr>
          <p:nvPr>
            <p:ph type="dt" sz="quarter" idx="10"/>
          </p:nvPr>
        </p:nvSpPr>
        <p:spPr/>
        <p:txBody>
          <a:bodyPr/>
          <a:lstStyle/>
          <a:p>
            <a:pPr>
              <a:defRPr/>
            </a:pPr>
            <a:fld id="{0D3B9178-496E-49B4-BBFB-87BA11AA6CC7}" type="datetime2">
              <a:rPr lang="zh-CN" altLang="en-US"/>
              <a:pPr>
                <a:defRPr/>
              </a:pPr>
              <a:t>2021年1月14日, Thursday</a:t>
            </a:fld>
            <a:endParaRPr lang="en-US" altLang="zh-CN" dirty="0"/>
          </a:p>
        </p:txBody>
      </p:sp>
      <p:sp>
        <p:nvSpPr>
          <p:cNvPr id="6" name="灯片编号占位符 5"/>
          <p:cNvSpPr>
            <a:spLocks noGrp="1"/>
          </p:cNvSpPr>
          <p:nvPr>
            <p:ph type="sldNum" sz="quarter" idx="11"/>
          </p:nvPr>
        </p:nvSpPr>
        <p:spPr/>
        <p:txBody>
          <a:bodyPr/>
          <a:lstStyle/>
          <a:p>
            <a:pPr>
              <a:defRPr/>
            </a:pPr>
            <a:fld id="{F01B5674-2D29-4A51-B3E9-70BADFA61531}" type="slidenum">
              <a:rPr lang="en-US" altLang="zh-CN" smtClean="0"/>
              <a:pPr>
                <a:defRPr/>
              </a:pPr>
              <a:t>13</a:t>
            </a:fld>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p:txBody>
          <a:bodyPr/>
          <a:lstStyle/>
          <a:p>
            <a:r>
              <a:rPr lang="zh-CN" altLang="zh-CN"/>
              <a:t>关机与重启</a:t>
            </a:r>
            <a:r>
              <a:rPr lang="zh-CN" altLang="en-US"/>
              <a:t>（</a:t>
            </a:r>
            <a:r>
              <a:rPr lang="en-US" altLang="zh-CN"/>
              <a:t>shutdown</a:t>
            </a:r>
            <a:r>
              <a:rPr lang="zh-CN" altLang="en-US"/>
              <a:t>）</a:t>
            </a:r>
          </a:p>
        </p:txBody>
      </p:sp>
      <p:sp>
        <p:nvSpPr>
          <p:cNvPr id="27650" name="内容占位符 2"/>
          <p:cNvSpPr>
            <a:spLocks noGrp="1"/>
          </p:cNvSpPr>
          <p:nvPr>
            <p:ph idx="1"/>
          </p:nvPr>
        </p:nvSpPr>
        <p:spPr>
          <a:xfrm>
            <a:off x="457200" y="1341438"/>
            <a:ext cx="8229600" cy="4789487"/>
          </a:xfrm>
        </p:spPr>
        <p:txBody>
          <a:bodyPr/>
          <a:lstStyle/>
          <a:p>
            <a:r>
              <a:rPr lang="en-US" altLang="zh-CN"/>
              <a:t>shutdown</a:t>
            </a:r>
            <a:r>
              <a:rPr lang="zh-CN" altLang="en-US"/>
              <a:t>命令</a:t>
            </a:r>
            <a:endParaRPr lang="en-US" altLang="zh-CN"/>
          </a:p>
          <a:p>
            <a:pPr lvl="1"/>
            <a:r>
              <a:rPr lang="zh-CN" altLang="en-US"/>
              <a:t>用于多用户登录的情况</a:t>
            </a:r>
            <a:endParaRPr lang="en-US" altLang="zh-CN"/>
          </a:p>
          <a:p>
            <a:pPr lvl="1"/>
            <a:r>
              <a:rPr lang="zh-CN" altLang="en-US"/>
              <a:t>可以为登录用户发送警告信息</a:t>
            </a:r>
            <a:endParaRPr lang="en-US" altLang="zh-CN"/>
          </a:p>
          <a:p>
            <a:r>
              <a:rPr lang="zh-CN" altLang="en-US"/>
              <a:t>举例</a:t>
            </a:r>
            <a:endParaRPr lang="en-US" altLang="zh-CN"/>
          </a:p>
          <a:p>
            <a:pPr lvl="1"/>
            <a:r>
              <a:rPr lang="en-US" altLang="zh-CN"/>
              <a:t>shutdown -r +5 "System will be reboot in 5 minites, Please save your work."</a:t>
            </a:r>
          </a:p>
          <a:p>
            <a:pPr lvl="1"/>
            <a:r>
              <a:rPr lang="en-US" altLang="zh-CN"/>
              <a:t>shutdown -h +5 "System will be down in 5 minites, Please save your work.“</a:t>
            </a:r>
          </a:p>
          <a:p>
            <a:pPr lvl="1"/>
            <a:r>
              <a:rPr lang="en-US" altLang="zh-CN"/>
              <a:t>shutdown -r now</a:t>
            </a:r>
          </a:p>
          <a:p>
            <a:pPr lvl="1"/>
            <a:r>
              <a:rPr lang="en-US" altLang="zh-CN"/>
              <a:t>shutdown -h now</a:t>
            </a:r>
            <a:endParaRPr lang="zh-CN" altLang="en-US"/>
          </a:p>
        </p:txBody>
      </p:sp>
      <p:sp>
        <p:nvSpPr>
          <p:cNvPr id="4" name="日期占位符 3"/>
          <p:cNvSpPr>
            <a:spLocks noGrp="1"/>
          </p:cNvSpPr>
          <p:nvPr>
            <p:ph type="dt" sz="quarter" idx="10"/>
          </p:nvPr>
        </p:nvSpPr>
        <p:spPr/>
        <p:txBody>
          <a:bodyPr/>
          <a:lstStyle/>
          <a:p>
            <a:pPr>
              <a:defRPr/>
            </a:pPr>
            <a:fld id="{0D3B9178-496E-49B4-BBFB-87BA11AA6CC7}" type="datetime2">
              <a:rPr lang="zh-CN" altLang="en-US"/>
              <a:pPr>
                <a:defRPr/>
              </a:pPr>
              <a:t>2021年1月14日, Thursday</a:t>
            </a:fld>
            <a:endParaRPr lang="en-US" altLang="zh-CN" dirty="0"/>
          </a:p>
        </p:txBody>
      </p:sp>
      <p:sp>
        <p:nvSpPr>
          <p:cNvPr id="6" name="灯片编号占位符 5"/>
          <p:cNvSpPr>
            <a:spLocks noGrp="1"/>
          </p:cNvSpPr>
          <p:nvPr>
            <p:ph type="sldNum" sz="quarter" idx="11"/>
          </p:nvPr>
        </p:nvSpPr>
        <p:spPr/>
        <p:txBody>
          <a:bodyPr/>
          <a:lstStyle/>
          <a:p>
            <a:pPr>
              <a:defRPr/>
            </a:pPr>
            <a:fld id="{E64EFC86-49A0-4590-B9F6-40EB51A9B138}" type="slidenum">
              <a:rPr lang="en-US" altLang="zh-CN" smtClean="0"/>
              <a:pPr>
                <a:defRPr/>
              </a:pPr>
              <a:t>14</a:t>
            </a:fld>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p:txBody>
          <a:bodyPr/>
          <a:lstStyle/>
          <a:p>
            <a:r>
              <a:rPr lang="en-US" altLang="zh-CN"/>
              <a:t>CentOS </a:t>
            </a:r>
            <a:r>
              <a:rPr lang="zh-CN" altLang="en-US"/>
              <a:t>管理配置方式</a:t>
            </a:r>
          </a:p>
        </p:txBody>
      </p:sp>
      <p:sp>
        <p:nvSpPr>
          <p:cNvPr id="28674" name="内容占位符 2"/>
          <p:cNvSpPr>
            <a:spLocks noGrp="1"/>
          </p:cNvSpPr>
          <p:nvPr>
            <p:ph idx="1"/>
          </p:nvPr>
        </p:nvSpPr>
        <p:spPr/>
        <p:txBody>
          <a:bodyPr/>
          <a:lstStyle/>
          <a:p>
            <a:pPr>
              <a:lnSpc>
                <a:spcPct val="93000"/>
              </a:lnSpc>
            </a:pPr>
            <a:r>
              <a:rPr lang="zh-CN" altLang="en-GB"/>
              <a:t>直接编辑配置文件</a:t>
            </a:r>
            <a:endParaRPr lang="en-US" altLang="zh-CN"/>
          </a:p>
          <a:p>
            <a:pPr lvl="1">
              <a:lnSpc>
                <a:spcPct val="93000"/>
              </a:lnSpc>
            </a:pPr>
            <a:r>
              <a:rPr lang="zh-CN" altLang="en-GB"/>
              <a:t>在命令行方式下直接编辑系统中的各种配置文件</a:t>
            </a:r>
          </a:p>
          <a:p>
            <a:pPr>
              <a:lnSpc>
                <a:spcPct val="93000"/>
              </a:lnSpc>
            </a:pPr>
            <a:r>
              <a:rPr lang="zh-CN" altLang="en-GB"/>
              <a:t>使用</a:t>
            </a:r>
            <a:r>
              <a:rPr lang="zh-CN" altLang="en-US"/>
              <a:t>文本用户界面（</a:t>
            </a:r>
            <a:r>
              <a:rPr lang="en-US" altLang="zh-CN"/>
              <a:t>TUI</a:t>
            </a:r>
            <a:r>
              <a:rPr lang="zh-CN" altLang="en-US"/>
              <a:t>）</a:t>
            </a:r>
            <a:r>
              <a:rPr lang="zh-CN" altLang="en-GB"/>
              <a:t>管理工具</a:t>
            </a:r>
          </a:p>
          <a:p>
            <a:pPr lvl="1">
              <a:lnSpc>
                <a:spcPct val="93000"/>
              </a:lnSpc>
            </a:pPr>
            <a:r>
              <a:rPr lang="en-GB" altLang="zh-CN"/>
              <a:t>setup </a:t>
            </a:r>
          </a:p>
          <a:p>
            <a:pPr lvl="1">
              <a:lnSpc>
                <a:spcPct val="93000"/>
              </a:lnSpc>
            </a:pPr>
            <a:r>
              <a:rPr lang="en-US" altLang="zh-CN"/>
              <a:t>system-config-*-tui </a:t>
            </a:r>
            <a:r>
              <a:rPr lang="zh-CN" altLang="en-GB"/>
              <a:t>等 </a:t>
            </a:r>
          </a:p>
          <a:p>
            <a:pPr>
              <a:lnSpc>
                <a:spcPct val="93000"/>
              </a:lnSpc>
            </a:pPr>
            <a:r>
              <a:rPr lang="zh-CN" altLang="en-GB"/>
              <a:t>使用</a:t>
            </a:r>
            <a:r>
              <a:rPr lang="zh-CN" altLang="en-US"/>
              <a:t>图形用户界面（</a:t>
            </a:r>
            <a:r>
              <a:rPr lang="en-US" altLang="zh-CN"/>
              <a:t>GUI</a:t>
            </a:r>
            <a:r>
              <a:rPr lang="zh-CN" altLang="en-US"/>
              <a:t>）</a:t>
            </a:r>
            <a:r>
              <a:rPr lang="zh-CN" altLang="en-GB"/>
              <a:t>管理工具</a:t>
            </a:r>
          </a:p>
          <a:p>
            <a:pPr lvl="1">
              <a:lnSpc>
                <a:spcPct val="93000"/>
              </a:lnSpc>
            </a:pPr>
            <a:r>
              <a:rPr lang="en-US" altLang="zh-CN"/>
              <a:t>system-config-*</a:t>
            </a:r>
            <a:endParaRPr lang="zh-CN" altLang="en-GB"/>
          </a:p>
          <a:p>
            <a:pPr>
              <a:lnSpc>
                <a:spcPct val="93000"/>
              </a:lnSpc>
            </a:pPr>
            <a:r>
              <a:rPr lang="zh-CN" altLang="en-GB"/>
              <a:t>使用</a:t>
            </a:r>
            <a:r>
              <a:rPr lang="en-GB" altLang="zh-CN"/>
              <a:t>Web</a:t>
            </a:r>
            <a:r>
              <a:rPr lang="zh-CN" altLang="en-US"/>
              <a:t>用户界面（</a:t>
            </a:r>
            <a:r>
              <a:rPr lang="en-US" altLang="zh-CN"/>
              <a:t>WUI</a:t>
            </a:r>
            <a:r>
              <a:rPr lang="zh-CN" altLang="en-US"/>
              <a:t>）</a:t>
            </a:r>
            <a:r>
              <a:rPr lang="zh-CN" altLang="en-GB"/>
              <a:t>管理工具</a:t>
            </a:r>
          </a:p>
          <a:p>
            <a:pPr lvl="1">
              <a:lnSpc>
                <a:spcPct val="93000"/>
              </a:lnSpc>
            </a:pPr>
            <a:r>
              <a:rPr lang="en-GB" altLang="zh-CN"/>
              <a:t>Webmin </a:t>
            </a:r>
            <a:r>
              <a:rPr lang="zh-CN" altLang="en-GB"/>
              <a:t>等</a:t>
            </a:r>
            <a:endParaRPr lang="zh-CN" altLang="en-US"/>
          </a:p>
        </p:txBody>
      </p:sp>
      <p:sp>
        <p:nvSpPr>
          <p:cNvPr id="4" name="日期占位符 3"/>
          <p:cNvSpPr>
            <a:spLocks noGrp="1"/>
          </p:cNvSpPr>
          <p:nvPr>
            <p:ph type="dt" sz="quarter" idx="10"/>
          </p:nvPr>
        </p:nvSpPr>
        <p:spPr/>
        <p:txBody>
          <a:bodyPr/>
          <a:lstStyle/>
          <a:p>
            <a:pPr>
              <a:defRPr/>
            </a:pPr>
            <a:fld id="{0D3B9178-496E-49B4-BBFB-87BA11AA6CC7}" type="datetime2">
              <a:rPr lang="zh-CN" altLang="en-US"/>
              <a:pPr>
                <a:defRPr/>
              </a:pPr>
              <a:t>2021年1月14日, Thursday</a:t>
            </a:fld>
            <a:endParaRPr lang="en-US" altLang="zh-CN" dirty="0"/>
          </a:p>
        </p:txBody>
      </p:sp>
      <p:sp>
        <p:nvSpPr>
          <p:cNvPr id="6" name="灯片编号占位符 5"/>
          <p:cNvSpPr>
            <a:spLocks noGrp="1"/>
          </p:cNvSpPr>
          <p:nvPr>
            <p:ph type="sldNum" sz="quarter" idx="11"/>
          </p:nvPr>
        </p:nvSpPr>
        <p:spPr/>
        <p:txBody>
          <a:bodyPr/>
          <a:lstStyle/>
          <a:p>
            <a:pPr>
              <a:defRPr/>
            </a:pPr>
            <a:fld id="{98085924-A17B-4225-8412-9B469F2BCC55}" type="slidenum">
              <a:rPr lang="en-US" altLang="zh-CN" smtClean="0"/>
              <a:pPr>
                <a:defRPr/>
              </a:pPr>
              <a:t>15</a:t>
            </a:fld>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Shell</a:t>
            </a:r>
            <a:r>
              <a:rPr lang="zh-CN" altLang="en-US" dirty="0"/>
              <a:t>及其功能</a:t>
            </a:r>
          </a:p>
        </p:txBody>
      </p:sp>
      <p:sp>
        <p:nvSpPr>
          <p:cNvPr id="29698" name="文本占位符 2"/>
          <p:cNvSpPr>
            <a:spLocks noGrp="1"/>
          </p:cNvSpPr>
          <p:nvPr>
            <p:ph type="body" idx="1"/>
          </p:nvPr>
        </p:nvSpPr>
        <p:spPr/>
        <p:txBody>
          <a:bodyPr/>
          <a:lstStyle/>
          <a:p>
            <a:endParaRPr lang="zh-CN" altLang="en-US"/>
          </a:p>
        </p:txBody>
      </p:sp>
      <p:sp>
        <p:nvSpPr>
          <p:cNvPr id="4" name="日期占位符 3"/>
          <p:cNvSpPr>
            <a:spLocks noGrp="1"/>
          </p:cNvSpPr>
          <p:nvPr>
            <p:ph type="dt" sz="quarter" idx="10"/>
          </p:nvPr>
        </p:nvSpPr>
        <p:spPr/>
        <p:txBody>
          <a:bodyPr/>
          <a:lstStyle/>
          <a:p>
            <a:pPr>
              <a:defRPr/>
            </a:pPr>
            <a:fld id="{B8C40DAD-E20B-41EC-B788-3EAE527B1E0B}" type="datetime2">
              <a:rPr lang="zh-CN" altLang="en-US"/>
              <a:pPr>
                <a:defRPr/>
              </a:pPr>
              <a:t>2021年1月14日, Thursday</a:t>
            </a:fld>
            <a:endParaRPr lang="en-US" altLang="zh-CN" dirty="0"/>
          </a:p>
        </p:txBody>
      </p:sp>
      <p:sp>
        <p:nvSpPr>
          <p:cNvPr id="5" name="灯片编号占位符 4"/>
          <p:cNvSpPr>
            <a:spLocks noGrp="1"/>
          </p:cNvSpPr>
          <p:nvPr>
            <p:ph type="sldNum" sz="quarter" idx="11"/>
          </p:nvPr>
        </p:nvSpPr>
        <p:spPr/>
        <p:txBody>
          <a:bodyPr/>
          <a:lstStyle/>
          <a:p>
            <a:pPr>
              <a:defRPr/>
            </a:pPr>
            <a:fld id="{2740CD60-437B-4B93-8497-026313094799}" type="slidenum">
              <a:rPr lang="en-US" altLang="zh-CN"/>
              <a:pPr>
                <a:defRPr/>
              </a:pPr>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a:spLocks noGrp="1"/>
          </p:cNvSpPr>
          <p:nvPr>
            <p:ph type="title"/>
          </p:nvPr>
        </p:nvSpPr>
        <p:spPr/>
        <p:txBody>
          <a:bodyPr/>
          <a:lstStyle/>
          <a:p>
            <a:r>
              <a:rPr lang="en-US" altLang="zh-CN"/>
              <a:t>Shell</a:t>
            </a:r>
            <a:endParaRPr lang="zh-CN" altLang="en-US"/>
          </a:p>
        </p:txBody>
      </p:sp>
      <p:sp>
        <p:nvSpPr>
          <p:cNvPr id="2052" name="内容占位符 2"/>
          <p:cNvSpPr>
            <a:spLocks noGrp="1"/>
          </p:cNvSpPr>
          <p:nvPr>
            <p:ph idx="1"/>
          </p:nvPr>
        </p:nvSpPr>
        <p:spPr>
          <a:xfrm>
            <a:off x="468313" y="1196975"/>
            <a:ext cx="8229600" cy="2692400"/>
          </a:xfrm>
        </p:spPr>
        <p:txBody>
          <a:bodyPr/>
          <a:lstStyle/>
          <a:p>
            <a:pPr>
              <a:lnSpc>
                <a:spcPct val="93000"/>
              </a:lnSpc>
              <a:spcBef>
                <a:spcPts val="688"/>
              </a:spcBef>
              <a:buSzPct val="87000"/>
            </a:pPr>
            <a:r>
              <a:rPr lang="en-GB" altLang="zh-CN"/>
              <a:t>Shell</a:t>
            </a:r>
            <a:r>
              <a:rPr lang="zh-CN" altLang="en-GB"/>
              <a:t>是系统的用户界面，提供了用户与内核进行交互操作的一种接口(命令解释器) 。它接收用户输入的命令并把它送入内核去执行。</a:t>
            </a:r>
            <a:r>
              <a:rPr lang="zh-CN" altLang="en-US"/>
              <a:t>起着协调用户与系统的一致性和在用户与系统之间进行交互的作用。</a:t>
            </a:r>
            <a:r>
              <a:rPr lang="zh-CN" altLang="en-US" sz="2400"/>
              <a:t> </a:t>
            </a:r>
            <a:endParaRPr lang="zh-CN" altLang="en-GB" sz="2400"/>
          </a:p>
          <a:p>
            <a:pPr>
              <a:spcBef>
                <a:spcPts val="688"/>
              </a:spcBef>
              <a:buSzPct val="87000"/>
            </a:pPr>
            <a:r>
              <a:rPr lang="en-US" altLang="zh-CN"/>
              <a:t>Shell</a:t>
            </a:r>
            <a:r>
              <a:rPr lang="zh-CN" altLang="en-US"/>
              <a:t>在</a:t>
            </a:r>
            <a:r>
              <a:rPr lang="en-US" altLang="zh-CN"/>
              <a:t>Linux</a:t>
            </a:r>
            <a:r>
              <a:rPr lang="zh-CN" altLang="en-US"/>
              <a:t>系统上具有极其重要的地位</a:t>
            </a:r>
          </a:p>
        </p:txBody>
      </p:sp>
      <p:sp>
        <p:nvSpPr>
          <p:cNvPr id="4" name="日期占位符 3"/>
          <p:cNvSpPr>
            <a:spLocks noGrp="1"/>
          </p:cNvSpPr>
          <p:nvPr>
            <p:ph type="dt" sz="quarter" idx="10"/>
          </p:nvPr>
        </p:nvSpPr>
        <p:spPr/>
        <p:txBody>
          <a:bodyPr/>
          <a:lstStyle/>
          <a:p>
            <a:pPr>
              <a:defRPr/>
            </a:pPr>
            <a:fld id="{0D3B9178-496E-49B4-BBFB-87BA11AA6CC7}" type="datetime2">
              <a:rPr lang="zh-CN" altLang="en-US"/>
              <a:pPr>
                <a:defRPr/>
              </a:pPr>
              <a:t>2021年1月14日, Thursday</a:t>
            </a:fld>
            <a:endParaRPr lang="en-US" altLang="zh-CN" dirty="0"/>
          </a:p>
        </p:txBody>
      </p:sp>
      <p:sp>
        <p:nvSpPr>
          <p:cNvPr id="6" name="灯片编号占位符 5"/>
          <p:cNvSpPr>
            <a:spLocks noGrp="1"/>
          </p:cNvSpPr>
          <p:nvPr>
            <p:ph type="sldNum" sz="quarter" idx="11"/>
          </p:nvPr>
        </p:nvSpPr>
        <p:spPr/>
        <p:txBody>
          <a:bodyPr/>
          <a:lstStyle/>
          <a:p>
            <a:pPr>
              <a:defRPr/>
            </a:pPr>
            <a:fld id="{09C86448-FB75-4CA9-9F78-912D36F63B1C}" type="slidenum">
              <a:rPr lang="en-US" altLang="zh-CN" smtClean="0"/>
              <a:pPr>
                <a:defRPr/>
              </a:pPr>
              <a:t>17</a:t>
            </a:fld>
            <a:endParaRPr lang="en-US" altLang="zh-CN" dirty="0"/>
          </a:p>
        </p:txBody>
      </p:sp>
      <p:graphicFrame>
        <p:nvGraphicFramePr>
          <p:cNvPr id="2050" name="Object 2"/>
          <p:cNvGraphicFramePr>
            <a:graphicFrameLocks noChangeAspect="1"/>
          </p:cNvGraphicFramePr>
          <p:nvPr/>
        </p:nvGraphicFramePr>
        <p:xfrm>
          <a:off x="1763713" y="3933825"/>
          <a:ext cx="5905500" cy="2341563"/>
        </p:xfrm>
        <a:graphic>
          <a:graphicData uri="http://schemas.openxmlformats.org/presentationml/2006/ole">
            <mc:AlternateContent xmlns:mc="http://schemas.openxmlformats.org/markup-compatibility/2006">
              <mc:Choice xmlns:v="urn:schemas-microsoft-com:vml" Requires="v">
                <p:oleObj spid="_x0000_s2050" r:id="rId2" imgW="4333875" imgH="1752600" progId="">
                  <p:embed/>
                </p:oleObj>
              </mc:Choice>
              <mc:Fallback>
                <p:oleObj r:id="rId2" imgW="4333875" imgH="175260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3933825"/>
                        <a:ext cx="5905500" cy="2341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p:txBody>
          <a:bodyPr/>
          <a:lstStyle/>
          <a:p>
            <a:r>
              <a:rPr lang="en-GB" altLang="zh-CN" b="1"/>
              <a:t>Shell</a:t>
            </a:r>
            <a:r>
              <a:rPr lang="zh-CN" altLang="en-GB" b="1"/>
              <a:t>的重要功能</a:t>
            </a:r>
            <a:endParaRPr lang="zh-CN" altLang="en-US"/>
          </a:p>
        </p:txBody>
      </p:sp>
      <p:sp>
        <p:nvSpPr>
          <p:cNvPr id="32770" name="内容占位符 2"/>
          <p:cNvSpPr>
            <a:spLocks noGrp="1"/>
          </p:cNvSpPr>
          <p:nvPr>
            <p:ph idx="1"/>
          </p:nvPr>
        </p:nvSpPr>
        <p:spPr/>
        <p:txBody>
          <a:bodyPr/>
          <a:lstStyle/>
          <a:p>
            <a:pPr>
              <a:lnSpc>
                <a:spcPct val="93000"/>
              </a:lnSpc>
              <a:spcBef>
                <a:spcPts val="688"/>
              </a:spcBef>
              <a:buSzPct val="87000"/>
            </a:pPr>
            <a:r>
              <a:rPr lang="zh-CN" altLang="en-GB"/>
              <a:t>命令行解释</a:t>
            </a:r>
          </a:p>
          <a:p>
            <a:pPr>
              <a:spcBef>
                <a:spcPts val="688"/>
              </a:spcBef>
              <a:buSzPct val="87000"/>
            </a:pPr>
            <a:r>
              <a:rPr lang="zh-CN" altLang="en-GB"/>
              <a:t>命令的多种执行顺序 </a:t>
            </a:r>
          </a:p>
          <a:p>
            <a:pPr>
              <a:spcBef>
                <a:spcPts val="688"/>
              </a:spcBef>
              <a:buSzPct val="87000"/>
            </a:pPr>
            <a:r>
              <a:rPr lang="zh-CN" altLang="en-GB"/>
              <a:t>通配符（ </a:t>
            </a:r>
            <a:r>
              <a:rPr lang="en-GB" altLang="zh-CN"/>
              <a:t>wild-card characters</a:t>
            </a:r>
            <a:r>
              <a:rPr lang="zh-CN" altLang="en-GB"/>
              <a:t> ）</a:t>
            </a:r>
            <a:endParaRPr lang="en-GB" altLang="zh-CN"/>
          </a:p>
          <a:p>
            <a:pPr>
              <a:spcBef>
                <a:spcPts val="688"/>
              </a:spcBef>
              <a:buSzPct val="87000"/>
            </a:pPr>
            <a:r>
              <a:rPr lang="zh-CN" altLang="en-US"/>
              <a:t>命令补全、别名机制、命令历史</a:t>
            </a:r>
          </a:p>
          <a:p>
            <a:pPr>
              <a:spcBef>
                <a:spcPts val="688"/>
              </a:spcBef>
              <a:buSzPct val="87000"/>
            </a:pPr>
            <a:r>
              <a:rPr lang="en-GB" altLang="zh-CN"/>
              <a:t>I/O</a:t>
            </a:r>
            <a:r>
              <a:rPr lang="zh-CN" altLang="en-US"/>
              <a:t>重定向</a:t>
            </a:r>
            <a:r>
              <a:rPr lang="zh-CN" altLang="en-GB"/>
              <a:t>（ </a:t>
            </a:r>
            <a:r>
              <a:rPr lang="en-GB" altLang="zh-CN"/>
              <a:t>Input/output redirection</a:t>
            </a:r>
            <a:r>
              <a:rPr lang="zh-CN" altLang="en-GB"/>
              <a:t> ）</a:t>
            </a:r>
            <a:endParaRPr lang="zh-CN" altLang="en-US"/>
          </a:p>
          <a:p>
            <a:pPr>
              <a:spcBef>
                <a:spcPts val="688"/>
              </a:spcBef>
              <a:buSzPct val="87000"/>
            </a:pPr>
            <a:r>
              <a:rPr lang="zh-CN" altLang="en-US"/>
              <a:t>管道</a:t>
            </a:r>
            <a:r>
              <a:rPr lang="zh-CN" altLang="en-GB"/>
              <a:t>（ </a:t>
            </a:r>
            <a:r>
              <a:rPr lang="en-GB" altLang="zh-CN"/>
              <a:t>pipes</a:t>
            </a:r>
            <a:r>
              <a:rPr lang="zh-CN" altLang="en-GB"/>
              <a:t> ）</a:t>
            </a:r>
            <a:r>
              <a:rPr lang="en-GB" altLang="zh-CN"/>
              <a:t> </a:t>
            </a:r>
            <a:endParaRPr lang="zh-CN" altLang="en-US"/>
          </a:p>
          <a:p>
            <a:pPr>
              <a:spcBef>
                <a:spcPts val="688"/>
              </a:spcBef>
              <a:buSzPct val="87000"/>
            </a:pPr>
            <a:r>
              <a:rPr lang="zh-CN" altLang="en-US"/>
              <a:t>命令替换</a:t>
            </a:r>
            <a:r>
              <a:rPr lang="zh-CN" altLang="en-GB"/>
              <a:t>（` ` 或</a:t>
            </a:r>
            <a:r>
              <a:rPr lang="en-GB" altLang="zh-CN"/>
              <a:t>$( ) </a:t>
            </a:r>
            <a:r>
              <a:rPr lang="zh-CN" altLang="en-GB"/>
              <a:t>）</a:t>
            </a:r>
            <a:endParaRPr lang="zh-CN" altLang="en-US"/>
          </a:p>
          <a:p>
            <a:pPr>
              <a:spcBef>
                <a:spcPts val="688"/>
              </a:spcBef>
              <a:buSzPct val="87000"/>
            </a:pPr>
            <a:r>
              <a:rPr lang="en-US" altLang="zh-CN"/>
              <a:t>Shell</a:t>
            </a:r>
            <a:r>
              <a:rPr lang="zh-CN" altLang="en-US"/>
              <a:t>编程语言（ </a:t>
            </a:r>
            <a:r>
              <a:rPr lang="en-GB" altLang="zh-CN"/>
              <a:t>Shell Script</a:t>
            </a:r>
            <a:r>
              <a:rPr lang="en-US" altLang="zh-CN"/>
              <a:t> </a:t>
            </a:r>
            <a:r>
              <a:rPr lang="zh-CN" altLang="en-US"/>
              <a:t>）</a:t>
            </a:r>
          </a:p>
        </p:txBody>
      </p:sp>
      <p:sp>
        <p:nvSpPr>
          <p:cNvPr id="4" name="日期占位符 3"/>
          <p:cNvSpPr>
            <a:spLocks noGrp="1"/>
          </p:cNvSpPr>
          <p:nvPr>
            <p:ph type="dt" sz="quarter" idx="10"/>
          </p:nvPr>
        </p:nvSpPr>
        <p:spPr/>
        <p:txBody>
          <a:bodyPr/>
          <a:lstStyle/>
          <a:p>
            <a:pPr>
              <a:defRPr/>
            </a:pPr>
            <a:fld id="{0D3B9178-496E-49B4-BBFB-87BA11AA6CC7}" type="datetime2">
              <a:rPr lang="zh-CN" altLang="en-US"/>
              <a:pPr>
                <a:defRPr/>
              </a:pPr>
              <a:t>2021年1月14日, Thursday</a:t>
            </a:fld>
            <a:endParaRPr lang="en-US" altLang="zh-CN" dirty="0"/>
          </a:p>
        </p:txBody>
      </p:sp>
      <p:sp>
        <p:nvSpPr>
          <p:cNvPr id="6" name="灯片编号占位符 5"/>
          <p:cNvSpPr>
            <a:spLocks noGrp="1"/>
          </p:cNvSpPr>
          <p:nvPr>
            <p:ph type="sldNum" sz="quarter" idx="11"/>
          </p:nvPr>
        </p:nvSpPr>
        <p:spPr/>
        <p:txBody>
          <a:bodyPr/>
          <a:lstStyle/>
          <a:p>
            <a:pPr>
              <a:defRPr/>
            </a:pPr>
            <a:fld id="{802A51BC-878D-4616-B40E-A345B8DD13CC}" type="slidenum">
              <a:rPr lang="en-US" altLang="zh-CN" smtClean="0"/>
              <a:pPr>
                <a:defRPr/>
              </a:pPr>
              <a:t>18</a:t>
            </a:fld>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zh-CN"/>
              <a:t>命令解释过程</a:t>
            </a:r>
            <a:endParaRPr lang="zh-CN" altLang="en-US"/>
          </a:p>
        </p:txBody>
      </p:sp>
      <p:sp>
        <p:nvSpPr>
          <p:cNvPr id="14339" name="内容占位符 2"/>
          <p:cNvSpPr>
            <a:spLocks noGrp="1"/>
          </p:cNvSpPr>
          <p:nvPr>
            <p:ph idx="1"/>
          </p:nvPr>
        </p:nvSpPr>
        <p:spPr/>
        <p:txBody>
          <a:bodyPr/>
          <a:lstStyle/>
          <a:p>
            <a:r>
              <a:rPr lang="en-US" altLang="zh-CN" dirty="0"/>
              <a:t>Shell</a:t>
            </a:r>
            <a:r>
              <a:rPr lang="zh-CN" altLang="en-US" dirty="0"/>
              <a:t>可以执行</a:t>
            </a:r>
            <a:endParaRPr lang="en-US" altLang="zh-CN" dirty="0"/>
          </a:p>
          <a:p>
            <a:pPr lvl="1"/>
            <a:r>
              <a:rPr lang="zh-CN" altLang="en-US" dirty="0"/>
              <a:t>内部命令</a:t>
            </a:r>
          </a:p>
          <a:p>
            <a:pPr lvl="1"/>
            <a:r>
              <a:rPr lang="zh-CN" altLang="en-US" dirty="0"/>
              <a:t>应用程序</a:t>
            </a:r>
          </a:p>
          <a:p>
            <a:pPr lvl="1"/>
            <a:r>
              <a:rPr lang="en-US" altLang="zh-CN" dirty="0"/>
              <a:t>shell</a:t>
            </a:r>
            <a:r>
              <a:rPr lang="zh-CN" altLang="en-US" dirty="0"/>
              <a:t>脚本</a:t>
            </a:r>
          </a:p>
        </p:txBody>
      </p:sp>
      <p:sp>
        <p:nvSpPr>
          <p:cNvPr id="4" name="日期占位符 3"/>
          <p:cNvSpPr>
            <a:spLocks noGrp="1"/>
          </p:cNvSpPr>
          <p:nvPr>
            <p:ph type="dt" sz="quarter" idx="10"/>
          </p:nvPr>
        </p:nvSpPr>
        <p:spPr/>
        <p:txBody>
          <a:bodyPr/>
          <a:lstStyle/>
          <a:p>
            <a:pPr>
              <a:defRPr/>
            </a:pPr>
            <a:fld id="{0D3B9178-496E-49B4-BBFB-87BA11AA6CC7}" type="datetime2">
              <a:rPr lang="zh-CN" altLang="en-US"/>
              <a:pPr>
                <a:defRPr/>
              </a:pPr>
              <a:t>2021年1月14日, Thursday</a:t>
            </a:fld>
            <a:endParaRPr lang="en-US" altLang="zh-CN" dirty="0"/>
          </a:p>
        </p:txBody>
      </p:sp>
      <p:sp>
        <p:nvSpPr>
          <p:cNvPr id="6" name="灯片编号占位符 5"/>
          <p:cNvSpPr>
            <a:spLocks noGrp="1"/>
          </p:cNvSpPr>
          <p:nvPr>
            <p:ph type="sldNum" sz="quarter" idx="11"/>
          </p:nvPr>
        </p:nvSpPr>
        <p:spPr/>
        <p:txBody>
          <a:bodyPr/>
          <a:lstStyle/>
          <a:p>
            <a:pPr>
              <a:defRPr/>
            </a:pPr>
            <a:fld id="{69F3EEC6-F3C7-4B97-8088-5697A5ABAAAB}" type="slidenum">
              <a:rPr lang="en-US" altLang="zh-CN" smtClean="0"/>
              <a:pPr>
                <a:defRPr/>
              </a:pPr>
              <a:t>19</a:t>
            </a:fld>
            <a:endParaRPr lang="en-US" altLang="zh-CN" dirty="0"/>
          </a:p>
        </p:txBody>
      </p:sp>
      <p:sp>
        <p:nvSpPr>
          <p:cNvPr id="1434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4337" name="Object 1"/>
          <p:cNvGraphicFramePr>
            <a:graphicFrameLocks noChangeAspect="1"/>
          </p:cNvGraphicFramePr>
          <p:nvPr/>
        </p:nvGraphicFramePr>
        <p:xfrm>
          <a:off x="3348038" y="1484313"/>
          <a:ext cx="4824412" cy="4459287"/>
        </p:xfrm>
        <a:graphic>
          <a:graphicData uri="http://schemas.openxmlformats.org/presentationml/2006/ole">
            <mc:AlternateContent xmlns:mc="http://schemas.openxmlformats.org/markup-compatibility/2006">
              <mc:Choice xmlns:v="urn:schemas-microsoft-com:vml" Requires="v">
                <p:oleObj spid="_x0000_s14337" r:id="rId2" imgW="2657856" imgH="2435352" progId="">
                  <p:embed/>
                </p:oleObj>
              </mc:Choice>
              <mc:Fallback>
                <p:oleObj r:id="rId2" imgW="2657856" imgH="2435352" progId="">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b="-751"/>
                      <a:stretch>
                        <a:fillRect/>
                      </a:stretch>
                    </p:blipFill>
                    <p:spPr bwMode="auto">
                      <a:xfrm>
                        <a:off x="3348038" y="1484313"/>
                        <a:ext cx="4824412" cy="4459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r>
              <a:rPr lang="zh-CN" altLang="en-US"/>
              <a:t>本章内容要点</a:t>
            </a:r>
          </a:p>
        </p:txBody>
      </p:sp>
      <p:sp>
        <p:nvSpPr>
          <p:cNvPr id="15362" name="Rectangle 3"/>
          <p:cNvSpPr>
            <a:spLocks noGrp="1" noChangeArrowheads="1"/>
          </p:cNvSpPr>
          <p:nvPr>
            <p:ph type="body" idx="1"/>
          </p:nvPr>
        </p:nvSpPr>
        <p:spPr/>
        <p:txBody>
          <a:bodyPr/>
          <a:lstStyle/>
          <a:p>
            <a:r>
              <a:rPr lang="en-US" altLang="zh-CN"/>
              <a:t>Linux</a:t>
            </a:r>
            <a:r>
              <a:rPr lang="zh-CN" altLang="en-US"/>
              <a:t>的操作界面</a:t>
            </a:r>
          </a:p>
          <a:p>
            <a:r>
              <a:rPr lang="en-US" altLang="zh-CN"/>
              <a:t>Shell</a:t>
            </a:r>
            <a:r>
              <a:rPr lang="zh-CN" altLang="en-US"/>
              <a:t>及其功能</a:t>
            </a:r>
          </a:p>
          <a:p>
            <a:r>
              <a:rPr lang="zh-CN" altLang="en-US"/>
              <a:t>命令操作基础</a:t>
            </a:r>
          </a:p>
          <a:p>
            <a:r>
              <a:rPr lang="en-US" altLang="zh-CN"/>
              <a:t>Linux</a:t>
            </a:r>
            <a:r>
              <a:rPr lang="zh-CN" altLang="en-US"/>
              <a:t>的文件和目录</a:t>
            </a:r>
          </a:p>
          <a:p>
            <a:r>
              <a:rPr lang="zh-CN" altLang="en-US"/>
              <a:t>使用</a:t>
            </a:r>
            <a:r>
              <a:rPr lang="en-US" altLang="zh-CN"/>
              <a:t>Linux</a:t>
            </a:r>
            <a:r>
              <a:rPr lang="zh-CN" altLang="en-US"/>
              <a:t>的相关帮助</a:t>
            </a:r>
          </a:p>
        </p:txBody>
      </p:sp>
      <p:sp>
        <p:nvSpPr>
          <p:cNvPr id="6" name="日期占位符 5"/>
          <p:cNvSpPr>
            <a:spLocks noGrp="1"/>
          </p:cNvSpPr>
          <p:nvPr>
            <p:ph type="dt" sz="quarter" idx="10"/>
          </p:nvPr>
        </p:nvSpPr>
        <p:spPr/>
        <p:txBody>
          <a:bodyPr/>
          <a:lstStyle/>
          <a:p>
            <a:pPr>
              <a:defRPr/>
            </a:pPr>
            <a:fld id="{29A22462-6AFA-4DFA-AFDB-F17DF9625822}" type="datetime2">
              <a:rPr lang="zh-CN" altLang="en-US"/>
              <a:pPr>
                <a:defRPr/>
              </a:pPr>
              <a:t>2021年1月14日, Thursday</a:t>
            </a:fld>
            <a:endParaRPr lang="en-US" altLang="zh-CN" dirty="0"/>
          </a:p>
        </p:txBody>
      </p:sp>
      <p:sp>
        <p:nvSpPr>
          <p:cNvPr id="7" name="灯片编号占位符 6"/>
          <p:cNvSpPr>
            <a:spLocks noGrp="1"/>
          </p:cNvSpPr>
          <p:nvPr>
            <p:ph type="sldNum" sz="quarter" idx="11"/>
          </p:nvPr>
        </p:nvSpPr>
        <p:spPr/>
        <p:txBody>
          <a:bodyPr/>
          <a:lstStyle/>
          <a:p>
            <a:pPr>
              <a:defRPr/>
            </a:pPr>
            <a:fld id="{08F1F2CB-AA35-426E-BD40-74D1118092E6}" type="slidenum">
              <a:rPr lang="en-US" altLang="zh-CN" smtClean="0"/>
              <a:pPr>
                <a:defRPr/>
              </a:pPr>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p:txBody>
          <a:bodyPr/>
          <a:lstStyle/>
          <a:p>
            <a:r>
              <a:rPr lang="en-GB" altLang="zh-CN" sz="4400"/>
              <a:t>Shell</a:t>
            </a:r>
            <a:r>
              <a:rPr lang="zh-CN" altLang="en-GB" sz="4400"/>
              <a:t>的主要版本</a:t>
            </a:r>
            <a:endParaRPr lang="zh-CN" altLang="en-US"/>
          </a:p>
        </p:txBody>
      </p:sp>
      <p:graphicFrame>
        <p:nvGraphicFramePr>
          <p:cNvPr id="7" name="内容占位符 6"/>
          <p:cNvGraphicFramePr>
            <a:graphicFrameLocks noGrp="1"/>
          </p:cNvGraphicFramePr>
          <p:nvPr>
            <p:ph idx="1"/>
          </p:nvPr>
        </p:nvGraphicFramePr>
        <p:xfrm>
          <a:off x="457200" y="1600200"/>
          <a:ext cx="8229600" cy="4421087"/>
        </p:xfrm>
        <a:graphic>
          <a:graphicData uri="http://schemas.openxmlformats.org/drawingml/2006/table">
            <a:tbl>
              <a:tblPr firstRow="1" bandRow="1">
                <a:tableStyleId>{21E4AEA4-8DFA-4A89-87EB-49C32662AFE0}</a:tableStyleId>
              </a:tblPr>
              <a:tblGrid>
                <a:gridCol w="2242592">
                  <a:extLst>
                    <a:ext uri="{9D8B030D-6E8A-4147-A177-3AD203B41FA5}">
                      <a16:colId xmlns:a16="http://schemas.microsoft.com/office/drawing/2014/main" val="20000"/>
                    </a:ext>
                  </a:extLst>
                </a:gridCol>
                <a:gridCol w="5987008">
                  <a:extLst>
                    <a:ext uri="{9D8B030D-6E8A-4147-A177-3AD203B41FA5}">
                      <a16:colId xmlns:a16="http://schemas.microsoft.com/office/drawing/2014/main" val="20001"/>
                    </a:ext>
                  </a:extLst>
                </a:gridCol>
              </a:tblGrid>
              <a:tr h="1948833">
                <a:tc>
                  <a:txBody>
                    <a:bodyPr/>
                    <a:lstStyle/>
                    <a:p>
                      <a:r>
                        <a:rPr lang="en-US" altLang="zh-CN" dirty="0"/>
                        <a:t>Bash</a:t>
                      </a:r>
                      <a:r>
                        <a:rPr lang="zh-CN" altLang="en-US" dirty="0"/>
                        <a:t>（</a:t>
                      </a:r>
                      <a:r>
                        <a:rPr lang="en-US" altLang="zh-CN" sz="1800" kern="1200" dirty="0"/>
                        <a:t>Bourne Again Shell</a:t>
                      </a:r>
                      <a:r>
                        <a:rPr lang="zh-CN" altLang="en-US" dirty="0"/>
                        <a:t>）</a:t>
                      </a:r>
                    </a:p>
                  </a:txBody>
                  <a:tcPr/>
                </a:tc>
                <a:tc>
                  <a:txBody>
                    <a:bodyPr/>
                    <a:lstStyle/>
                    <a:p>
                      <a:r>
                        <a:rPr lang="en-US" altLang="zh-CN" sz="1800" b="1" kern="1200" dirty="0">
                          <a:solidFill>
                            <a:schemeClr val="lt1"/>
                          </a:solidFill>
                          <a:latin typeface="+mn-lt"/>
                          <a:ea typeface="+mn-ea"/>
                          <a:cs typeface="+mn-cs"/>
                        </a:rPr>
                        <a:t>bash</a:t>
                      </a:r>
                      <a:r>
                        <a:rPr lang="zh-CN" altLang="zh-CN" sz="1800" b="1" kern="1200" dirty="0">
                          <a:solidFill>
                            <a:schemeClr val="lt1"/>
                          </a:solidFill>
                          <a:latin typeface="+mn-lt"/>
                          <a:ea typeface="+mn-ea"/>
                          <a:cs typeface="+mn-cs"/>
                        </a:rPr>
                        <a:t>是大多数</a:t>
                      </a:r>
                      <a:r>
                        <a:rPr lang="en-US" altLang="zh-CN" sz="1800" b="1" kern="1200" dirty="0">
                          <a:solidFill>
                            <a:schemeClr val="lt1"/>
                          </a:solidFill>
                          <a:latin typeface="+mn-lt"/>
                          <a:ea typeface="+mn-ea"/>
                          <a:cs typeface="+mn-cs"/>
                        </a:rPr>
                        <a:t>Linux</a:t>
                      </a:r>
                      <a:r>
                        <a:rPr lang="zh-CN" altLang="zh-CN" sz="1800" b="1" kern="1200" dirty="0">
                          <a:solidFill>
                            <a:schemeClr val="lt1"/>
                          </a:solidFill>
                          <a:latin typeface="+mn-lt"/>
                          <a:ea typeface="+mn-ea"/>
                          <a:cs typeface="+mn-cs"/>
                        </a:rPr>
                        <a:t>系统的默认</a:t>
                      </a:r>
                      <a:r>
                        <a:rPr lang="en-US" altLang="zh-CN" sz="1800" b="1" kern="1200" dirty="0">
                          <a:solidFill>
                            <a:schemeClr val="lt1"/>
                          </a:solidFill>
                          <a:latin typeface="+mn-lt"/>
                          <a:ea typeface="+mn-ea"/>
                          <a:cs typeface="+mn-cs"/>
                        </a:rPr>
                        <a:t>Shell</a:t>
                      </a:r>
                      <a:r>
                        <a:rPr lang="zh-CN" altLang="zh-CN" sz="1800" b="1" kern="1200" dirty="0">
                          <a:solidFill>
                            <a:schemeClr val="lt1"/>
                          </a:solidFill>
                          <a:latin typeface="+mn-lt"/>
                          <a:ea typeface="+mn-ea"/>
                          <a:cs typeface="+mn-cs"/>
                        </a:rPr>
                        <a:t>。</a:t>
                      </a:r>
                      <a:endParaRPr lang="en-US" altLang="zh-CN" sz="1800" b="1" kern="1200" dirty="0">
                        <a:solidFill>
                          <a:schemeClr val="lt1"/>
                        </a:solidFill>
                        <a:latin typeface="+mn-lt"/>
                        <a:ea typeface="+mn-ea"/>
                        <a:cs typeface="+mn-cs"/>
                      </a:endParaRPr>
                    </a:p>
                    <a:p>
                      <a:r>
                        <a:rPr lang="en-US" altLang="zh-CN" sz="1800" b="1" kern="1200" dirty="0">
                          <a:solidFill>
                            <a:schemeClr val="lt1"/>
                          </a:solidFill>
                          <a:latin typeface="+mn-lt"/>
                          <a:ea typeface="+mn-ea"/>
                          <a:cs typeface="+mn-cs"/>
                        </a:rPr>
                        <a:t>bash</a:t>
                      </a:r>
                      <a:r>
                        <a:rPr lang="zh-CN" altLang="zh-CN" sz="1800" b="1" kern="1200" dirty="0">
                          <a:solidFill>
                            <a:schemeClr val="lt1"/>
                          </a:solidFill>
                          <a:latin typeface="+mn-lt"/>
                          <a:ea typeface="+mn-ea"/>
                          <a:cs typeface="+mn-cs"/>
                        </a:rPr>
                        <a:t>与</a:t>
                      </a:r>
                      <a:r>
                        <a:rPr lang="en-US" altLang="zh-CN" sz="1800" b="1" kern="1200" dirty="0" err="1">
                          <a:solidFill>
                            <a:schemeClr val="lt1"/>
                          </a:solidFill>
                          <a:latin typeface="+mn-lt"/>
                          <a:ea typeface="+mn-ea"/>
                          <a:cs typeface="+mn-cs"/>
                        </a:rPr>
                        <a:t>bsh</a:t>
                      </a:r>
                      <a:r>
                        <a:rPr lang="zh-CN" altLang="zh-CN" sz="1800" b="1" kern="1200" dirty="0">
                          <a:solidFill>
                            <a:schemeClr val="lt1"/>
                          </a:solidFill>
                          <a:latin typeface="+mn-lt"/>
                          <a:ea typeface="+mn-ea"/>
                          <a:cs typeface="+mn-cs"/>
                        </a:rPr>
                        <a:t>完全向后兼容，并且在</a:t>
                      </a:r>
                      <a:r>
                        <a:rPr lang="en-US" altLang="zh-CN" sz="1800" b="1" kern="1200" dirty="0" err="1">
                          <a:solidFill>
                            <a:schemeClr val="lt1"/>
                          </a:solidFill>
                          <a:latin typeface="+mn-lt"/>
                          <a:ea typeface="+mn-ea"/>
                          <a:cs typeface="+mn-cs"/>
                        </a:rPr>
                        <a:t>bsh</a:t>
                      </a:r>
                      <a:r>
                        <a:rPr lang="zh-CN" altLang="zh-CN" sz="1800" b="1" kern="1200" dirty="0">
                          <a:solidFill>
                            <a:schemeClr val="lt1"/>
                          </a:solidFill>
                          <a:latin typeface="+mn-lt"/>
                          <a:ea typeface="+mn-ea"/>
                          <a:cs typeface="+mn-cs"/>
                        </a:rPr>
                        <a:t>的基础上增加和增强了很多特性。</a:t>
                      </a:r>
                      <a:endParaRPr lang="en-US" altLang="zh-CN" sz="1800" b="1" kern="1200" dirty="0">
                        <a:solidFill>
                          <a:schemeClr val="lt1"/>
                        </a:solidFill>
                        <a:latin typeface="+mn-lt"/>
                        <a:ea typeface="+mn-ea"/>
                        <a:cs typeface="+mn-cs"/>
                      </a:endParaRPr>
                    </a:p>
                    <a:p>
                      <a:r>
                        <a:rPr lang="en-US" altLang="zh-CN" sz="1800" b="1" kern="1200" dirty="0">
                          <a:solidFill>
                            <a:schemeClr val="lt1"/>
                          </a:solidFill>
                          <a:latin typeface="+mn-lt"/>
                          <a:ea typeface="+mn-ea"/>
                          <a:cs typeface="+mn-cs"/>
                        </a:rPr>
                        <a:t>bash</a:t>
                      </a:r>
                      <a:r>
                        <a:rPr lang="zh-CN" altLang="zh-CN" sz="1800" b="1" kern="1200" dirty="0">
                          <a:solidFill>
                            <a:schemeClr val="lt1"/>
                          </a:solidFill>
                          <a:latin typeface="+mn-lt"/>
                          <a:ea typeface="+mn-ea"/>
                          <a:cs typeface="+mn-cs"/>
                        </a:rPr>
                        <a:t>也包含了很多</a:t>
                      </a:r>
                      <a:r>
                        <a:rPr lang="en-US" altLang="zh-CN" sz="1800" b="1" kern="1200" dirty="0">
                          <a:solidFill>
                            <a:schemeClr val="lt1"/>
                          </a:solidFill>
                          <a:latin typeface="+mn-lt"/>
                          <a:ea typeface="+mn-ea"/>
                          <a:cs typeface="+mn-cs"/>
                        </a:rPr>
                        <a:t>C Shell</a:t>
                      </a:r>
                      <a:r>
                        <a:rPr lang="zh-CN" altLang="zh-CN" sz="1800" b="1" kern="1200" dirty="0">
                          <a:solidFill>
                            <a:schemeClr val="lt1"/>
                          </a:solidFill>
                          <a:latin typeface="+mn-lt"/>
                          <a:ea typeface="+mn-ea"/>
                          <a:cs typeface="+mn-cs"/>
                        </a:rPr>
                        <a:t>和</a:t>
                      </a:r>
                      <a:r>
                        <a:rPr lang="en-US" altLang="zh-CN" sz="1800" b="1" kern="1200" dirty="0" err="1">
                          <a:solidFill>
                            <a:schemeClr val="lt1"/>
                          </a:solidFill>
                          <a:latin typeface="+mn-lt"/>
                          <a:ea typeface="+mn-ea"/>
                          <a:cs typeface="+mn-cs"/>
                        </a:rPr>
                        <a:t>Korn</a:t>
                      </a:r>
                      <a:r>
                        <a:rPr lang="en-US" altLang="zh-CN" sz="1800" b="1" kern="1200" dirty="0">
                          <a:solidFill>
                            <a:schemeClr val="lt1"/>
                          </a:solidFill>
                          <a:latin typeface="+mn-lt"/>
                          <a:ea typeface="+mn-ea"/>
                          <a:cs typeface="+mn-cs"/>
                        </a:rPr>
                        <a:t> Shell</a:t>
                      </a:r>
                      <a:r>
                        <a:rPr lang="zh-CN" altLang="zh-CN" sz="1800" b="1" kern="1200" dirty="0">
                          <a:solidFill>
                            <a:schemeClr val="lt1"/>
                          </a:solidFill>
                          <a:latin typeface="+mn-lt"/>
                          <a:ea typeface="+mn-ea"/>
                          <a:cs typeface="+mn-cs"/>
                        </a:rPr>
                        <a:t>中的优点。</a:t>
                      </a:r>
                      <a:endParaRPr lang="en-US" altLang="zh-CN" sz="1800" b="1" kern="1200" dirty="0">
                        <a:solidFill>
                          <a:schemeClr val="lt1"/>
                        </a:solidFill>
                        <a:latin typeface="+mn-lt"/>
                        <a:ea typeface="+mn-ea"/>
                        <a:cs typeface="+mn-cs"/>
                      </a:endParaRPr>
                    </a:p>
                    <a:p>
                      <a:r>
                        <a:rPr lang="en-US" altLang="zh-CN" sz="1800" b="1" kern="1200" dirty="0">
                          <a:solidFill>
                            <a:schemeClr val="lt1"/>
                          </a:solidFill>
                          <a:latin typeface="+mn-lt"/>
                          <a:ea typeface="+mn-ea"/>
                          <a:cs typeface="+mn-cs"/>
                        </a:rPr>
                        <a:t>bash</a:t>
                      </a:r>
                      <a:r>
                        <a:rPr lang="zh-CN" altLang="zh-CN" sz="1800" b="1" kern="1200" dirty="0">
                          <a:solidFill>
                            <a:schemeClr val="lt1"/>
                          </a:solidFill>
                          <a:latin typeface="+mn-lt"/>
                          <a:ea typeface="+mn-ea"/>
                          <a:cs typeface="+mn-cs"/>
                        </a:rPr>
                        <a:t>有很灵活和强大的编程接口，同时又有很友好的用户界面</a:t>
                      </a:r>
                      <a:endParaRPr lang="zh-CN" altLang="en-US" dirty="0"/>
                    </a:p>
                  </a:txBody>
                  <a:tcPr/>
                </a:tc>
                <a:extLst>
                  <a:ext uri="{0D108BD9-81ED-4DB2-BD59-A6C34878D82A}">
                    <a16:rowId xmlns:a16="http://schemas.microsoft.com/office/drawing/2014/main" val="10000"/>
                  </a:ext>
                </a:extLst>
              </a:tr>
              <a:tr h="1333413">
                <a:tc>
                  <a:txBody>
                    <a:bodyPr/>
                    <a:lstStyle/>
                    <a:p>
                      <a:r>
                        <a:rPr lang="en-US" altLang="zh-CN" dirty="0" err="1"/>
                        <a:t>Ksh</a:t>
                      </a:r>
                      <a:r>
                        <a:rPr lang="zh-CN" altLang="en-US" dirty="0"/>
                        <a:t>（</a:t>
                      </a:r>
                      <a:r>
                        <a:rPr kumimoji="0" lang="en-US" altLang="zh-CN" sz="1800" b="0" i="0" u="none" strike="noStrike" cap="none" normalizeH="0" baseline="0" dirty="0" err="1">
                          <a:ln>
                            <a:noFill/>
                          </a:ln>
                          <a:solidFill>
                            <a:schemeClr val="tx1"/>
                          </a:solidFill>
                          <a:effectLst/>
                          <a:latin typeface="宋体" charset="-122"/>
                          <a:ea typeface="宋体" charset="-122"/>
                        </a:rPr>
                        <a:t>Korn</a:t>
                      </a:r>
                      <a:r>
                        <a:rPr kumimoji="0" lang="en-US" altLang="zh-CN" sz="1800" b="0" i="0" u="none" strike="noStrike" cap="none" normalizeH="0" baseline="0" dirty="0">
                          <a:ln>
                            <a:noFill/>
                          </a:ln>
                          <a:solidFill>
                            <a:schemeClr val="tx1"/>
                          </a:solidFill>
                          <a:effectLst/>
                          <a:latin typeface="宋体" charset="-122"/>
                          <a:ea typeface="宋体" charset="-122"/>
                        </a:rPr>
                        <a:t> Shell</a:t>
                      </a:r>
                      <a:r>
                        <a:rPr lang="zh-CN" altLang="en-US" dirty="0"/>
                        <a:t>）</a:t>
                      </a:r>
                    </a:p>
                  </a:txBody>
                  <a:tcPr/>
                </a:tc>
                <a:tc>
                  <a:txBody>
                    <a:bodyPr/>
                    <a:lstStyle/>
                    <a:p>
                      <a:r>
                        <a:rPr lang="en-US" altLang="zh-CN" sz="1800" kern="1200" dirty="0" err="1">
                          <a:solidFill>
                            <a:schemeClr val="dk1"/>
                          </a:solidFill>
                          <a:latin typeface="+mn-lt"/>
                          <a:ea typeface="+mn-ea"/>
                          <a:cs typeface="+mn-cs"/>
                        </a:rPr>
                        <a:t>Korn</a:t>
                      </a:r>
                      <a:r>
                        <a:rPr lang="en-US" altLang="zh-CN" sz="1800" kern="1200" dirty="0">
                          <a:solidFill>
                            <a:schemeClr val="dk1"/>
                          </a:solidFill>
                          <a:latin typeface="+mn-lt"/>
                          <a:ea typeface="+mn-ea"/>
                          <a:cs typeface="+mn-cs"/>
                        </a:rPr>
                        <a:t> Shell</a:t>
                      </a:r>
                      <a:r>
                        <a:rPr lang="zh-CN" altLang="zh-CN" sz="1800" kern="1200" dirty="0">
                          <a:solidFill>
                            <a:schemeClr val="dk1"/>
                          </a:solidFill>
                          <a:latin typeface="+mn-lt"/>
                          <a:ea typeface="+mn-ea"/>
                          <a:cs typeface="+mn-cs"/>
                        </a:rPr>
                        <a:t>（</a:t>
                      </a:r>
                      <a:r>
                        <a:rPr lang="en-US" altLang="zh-CN" sz="1800" kern="1200" dirty="0" err="1">
                          <a:solidFill>
                            <a:schemeClr val="dk1"/>
                          </a:solidFill>
                          <a:latin typeface="+mn-lt"/>
                          <a:ea typeface="+mn-ea"/>
                          <a:cs typeface="+mn-cs"/>
                        </a:rPr>
                        <a:t>ksh</a:t>
                      </a:r>
                      <a:r>
                        <a:rPr lang="zh-CN" altLang="zh-CN" sz="1800" kern="1200" dirty="0">
                          <a:solidFill>
                            <a:schemeClr val="dk1"/>
                          </a:solidFill>
                          <a:latin typeface="+mn-lt"/>
                          <a:ea typeface="+mn-ea"/>
                          <a:cs typeface="+mn-cs"/>
                        </a:rPr>
                        <a:t>）由</a:t>
                      </a:r>
                      <a:r>
                        <a:rPr lang="en-US" altLang="zh-CN" sz="1800" kern="1200" dirty="0">
                          <a:solidFill>
                            <a:schemeClr val="dk1"/>
                          </a:solidFill>
                          <a:latin typeface="+mn-lt"/>
                          <a:ea typeface="+mn-ea"/>
                          <a:cs typeface="+mn-cs"/>
                        </a:rPr>
                        <a:t>Dave </a:t>
                      </a:r>
                      <a:r>
                        <a:rPr lang="en-US" altLang="zh-CN" sz="1800" kern="1200" dirty="0" err="1">
                          <a:solidFill>
                            <a:schemeClr val="dk1"/>
                          </a:solidFill>
                          <a:latin typeface="+mn-lt"/>
                          <a:ea typeface="+mn-ea"/>
                          <a:cs typeface="+mn-cs"/>
                        </a:rPr>
                        <a:t>Korn</a:t>
                      </a:r>
                      <a:r>
                        <a:rPr lang="zh-CN" altLang="zh-CN" sz="1800" kern="1200" dirty="0">
                          <a:solidFill>
                            <a:schemeClr val="dk1"/>
                          </a:solidFill>
                          <a:latin typeface="+mn-lt"/>
                          <a:ea typeface="+mn-ea"/>
                          <a:cs typeface="+mn-cs"/>
                        </a:rPr>
                        <a:t>所写。它是</a:t>
                      </a:r>
                      <a:r>
                        <a:rPr lang="en-US" altLang="zh-CN" sz="1800" kern="1200" dirty="0">
                          <a:solidFill>
                            <a:schemeClr val="dk1"/>
                          </a:solidFill>
                          <a:latin typeface="+mn-lt"/>
                          <a:ea typeface="+mn-ea"/>
                          <a:cs typeface="+mn-cs"/>
                        </a:rPr>
                        <a:t>UNIX</a:t>
                      </a:r>
                      <a:r>
                        <a:rPr lang="zh-CN" altLang="zh-CN" sz="1800" kern="1200" dirty="0">
                          <a:solidFill>
                            <a:schemeClr val="dk1"/>
                          </a:solidFill>
                          <a:latin typeface="+mn-lt"/>
                          <a:ea typeface="+mn-ea"/>
                          <a:cs typeface="+mn-cs"/>
                        </a:rPr>
                        <a:t>系统上的标准</a:t>
                      </a:r>
                      <a:r>
                        <a:rPr lang="en-US" altLang="zh-CN" sz="1800" kern="1200" dirty="0">
                          <a:solidFill>
                            <a:schemeClr val="dk1"/>
                          </a:solidFill>
                          <a:latin typeface="+mn-lt"/>
                          <a:ea typeface="+mn-ea"/>
                          <a:cs typeface="+mn-cs"/>
                        </a:rPr>
                        <a:t>Shell</a:t>
                      </a:r>
                      <a:r>
                        <a:rPr lang="zh-CN" altLang="zh-CN" sz="1800" kern="1200" dirty="0">
                          <a:solidFill>
                            <a:schemeClr val="dk1"/>
                          </a:solidFill>
                          <a:latin typeface="+mn-lt"/>
                          <a:ea typeface="+mn-ea"/>
                          <a:cs typeface="+mn-cs"/>
                        </a:rPr>
                        <a:t>。</a:t>
                      </a:r>
                      <a:endParaRPr lang="en-US" altLang="zh-CN" sz="1800" kern="1200" dirty="0">
                        <a:solidFill>
                          <a:schemeClr val="dk1"/>
                        </a:solidFill>
                        <a:latin typeface="+mn-lt"/>
                        <a:ea typeface="+mn-ea"/>
                        <a:cs typeface="+mn-cs"/>
                      </a:endParaRPr>
                    </a:p>
                    <a:p>
                      <a:r>
                        <a:rPr lang="zh-CN" altLang="zh-CN" sz="1800" kern="1200" dirty="0">
                          <a:solidFill>
                            <a:schemeClr val="dk1"/>
                          </a:solidFill>
                          <a:latin typeface="+mn-lt"/>
                          <a:ea typeface="+mn-ea"/>
                          <a:cs typeface="+mn-cs"/>
                        </a:rPr>
                        <a:t>在</a:t>
                      </a:r>
                      <a:r>
                        <a:rPr lang="en-US" altLang="zh-CN" sz="1800" kern="1200" dirty="0">
                          <a:solidFill>
                            <a:schemeClr val="dk1"/>
                          </a:solidFill>
                          <a:latin typeface="+mn-lt"/>
                          <a:ea typeface="+mn-ea"/>
                          <a:cs typeface="+mn-cs"/>
                        </a:rPr>
                        <a:t>Linux</a:t>
                      </a:r>
                      <a:r>
                        <a:rPr lang="zh-CN" altLang="zh-CN" sz="1800" kern="1200" dirty="0">
                          <a:solidFill>
                            <a:schemeClr val="dk1"/>
                          </a:solidFill>
                          <a:latin typeface="+mn-lt"/>
                          <a:ea typeface="+mn-ea"/>
                          <a:cs typeface="+mn-cs"/>
                        </a:rPr>
                        <a:t>环境下有一个专门为</a:t>
                      </a:r>
                      <a:r>
                        <a:rPr lang="en-US" altLang="zh-CN" sz="1800" kern="1200" dirty="0">
                          <a:solidFill>
                            <a:schemeClr val="dk1"/>
                          </a:solidFill>
                          <a:latin typeface="+mn-lt"/>
                          <a:ea typeface="+mn-ea"/>
                          <a:cs typeface="+mn-cs"/>
                        </a:rPr>
                        <a:t>Linux</a:t>
                      </a:r>
                      <a:r>
                        <a:rPr lang="zh-CN" altLang="zh-CN" sz="1800" kern="1200" dirty="0">
                          <a:solidFill>
                            <a:schemeClr val="dk1"/>
                          </a:solidFill>
                          <a:latin typeface="+mn-lt"/>
                          <a:ea typeface="+mn-ea"/>
                          <a:cs typeface="+mn-cs"/>
                        </a:rPr>
                        <a:t>系统编写的</a:t>
                      </a:r>
                      <a:r>
                        <a:rPr lang="en-US" altLang="zh-CN" sz="1800" kern="1200" dirty="0" err="1">
                          <a:solidFill>
                            <a:schemeClr val="dk1"/>
                          </a:solidFill>
                          <a:latin typeface="+mn-lt"/>
                          <a:ea typeface="+mn-ea"/>
                          <a:cs typeface="+mn-cs"/>
                        </a:rPr>
                        <a:t>Korn</a:t>
                      </a:r>
                      <a:r>
                        <a:rPr lang="en-US" altLang="zh-CN" sz="1800" kern="1200" dirty="0">
                          <a:solidFill>
                            <a:schemeClr val="dk1"/>
                          </a:solidFill>
                          <a:latin typeface="+mn-lt"/>
                          <a:ea typeface="+mn-ea"/>
                          <a:cs typeface="+mn-cs"/>
                        </a:rPr>
                        <a:t> Shell</a:t>
                      </a:r>
                      <a:r>
                        <a:rPr lang="zh-CN" altLang="zh-CN" sz="1800" kern="1200" dirty="0">
                          <a:solidFill>
                            <a:schemeClr val="dk1"/>
                          </a:solidFill>
                          <a:latin typeface="+mn-lt"/>
                          <a:ea typeface="+mn-ea"/>
                          <a:cs typeface="+mn-cs"/>
                        </a:rPr>
                        <a:t>的扩展版本，即</a:t>
                      </a:r>
                      <a:r>
                        <a:rPr lang="en-US" altLang="zh-CN" sz="1800" kern="1200" dirty="0">
                          <a:solidFill>
                            <a:schemeClr val="dk1"/>
                          </a:solidFill>
                          <a:latin typeface="+mn-lt"/>
                          <a:ea typeface="+mn-ea"/>
                          <a:cs typeface="+mn-cs"/>
                        </a:rPr>
                        <a:t>Public Domain </a:t>
                      </a:r>
                      <a:r>
                        <a:rPr lang="en-US" altLang="zh-CN" sz="1800" kern="1200" dirty="0" err="1">
                          <a:solidFill>
                            <a:schemeClr val="dk1"/>
                          </a:solidFill>
                          <a:latin typeface="+mn-lt"/>
                          <a:ea typeface="+mn-ea"/>
                          <a:cs typeface="+mn-cs"/>
                        </a:rPr>
                        <a:t>Korn</a:t>
                      </a:r>
                      <a:r>
                        <a:rPr lang="en-US" altLang="zh-CN" sz="1800" kern="1200" dirty="0">
                          <a:solidFill>
                            <a:schemeClr val="dk1"/>
                          </a:solidFill>
                          <a:latin typeface="+mn-lt"/>
                          <a:ea typeface="+mn-ea"/>
                          <a:cs typeface="+mn-cs"/>
                        </a:rPr>
                        <a:t> Shell</a:t>
                      </a:r>
                      <a:r>
                        <a:rPr lang="zh-CN" altLang="zh-CN" sz="1800" kern="1200" dirty="0">
                          <a:solidFill>
                            <a:schemeClr val="dk1"/>
                          </a:solidFill>
                          <a:latin typeface="+mn-lt"/>
                          <a:ea typeface="+mn-ea"/>
                          <a:cs typeface="+mn-cs"/>
                        </a:rPr>
                        <a:t>（</a:t>
                      </a:r>
                      <a:r>
                        <a:rPr lang="en-US" altLang="zh-CN" sz="1800" kern="1200" dirty="0" err="1">
                          <a:solidFill>
                            <a:schemeClr val="dk1"/>
                          </a:solidFill>
                          <a:latin typeface="+mn-lt"/>
                          <a:ea typeface="+mn-ea"/>
                          <a:cs typeface="+mn-cs"/>
                        </a:rPr>
                        <a:t>pdksh</a:t>
                      </a:r>
                      <a:r>
                        <a:rPr lang="zh-CN" altLang="zh-CN" sz="1800" kern="1200" dirty="0">
                          <a:solidFill>
                            <a:schemeClr val="dk1"/>
                          </a:solidFill>
                          <a:latin typeface="+mn-lt"/>
                          <a:ea typeface="+mn-ea"/>
                          <a:cs typeface="+mn-cs"/>
                        </a:rPr>
                        <a:t>）。</a:t>
                      </a:r>
                      <a:endParaRPr lang="zh-CN" altLang="en-US" dirty="0"/>
                    </a:p>
                  </a:txBody>
                  <a:tcPr/>
                </a:tc>
                <a:extLst>
                  <a:ext uri="{0D108BD9-81ED-4DB2-BD59-A6C34878D82A}">
                    <a16:rowId xmlns:a16="http://schemas.microsoft.com/office/drawing/2014/main" val="10001"/>
                  </a:ext>
                </a:extLst>
              </a:tr>
              <a:tr h="1138841">
                <a:tc>
                  <a:txBody>
                    <a:bodyPr/>
                    <a:lstStyle/>
                    <a:p>
                      <a:r>
                        <a:rPr kumimoji="0" lang="en-US" altLang="zh-CN" sz="1800" b="0" i="0" u="none" strike="noStrike" cap="none" normalizeH="0" baseline="0" dirty="0" err="1">
                          <a:ln>
                            <a:noFill/>
                          </a:ln>
                          <a:solidFill>
                            <a:schemeClr val="tx1"/>
                          </a:solidFill>
                          <a:effectLst/>
                          <a:latin typeface="宋体" charset="-122"/>
                          <a:ea typeface="宋体" charset="-122"/>
                        </a:rPr>
                        <a:t>tcsh</a:t>
                      </a:r>
                      <a:r>
                        <a:rPr kumimoji="0" lang="en-US" altLang="zh-CN" sz="1800" b="0" i="0" u="none" strike="noStrike" cap="none" normalizeH="0" baseline="0" dirty="0">
                          <a:ln>
                            <a:noFill/>
                          </a:ln>
                          <a:solidFill>
                            <a:schemeClr val="tx1"/>
                          </a:solidFill>
                          <a:effectLst/>
                          <a:latin typeface="宋体" charset="-122"/>
                          <a:ea typeface="宋体" charset="-122"/>
                        </a:rPr>
                        <a:t> </a:t>
                      </a:r>
                      <a:r>
                        <a:rPr kumimoji="0" lang="zh-CN" altLang="en-US" sz="1800" b="0" i="0" u="none" strike="noStrike" cap="none" normalizeH="0" baseline="0" dirty="0">
                          <a:ln>
                            <a:noFill/>
                          </a:ln>
                          <a:solidFill>
                            <a:schemeClr val="tx1"/>
                          </a:solidFill>
                          <a:effectLst/>
                          <a:latin typeface="宋体" charset="-122"/>
                          <a:ea typeface="宋体" charset="-122"/>
                        </a:rPr>
                        <a:t>（</a:t>
                      </a:r>
                      <a:r>
                        <a:rPr kumimoji="0" lang="en-US" altLang="zh-CN" sz="1800" b="0" i="0" u="none" strike="noStrike" cap="none" normalizeH="0" baseline="0" dirty="0" err="1">
                          <a:ln>
                            <a:noFill/>
                          </a:ln>
                          <a:solidFill>
                            <a:schemeClr val="tx1"/>
                          </a:solidFill>
                          <a:effectLst/>
                          <a:latin typeface="宋体" charset="-122"/>
                          <a:ea typeface="宋体" charset="-122"/>
                        </a:rPr>
                        <a:t>csh</a:t>
                      </a:r>
                      <a:r>
                        <a:rPr kumimoji="0" lang="en-US" altLang="zh-CN" sz="1800" b="0" i="0" u="none" strike="noStrike" cap="none" normalizeH="0" baseline="0" dirty="0">
                          <a:ln>
                            <a:noFill/>
                          </a:ln>
                          <a:solidFill>
                            <a:schemeClr val="tx1"/>
                          </a:solidFill>
                          <a:effectLst/>
                          <a:latin typeface="宋体" charset="-122"/>
                          <a:ea typeface="宋体" charset="-122"/>
                        </a:rPr>
                        <a:t> </a:t>
                      </a:r>
                      <a:r>
                        <a:rPr kumimoji="0" lang="zh-CN" altLang="en-US" sz="1800" b="0" i="0" u="none" strike="noStrike" cap="none" normalizeH="0" baseline="0" dirty="0">
                          <a:ln>
                            <a:noFill/>
                          </a:ln>
                          <a:solidFill>
                            <a:schemeClr val="tx1"/>
                          </a:solidFill>
                          <a:effectLst/>
                          <a:latin typeface="宋体" charset="-122"/>
                          <a:ea typeface="宋体" charset="-122"/>
                        </a:rPr>
                        <a:t>的扩展）</a:t>
                      </a:r>
                      <a:endParaRPr lang="zh-CN" altLang="en-US" dirty="0"/>
                    </a:p>
                  </a:txBody>
                  <a:tcPr/>
                </a:tc>
                <a:tc>
                  <a:txBody>
                    <a:bodyPr/>
                    <a:lstStyle/>
                    <a:p>
                      <a:r>
                        <a:rPr lang="en-US" altLang="zh-CN" sz="1800" kern="1200" dirty="0" err="1">
                          <a:solidFill>
                            <a:schemeClr val="dk1"/>
                          </a:solidFill>
                          <a:latin typeface="+mn-lt"/>
                          <a:ea typeface="+mn-ea"/>
                          <a:cs typeface="+mn-cs"/>
                        </a:rPr>
                        <a:t>tcsh</a:t>
                      </a:r>
                      <a:r>
                        <a:rPr lang="zh-CN" altLang="zh-CN" sz="1800" kern="1200" dirty="0">
                          <a:solidFill>
                            <a:schemeClr val="dk1"/>
                          </a:solidFill>
                          <a:latin typeface="+mn-lt"/>
                          <a:ea typeface="+mn-ea"/>
                          <a:cs typeface="+mn-cs"/>
                        </a:rPr>
                        <a:t>是</a:t>
                      </a:r>
                      <a:r>
                        <a:rPr lang="en-US" altLang="zh-CN" sz="1800" kern="1200" dirty="0">
                          <a:solidFill>
                            <a:schemeClr val="dk1"/>
                          </a:solidFill>
                          <a:latin typeface="+mn-lt"/>
                          <a:ea typeface="+mn-ea"/>
                          <a:cs typeface="+mn-cs"/>
                        </a:rPr>
                        <a:t>C Shell</a:t>
                      </a:r>
                      <a:r>
                        <a:rPr lang="zh-CN" altLang="zh-CN" sz="1800" kern="1200" dirty="0">
                          <a:solidFill>
                            <a:schemeClr val="dk1"/>
                          </a:solidFill>
                          <a:latin typeface="+mn-lt"/>
                          <a:ea typeface="+mn-ea"/>
                          <a:cs typeface="+mn-cs"/>
                        </a:rPr>
                        <a:t>的扩展。</a:t>
                      </a:r>
                      <a:r>
                        <a:rPr lang="en-US" altLang="zh-CN" sz="1800" kern="1200" dirty="0" err="1">
                          <a:solidFill>
                            <a:schemeClr val="dk1"/>
                          </a:solidFill>
                          <a:latin typeface="+mn-lt"/>
                          <a:ea typeface="+mn-ea"/>
                          <a:cs typeface="+mn-cs"/>
                        </a:rPr>
                        <a:t>tcsh</a:t>
                      </a:r>
                      <a:r>
                        <a:rPr lang="zh-CN" altLang="zh-CN" sz="1800" kern="1200" dirty="0">
                          <a:solidFill>
                            <a:schemeClr val="dk1"/>
                          </a:solidFill>
                          <a:latin typeface="+mn-lt"/>
                          <a:ea typeface="+mn-ea"/>
                          <a:cs typeface="+mn-cs"/>
                        </a:rPr>
                        <a:t>与</a:t>
                      </a:r>
                      <a:r>
                        <a:rPr lang="en-US" altLang="zh-CN" sz="1800" kern="1200" dirty="0" err="1">
                          <a:solidFill>
                            <a:schemeClr val="dk1"/>
                          </a:solidFill>
                          <a:latin typeface="+mn-lt"/>
                          <a:ea typeface="+mn-ea"/>
                          <a:cs typeface="+mn-cs"/>
                        </a:rPr>
                        <a:t>csh</a:t>
                      </a:r>
                      <a:r>
                        <a:rPr lang="zh-CN" altLang="zh-CN" sz="1800" kern="1200" dirty="0">
                          <a:solidFill>
                            <a:schemeClr val="dk1"/>
                          </a:solidFill>
                          <a:latin typeface="+mn-lt"/>
                          <a:ea typeface="+mn-ea"/>
                          <a:cs typeface="+mn-cs"/>
                        </a:rPr>
                        <a:t>完全向后兼容，但它包含了更多的使用户感觉方便的新特性，其最大的提高是在命令行编辑和历史浏览方面</a:t>
                      </a:r>
                      <a:endParaRPr lang="zh-CN" altLang="en-US" dirty="0"/>
                    </a:p>
                  </a:txBody>
                  <a:tcPr/>
                </a:tc>
                <a:extLst>
                  <a:ext uri="{0D108BD9-81ED-4DB2-BD59-A6C34878D82A}">
                    <a16:rowId xmlns:a16="http://schemas.microsoft.com/office/drawing/2014/main" val="10002"/>
                  </a:ext>
                </a:extLst>
              </a:tr>
            </a:tbl>
          </a:graphicData>
        </a:graphic>
      </p:graphicFrame>
      <p:sp>
        <p:nvSpPr>
          <p:cNvPr id="4" name="日期占位符 3"/>
          <p:cNvSpPr>
            <a:spLocks noGrp="1"/>
          </p:cNvSpPr>
          <p:nvPr>
            <p:ph type="dt" sz="quarter" idx="10"/>
          </p:nvPr>
        </p:nvSpPr>
        <p:spPr/>
        <p:txBody>
          <a:bodyPr/>
          <a:lstStyle/>
          <a:p>
            <a:pPr>
              <a:defRPr/>
            </a:pPr>
            <a:fld id="{0D3B9178-496E-49B4-BBFB-87BA11AA6CC7}" type="datetime2">
              <a:rPr lang="zh-CN" altLang="en-US"/>
              <a:pPr>
                <a:defRPr/>
              </a:pPr>
              <a:t>2021年1月14日, Thursday</a:t>
            </a:fld>
            <a:endParaRPr lang="en-US" altLang="zh-CN" dirty="0"/>
          </a:p>
        </p:txBody>
      </p:sp>
      <p:sp>
        <p:nvSpPr>
          <p:cNvPr id="6" name="灯片编号占位符 5"/>
          <p:cNvSpPr>
            <a:spLocks noGrp="1"/>
          </p:cNvSpPr>
          <p:nvPr>
            <p:ph type="sldNum" sz="quarter" idx="11"/>
          </p:nvPr>
        </p:nvSpPr>
        <p:spPr/>
        <p:txBody>
          <a:bodyPr/>
          <a:lstStyle/>
          <a:p>
            <a:pPr>
              <a:defRPr/>
            </a:pPr>
            <a:fld id="{2A42EF39-8AAC-4D1F-94A3-955E5E3FAA7E}" type="slidenum">
              <a:rPr lang="en-US" altLang="zh-CN" smtClean="0"/>
              <a:pPr>
                <a:defRPr/>
              </a:pPr>
              <a:t>20</a:t>
            </a:fld>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p:txBody>
          <a:bodyPr/>
          <a:lstStyle/>
          <a:p>
            <a:r>
              <a:rPr lang="en-US" altLang="zh-CN"/>
              <a:t>Linux</a:t>
            </a:r>
            <a:r>
              <a:rPr lang="zh-CN" altLang="en-US"/>
              <a:t>的元字符</a:t>
            </a:r>
          </a:p>
        </p:txBody>
      </p:sp>
      <p:sp>
        <p:nvSpPr>
          <p:cNvPr id="36866" name="内容占位符 2"/>
          <p:cNvSpPr>
            <a:spLocks noGrp="1"/>
          </p:cNvSpPr>
          <p:nvPr>
            <p:ph idx="1"/>
          </p:nvPr>
        </p:nvSpPr>
        <p:spPr>
          <a:xfrm>
            <a:off x="468313" y="1303338"/>
            <a:ext cx="8229600" cy="1620837"/>
          </a:xfrm>
        </p:spPr>
        <p:txBody>
          <a:bodyPr/>
          <a:lstStyle/>
          <a:p>
            <a:r>
              <a:rPr lang="zh-CN" altLang="en-US" sz="2800"/>
              <a:t>在 </a:t>
            </a:r>
            <a:r>
              <a:rPr lang="en-US" altLang="zh-CN" sz="2800"/>
              <a:t>Shell </a:t>
            </a:r>
            <a:r>
              <a:rPr lang="zh-CN" altLang="en-US" sz="2800"/>
              <a:t>中有一些具有特殊的意义字符，称为 </a:t>
            </a:r>
            <a:r>
              <a:rPr lang="en-US" altLang="zh-CN" sz="2800"/>
              <a:t>Shell </a:t>
            </a:r>
            <a:r>
              <a:rPr lang="zh-CN" altLang="en-US" sz="2800"/>
              <a:t>元字符（</a:t>
            </a:r>
            <a:r>
              <a:rPr lang="en-US" altLang="zh-CN" sz="2800"/>
              <a:t>shell metacharacters</a:t>
            </a:r>
            <a:r>
              <a:rPr lang="zh-CN" altLang="en-US" sz="2800"/>
              <a:t>）。 </a:t>
            </a:r>
          </a:p>
          <a:p>
            <a:r>
              <a:rPr lang="zh-CN" altLang="en-US" sz="2800"/>
              <a:t>若不以特殊方式（使用转义字符）指明，</a:t>
            </a:r>
            <a:r>
              <a:rPr lang="en-US" altLang="zh-CN" sz="2800"/>
              <a:t>Shell</a:t>
            </a:r>
            <a:r>
              <a:rPr lang="zh-CN" altLang="en-US" sz="2800"/>
              <a:t>并不会把它们当做普通文字符使用。</a:t>
            </a:r>
          </a:p>
        </p:txBody>
      </p:sp>
      <p:sp>
        <p:nvSpPr>
          <p:cNvPr id="4" name="日期占位符 3"/>
          <p:cNvSpPr>
            <a:spLocks noGrp="1"/>
          </p:cNvSpPr>
          <p:nvPr>
            <p:ph type="dt" sz="quarter" idx="10"/>
          </p:nvPr>
        </p:nvSpPr>
        <p:spPr/>
        <p:txBody>
          <a:bodyPr/>
          <a:lstStyle/>
          <a:p>
            <a:pPr>
              <a:defRPr/>
            </a:pPr>
            <a:fld id="{0D3B9178-496E-49B4-BBFB-87BA11AA6CC7}" type="datetime2">
              <a:rPr lang="zh-CN" altLang="en-US"/>
              <a:pPr>
                <a:defRPr/>
              </a:pPr>
              <a:t>2021年1月14日, Thursday</a:t>
            </a:fld>
            <a:endParaRPr lang="en-US" altLang="zh-CN" dirty="0"/>
          </a:p>
        </p:txBody>
      </p:sp>
      <p:sp>
        <p:nvSpPr>
          <p:cNvPr id="6" name="灯片编号占位符 5"/>
          <p:cNvSpPr>
            <a:spLocks noGrp="1"/>
          </p:cNvSpPr>
          <p:nvPr>
            <p:ph type="sldNum" sz="quarter" idx="11"/>
          </p:nvPr>
        </p:nvSpPr>
        <p:spPr/>
        <p:txBody>
          <a:bodyPr/>
          <a:lstStyle/>
          <a:p>
            <a:pPr>
              <a:defRPr/>
            </a:pPr>
            <a:fld id="{027EC24D-FAFB-402D-B698-C6E0E0B1C300}" type="slidenum">
              <a:rPr lang="en-US" altLang="zh-CN" smtClean="0"/>
              <a:pPr>
                <a:defRPr/>
              </a:pPr>
              <a:t>21</a:t>
            </a:fld>
            <a:endParaRPr lang="en-US" altLang="zh-CN" dirty="0"/>
          </a:p>
        </p:txBody>
      </p:sp>
      <p:graphicFrame>
        <p:nvGraphicFramePr>
          <p:cNvPr id="8" name="表格 7"/>
          <p:cNvGraphicFramePr>
            <a:graphicFrameLocks noGrp="1"/>
          </p:cNvGraphicFramePr>
          <p:nvPr/>
        </p:nvGraphicFramePr>
        <p:xfrm>
          <a:off x="755576" y="3392703"/>
          <a:ext cx="7848600" cy="2628585"/>
        </p:xfrm>
        <a:graphic>
          <a:graphicData uri="http://schemas.openxmlformats.org/drawingml/2006/table">
            <a:tbl>
              <a:tblPr>
                <a:tableStyleId>{284E427A-3D55-4303-BF80-6455036E1DE7}</a:tableStyleId>
              </a:tblPr>
              <a:tblGrid>
                <a:gridCol w="1079500">
                  <a:extLst>
                    <a:ext uri="{9D8B030D-6E8A-4147-A177-3AD203B41FA5}">
                      <a16:colId xmlns:a16="http://schemas.microsoft.com/office/drawing/2014/main" val="20000"/>
                    </a:ext>
                  </a:extLst>
                </a:gridCol>
                <a:gridCol w="2376487">
                  <a:extLst>
                    <a:ext uri="{9D8B030D-6E8A-4147-A177-3AD203B41FA5}">
                      <a16:colId xmlns:a16="http://schemas.microsoft.com/office/drawing/2014/main" val="20001"/>
                    </a:ext>
                  </a:extLst>
                </a:gridCol>
                <a:gridCol w="2487613">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200" u="none" strike="noStrike" cap="none" normalizeH="0" baseline="0" dirty="0">
                          <a:ln>
                            <a:noFill/>
                          </a:ln>
                          <a:effectLst/>
                        </a:rPr>
                        <a:t>字符</a:t>
                      </a:r>
                      <a:endParaRPr kumimoji="1" lang="zh-CN" altLang="en-US" sz="2200" b="0" i="0" u="none" strike="noStrike" cap="none" normalizeH="0" baseline="0" dirty="0">
                        <a:ln>
                          <a:noFill/>
                        </a:ln>
                        <a:solidFill>
                          <a:schemeClr val="tx1"/>
                        </a:solidFill>
                        <a:effectLst/>
                        <a:latin typeface="黑体" pitchFamily="49" charset="-122"/>
                        <a:ea typeface="黑体"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200" u="none" strike="noStrike" cap="none" normalizeH="0" baseline="0">
                          <a:ln>
                            <a:noFill/>
                          </a:ln>
                          <a:effectLst/>
                        </a:rPr>
                        <a:t>含义</a:t>
                      </a:r>
                      <a:endParaRPr kumimoji="1" lang="zh-CN" altLang="en-US" sz="2200" b="0" i="0" u="none" strike="noStrike" cap="none" normalizeH="0" baseline="0">
                        <a:ln>
                          <a:noFill/>
                        </a:ln>
                        <a:solidFill>
                          <a:schemeClr val="tx1"/>
                        </a:solidFill>
                        <a:effectLst/>
                        <a:latin typeface="黑体" pitchFamily="49" charset="-122"/>
                        <a:ea typeface="黑体"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200" u="none" strike="noStrike" cap="none" normalizeH="0" baseline="0">
                          <a:ln>
                            <a:noFill/>
                          </a:ln>
                          <a:effectLst/>
                        </a:rPr>
                        <a:t>字符</a:t>
                      </a:r>
                      <a:endParaRPr kumimoji="1" lang="zh-CN" altLang="en-US" sz="2200" b="0" i="0" u="none" strike="noStrike" cap="none" normalizeH="0" baseline="0">
                        <a:ln>
                          <a:noFill/>
                        </a:ln>
                        <a:solidFill>
                          <a:schemeClr val="tx1"/>
                        </a:solidFill>
                        <a:effectLst/>
                        <a:latin typeface="黑体" pitchFamily="49" charset="-122"/>
                        <a:ea typeface="黑体"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200" u="none" strike="noStrike" cap="none" normalizeH="0" baseline="0">
                          <a:ln>
                            <a:noFill/>
                          </a:ln>
                          <a:effectLst/>
                        </a:rPr>
                        <a:t>含义</a:t>
                      </a:r>
                      <a:endParaRPr kumimoji="1" lang="zh-CN" altLang="en-US" sz="2200" b="0" i="0" u="none" strike="noStrike" cap="none" normalizeH="0" baseline="0">
                        <a:ln>
                          <a:noFill/>
                        </a:ln>
                        <a:solidFill>
                          <a:schemeClr val="tx1"/>
                        </a:solidFill>
                        <a:effectLst/>
                        <a:latin typeface="黑体" pitchFamily="49" charset="-122"/>
                        <a:ea typeface="黑体" pitchFamily="49" charset="-122"/>
                      </a:endParaRPr>
                    </a:p>
                  </a:txBody>
                  <a:tcPr horzOverflow="overflow"/>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200" u="none" strike="noStrike" cap="none" normalizeH="0" baseline="0" dirty="0">
                          <a:ln>
                            <a:noFill/>
                          </a:ln>
                          <a:effectLst/>
                        </a:rPr>
                        <a:t>‘</a:t>
                      </a:r>
                      <a:endParaRPr kumimoji="1" lang="zh-CN" altLang="en-US" sz="2200" b="1" i="0" u="none" strike="noStrike" cap="none" normalizeH="0" baseline="0" dirty="0">
                        <a:ln>
                          <a:noFill/>
                        </a:ln>
                        <a:solidFill>
                          <a:srgbClr val="666633"/>
                        </a:solidFill>
                        <a:effectLst/>
                        <a:latin typeface="Courier New" pitchFamily="49" charset="0"/>
                        <a:ea typeface="黑体" pitchFamily="49" charset="-122"/>
                      </a:endParaRPr>
                    </a:p>
                  </a:txBody>
                  <a:tcPr horzOverflow="overflow"/>
                </a:tc>
                <a:tc>
                  <a:txBody>
                    <a:bodyPr/>
                    <a:lstStyle/>
                    <a:p>
                      <a:pPr marL="0" marR="0" lvl="0" indent="0" algn="l" defTabSz="914400" rtl="0" eaLnBrk="1" fontAlgn="base" latinLnBrk="0" hangingPunct="1">
                        <a:lnSpc>
                          <a:spcPct val="120000"/>
                        </a:lnSpc>
                        <a:spcBef>
                          <a:spcPct val="0"/>
                        </a:spcBef>
                        <a:spcAft>
                          <a:spcPct val="0"/>
                        </a:spcAft>
                        <a:buClr>
                          <a:schemeClr val="folHlink"/>
                        </a:buClr>
                        <a:buSzPct val="60000"/>
                        <a:buFont typeface="Wingdings" pitchFamily="2" charset="2"/>
                        <a:buNone/>
                        <a:tabLst/>
                      </a:pPr>
                      <a:r>
                        <a:rPr kumimoji="1" lang="zh-CN" altLang="en-US" sz="2200" u="none" strike="noStrike" cap="none" normalizeH="0" baseline="0" dirty="0">
                          <a:ln>
                            <a:noFill/>
                          </a:ln>
                          <a:effectLst/>
                        </a:rPr>
                        <a:t>强引用</a:t>
                      </a:r>
                      <a:endParaRPr kumimoji="1" lang="zh-CN" altLang="en-US" sz="2200" b="0" i="0" u="none" strike="noStrike" cap="none" normalizeH="0" baseline="0" dirty="0">
                        <a:ln>
                          <a:noFill/>
                        </a:ln>
                        <a:solidFill>
                          <a:schemeClr val="tx1"/>
                        </a:solidFill>
                        <a:effectLst/>
                        <a:latin typeface="黑体" pitchFamily="49" charset="-122"/>
                        <a:ea typeface="黑体"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200" u="none" strike="noStrike" cap="none" normalizeH="0" baseline="0">
                          <a:ln>
                            <a:noFill/>
                          </a:ln>
                          <a:effectLst/>
                        </a:rPr>
                        <a:t>*、?、!</a:t>
                      </a:r>
                      <a:endParaRPr kumimoji="1" lang="zh-CN" altLang="en-US" sz="2200" b="1" i="0" u="none" strike="noStrike" cap="none" normalizeH="0" baseline="0">
                        <a:ln>
                          <a:noFill/>
                        </a:ln>
                        <a:solidFill>
                          <a:srgbClr val="666633"/>
                        </a:solidFill>
                        <a:effectLst/>
                        <a:latin typeface="Courier New" pitchFamily="49" charset="0"/>
                        <a:ea typeface="黑体" pitchFamily="49" charset="-122"/>
                      </a:endParaRPr>
                    </a:p>
                  </a:txBody>
                  <a:tcPr horzOverflow="overflow"/>
                </a:tc>
                <a:tc>
                  <a:txBody>
                    <a:bodyPr/>
                    <a:lstStyle/>
                    <a:p>
                      <a:pPr marL="0" marR="0" lvl="0" indent="0" algn="l" defTabSz="914400" rtl="0" eaLnBrk="1" fontAlgn="base" latinLnBrk="0" hangingPunct="1">
                        <a:lnSpc>
                          <a:spcPct val="120000"/>
                        </a:lnSpc>
                        <a:spcBef>
                          <a:spcPct val="0"/>
                        </a:spcBef>
                        <a:spcAft>
                          <a:spcPct val="0"/>
                        </a:spcAft>
                        <a:buClr>
                          <a:schemeClr val="folHlink"/>
                        </a:buClr>
                        <a:buSzPct val="60000"/>
                        <a:buFont typeface="Wingdings" pitchFamily="2" charset="2"/>
                        <a:buNone/>
                        <a:tabLst/>
                      </a:pPr>
                      <a:r>
                        <a:rPr kumimoji="1" lang="zh-CN" altLang="en-US" sz="2200" u="none" strike="noStrike" cap="none" normalizeH="0" baseline="0">
                          <a:ln>
                            <a:noFill/>
                          </a:ln>
                          <a:effectLst/>
                        </a:rPr>
                        <a:t>通配符</a:t>
                      </a:r>
                      <a:endParaRPr kumimoji="1" lang="zh-CN" altLang="en-US" sz="2200" b="0" i="0" u="none" strike="noStrike" cap="none" normalizeH="0" baseline="0">
                        <a:ln>
                          <a:noFill/>
                        </a:ln>
                        <a:solidFill>
                          <a:schemeClr val="tx1"/>
                        </a:solidFill>
                        <a:effectLst/>
                        <a:latin typeface="黑体" pitchFamily="49" charset="-122"/>
                        <a:ea typeface="黑体" pitchFamily="49" charset="-122"/>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200" u="none" strike="noStrike" cap="none" normalizeH="0" baseline="0">
                          <a:ln>
                            <a:noFill/>
                          </a:ln>
                          <a:effectLst/>
                        </a:rPr>
                        <a:t>“</a:t>
                      </a:r>
                      <a:endParaRPr kumimoji="1" lang="zh-CN" altLang="en-US" sz="2200" b="1" i="0" u="none" strike="noStrike" cap="none" normalizeH="0" baseline="0">
                        <a:ln>
                          <a:noFill/>
                        </a:ln>
                        <a:solidFill>
                          <a:srgbClr val="666633"/>
                        </a:solidFill>
                        <a:effectLst/>
                        <a:latin typeface="Courier New" pitchFamily="49" charset="0"/>
                        <a:ea typeface="黑体" pitchFamily="49" charset="-122"/>
                      </a:endParaRPr>
                    </a:p>
                  </a:txBody>
                  <a:tcPr horzOverflow="overflow"/>
                </a:tc>
                <a:tc>
                  <a:txBody>
                    <a:bodyPr/>
                    <a:lstStyle/>
                    <a:p>
                      <a:pPr marL="0" marR="0" lvl="0" indent="0" algn="l" defTabSz="914400" rtl="0" eaLnBrk="1" fontAlgn="base" latinLnBrk="0" hangingPunct="1">
                        <a:lnSpc>
                          <a:spcPct val="120000"/>
                        </a:lnSpc>
                        <a:spcBef>
                          <a:spcPct val="0"/>
                        </a:spcBef>
                        <a:spcAft>
                          <a:spcPct val="0"/>
                        </a:spcAft>
                        <a:buClr>
                          <a:schemeClr val="folHlink"/>
                        </a:buClr>
                        <a:buSzPct val="60000"/>
                        <a:buFont typeface="Wingdings" pitchFamily="2" charset="2"/>
                        <a:buNone/>
                        <a:tabLst/>
                      </a:pPr>
                      <a:r>
                        <a:rPr kumimoji="1" lang="zh-CN" altLang="en-US" sz="2200" u="none" strike="noStrike" cap="none" normalizeH="0" baseline="0" dirty="0">
                          <a:ln>
                            <a:noFill/>
                          </a:ln>
                          <a:effectLst/>
                        </a:rPr>
                        <a:t>弱引用</a:t>
                      </a:r>
                      <a:endParaRPr kumimoji="1" lang="zh-CN" altLang="en-US" sz="2200" b="0" i="0" u="none" strike="noStrike" cap="none" normalizeH="0" baseline="0" dirty="0">
                        <a:ln>
                          <a:noFill/>
                        </a:ln>
                        <a:solidFill>
                          <a:schemeClr val="tx1"/>
                        </a:solidFill>
                        <a:effectLst/>
                        <a:latin typeface="黑体" pitchFamily="49" charset="-122"/>
                        <a:ea typeface="黑体"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200" u="none" strike="noStrike" cap="none" normalizeH="0" baseline="0" dirty="0">
                          <a:ln>
                            <a:noFill/>
                          </a:ln>
                          <a:effectLst/>
                        </a:rPr>
                        <a:t>&lt;、&gt;、&gt;&gt;</a:t>
                      </a:r>
                      <a:endParaRPr kumimoji="1" lang="zh-CN" altLang="en-US" sz="2200" b="1" i="0" u="none" strike="noStrike" cap="none" normalizeH="0" baseline="0" dirty="0">
                        <a:ln>
                          <a:noFill/>
                        </a:ln>
                        <a:solidFill>
                          <a:srgbClr val="666633"/>
                        </a:solidFill>
                        <a:effectLst/>
                        <a:latin typeface="Courier New" pitchFamily="49" charset="0"/>
                        <a:ea typeface="黑体" pitchFamily="49" charset="-122"/>
                      </a:endParaRPr>
                    </a:p>
                  </a:txBody>
                  <a:tcPr horzOverflow="overflow"/>
                </a:tc>
                <a:tc>
                  <a:txBody>
                    <a:bodyPr/>
                    <a:lstStyle/>
                    <a:p>
                      <a:pPr marL="0" marR="0" lvl="0" indent="0" algn="l" defTabSz="914400" rtl="0" eaLnBrk="1" fontAlgn="base" latinLnBrk="0" hangingPunct="1">
                        <a:lnSpc>
                          <a:spcPct val="120000"/>
                        </a:lnSpc>
                        <a:spcBef>
                          <a:spcPct val="0"/>
                        </a:spcBef>
                        <a:spcAft>
                          <a:spcPct val="0"/>
                        </a:spcAft>
                        <a:buClr>
                          <a:schemeClr val="folHlink"/>
                        </a:buClr>
                        <a:buSzPct val="60000"/>
                        <a:buFont typeface="Wingdings" pitchFamily="2" charset="2"/>
                        <a:buNone/>
                        <a:tabLst/>
                      </a:pPr>
                      <a:r>
                        <a:rPr kumimoji="1" lang="zh-CN" altLang="en-US" sz="2200" u="none" strike="noStrike" cap="none" normalizeH="0" baseline="0">
                          <a:ln>
                            <a:noFill/>
                          </a:ln>
                          <a:effectLst/>
                        </a:rPr>
                        <a:t>重定向</a:t>
                      </a:r>
                      <a:endParaRPr kumimoji="1" lang="zh-CN" altLang="en-US" sz="2200" b="0" i="0" u="none" strike="noStrike" cap="none" normalizeH="0" baseline="0">
                        <a:ln>
                          <a:noFill/>
                        </a:ln>
                        <a:solidFill>
                          <a:schemeClr val="tx1"/>
                        </a:solidFill>
                        <a:effectLst/>
                        <a:latin typeface="黑体" pitchFamily="49" charset="-122"/>
                        <a:ea typeface="黑体" pitchFamily="49" charset="-122"/>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200" u="none" strike="noStrike" cap="none" normalizeH="0" baseline="0">
                          <a:ln>
                            <a:noFill/>
                          </a:ln>
                          <a:effectLst/>
                        </a:rPr>
                        <a:t>\</a:t>
                      </a:r>
                      <a:endParaRPr kumimoji="1" lang="zh-CN" altLang="en-US" sz="2200" b="1" i="0" u="none" strike="noStrike" cap="none" normalizeH="0" baseline="0">
                        <a:ln>
                          <a:noFill/>
                        </a:ln>
                        <a:solidFill>
                          <a:srgbClr val="666633"/>
                        </a:solidFill>
                        <a:effectLst/>
                        <a:latin typeface="Courier New" pitchFamily="49" charset="0"/>
                        <a:ea typeface="黑体" pitchFamily="49" charset="-122"/>
                      </a:endParaRPr>
                    </a:p>
                  </a:txBody>
                  <a:tcPr horzOverflow="overflow"/>
                </a:tc>
                <a:tc>
                  <a:txBody>
                    <a:bodyPr/>
                    <a:lstStyle/>
                    <a:p>
                      <a:pPr marL="0" marR="0" lvl="0" indent="0" algn="l" defTabSz="914400" rtl="0" eaLnBrk="1" fontAlgn="base" latinLnBrk="0" hangingPunct="1">
                        <a:lnSpc>
                          <a:spcPct val="120000"/>
                        </a:lnSpc>
                        <a:spcBef>
                          <a:spcPct val="0"/>
                        </a:spcBef>
                        <a:spcAft>
                          <a:spcPct val="0"/>
                        </a:spcAft>
                        <a:buClr>
                          <a:schemeClr val="folHlink"/>
                        </a:buClr>
                        <a:buSzPct val="60000"/>
                        <a:buFont typeface="Wingdings" pitchFamily="2" charset="2"/>
                        <a:buNone/>
                        <a:tabLst/>
                      </a:pPr>
                      <a:r>
                        <a:rPr kumimoji="1" lang="zh-CN" altLang="en-US" sz="2200" u="none" strike="noStrike" cap="none" normalizeH="0" baseline="0" dirty="0">
                          <a:ln>
                            <a:noFill/>
                          </a:ln>
                          <a:effectLst/>
                        </a:rPr>
                        <a:t>转义字符</a:t>
                      </a:r>
                      <a:endParaRPr kumimoji="1" lang="zh-CN" altLang="en-US" sz="2200" b="0" i="0" u="none" strike="noStrike" cap="none" normalizeH="0" baseline="0" dirty="0">
                        <a:ln>
                          <a:noFill/>
                        </a:ln>
                        <a:solidFill>
                          <a:schemeClr val="tx1"/>
                        </a:solidFill>
                        <a:effectLst/>
                        <a:latin typeface="黑体" pitchFamily="49" charset="-122"/>
                        <a:ea typeface="黑体"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200" u="none" strike="noStrike" cap="none" normalizeH="0" baseline="0" dirty="0">
                          <a:ln>
                            <a:noFill/>
                          </a:ln>
                          <a:effectLst/>
                        </a:rPr>
                        <a:t>-</a:t>
                      </a:r>
                      <a:endParaRPr kumimoji="1" lang="zh-CN" altLang="en-US" sz="2200" b="1" i="0" u="none" strike="noStrike" cap="none" normalizeH="0" baseline="0" dirty="0">
                        <a:ln>
                          <a:noFill/>
                        </a:ln>
                        <a:solidFill>
                          <a:srgbClr val="666633"/>
                        </a:solidFill>
                        <a:effectLst/>
                        <a:latin typeface="Courier New" pitchFamily="49" charset="0"/>
                        <a:ea typeface="黑体" pitchFamily="49" charset="-122"/>
                      </a:endParaRPr>
                    </a:p>
                  </a:txBody>
                  <a:tcPr horzOverflow="overflow"/>
                </a:tc>
                <a:tc>
                  <a:txBody>
                    <a:bodyPr/>
                    <a:lstStyle/>
                    <a:p>
                      <a:pPr marL="0" marR="0" lvl="0" indent="0" algn="l" defTabSz="914400" rtl="0" eaLnBrk="1" fontAlgn="base" latinLnBrk="0" hangingPunct="1">
                        <a:lnSpc>
                          <a:spcPct val="120000"/>
                        </a:lnSpc>
                        <a:spcBef>
                          <a:spcPct val="0"/>
                        </a:spcBef>
                        <a:spcAft>
                          <a:spcPct val="0"/>
                        </a:spcAft>
                        <a:buClr>
                          <a:schemeClr val="folHlink"/>
                        </a:buClr>
                        <a:buSzPct val="60000"/>
                        <a:buFont typeface="Wingdings" pitchFamily="2" charset="2"/>
                        <a:buNone/>
                        <a:tabLst/>
                      </a:pPr>
                      <a:r>
                        <a:rPr kumimoji="1" lang="zh-CN" altLang="en-US" sz="2200" u="none" strike="noStrike" cap="none" normalizeH="0" baseline="0">
                          <a:ln>
                            <a:noFill/>
                          </a:ln>
                          <a:effectLst/>
                        </a:rPr>
                        <a:t>选项标志</a:t>
                      </a:r>
                      <a:endParaRPr kumimoji="1" lang="zh-CN" altLang="en-US" sz="2200" b="0" i="0" u="none" strike="noStrike" cap="none" normalizeH="0" baseline="0">
                        <a:ln>
                          <a:noFill/>
                        </a:ln>
                        <a:solidFill>
                          <a:schemeClr val="tx1"/>
                        </a:solidFill>
                        <a:effectLst/>
                        <a:latin typeface="黑体" pitchFamily="49" charset="-122"/>
                        <a:ea typeface="黑体" pitchFamily="49" charset="-122"/>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200" u="none" strike="noStrike" cap="none" normalizeH="0" baseline="0">
                          <a:ln>
                            <a:noFill/>
                          </a:ln>
                          <a:effectLst/>
                        </a:rPr>
                        <a:t>$</a:t>
                      </a:r>
                      <a:endParaRPr kumimoji="1" lang="zh-CN" altLang="en-US" sz="2200" b="1" i="0" u="none" strike="noStrike" cap="none" normalizeH="0" baseline="0">
                        <a:ln>
                          <a:noFill/>
                        </a:ln>
                        <a:solidFill>
                          <a:srgbClr val="666633"/>
                        </a:solidFill>
                        <a:effectLst/>
                        <a:latin typeface="Courier New" pitchFamily="49" charset="0"/>
                        <a:ea typeface="黑体" pitchFamily="49" charset="-122"/>
                      </a:endParaRPr>
                    </a:p>
                  </a:txBody>
                  <a:tcPr horzOverflow="overflow"/>
                </a:tc>
                <a:tc>
                  <a:txBody>
                    <a:bodyPr/>
                    <a:lstStyle/>
                    <a:p>
                      <a:pPr marL="0" marR="0" lvl="0" indent="0" algn="l" defTabSz="914400" rtl="0" eaLnBrk="1" fontAlgn="base" latinLnBrk="0" hangingPunct="1">
                        <a:lnSpc>
                          <a:spcPct val="120000"/>
                        </a:lnSpc>
                        <a:spcBef>
                          <a:spcPct val="0"/>
                        </a:spcBef>
                        <a:spcAft>
                          <a:spcPct val="0"/>
                        </a:spcAft>
                        <a:buClr>
                          <a:schemeClr val="folHlink"/>
                        </a:buClr>
                        <a:buSzPct val="60000"/>
                        <a:buFont typeface="Wingdings" pitchFamily="2" charset="2"/>
                        <a:buNone/>
                        <a:tabLst/>
                      </a:pPr>
                      <a:r>
                        <a:rPr kumimoji="1" lang="zh-CN" altLang="en-US" sz="2200" u="none" strike="noStrike" cap="none" normalizeH="0" baseline="0">
                          <a:ln>
                            <a:noFill/>
                          </a:ln>
                          <a:effectLst/>
                        </a:rPr>
                        <a:t>变量引用</a:t>
                      </a:r>
                      <a:endParaRPr kumimoji="1" lang="zh-CN" altLang="en-US" sz="2200" b="0" i="0" u="none" strike="noStrike" cap="none" normalizeH="0" baseline="0">
                        <a:ln>
                          <a:noFill/>
                        </a:ln>
                        <a:solidFill>
                          <a:schemeClr val="tx1"/>
                        </a:solidFill>
                        <a:effectLst/>
                        <a:latin typeface="黑体" pitchFamily="49" charset="-122"/>
                        <a:ea typeface="黑体"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200" u="none" strike="noStrike" cap="none" normalizeH="0" baseline="0" dirty="0">
                          <a:ln>
                            <a:noFill/>
                          </a:ln>
                          <a:effectLst/>
                        </a:rPr>
                        <a:t>＃</a:t>
                      </a:r>
                      <a:endParaRPr kumimoji="1" lang="zh-CN" altLang="en-US" sz="2200" b="1" i="0" u="none" strike="noStrike" cap="none" normalizeH="0" baseline="0" dirty="0">
                        <a:ln>
                          <a:noFill/>
                        </a:ln>
                        <a:solidFill>
                          <a:srgbClr val="666633"/>
                        </a:solidFill>
                        <a:effectLst/>
                        <a:latin typeface="Courier New" pitchFamily="49" charset="0"/>
                        <a:ea typeface="黑体" pitchFamily="49" charset="-122"/>
                      </a:endParaRPr>
                    </a:p>
                  </a:txBody>
                  <a:tcPr horzOverflow="overflow"/>
                </a:tc>
                <a:tc>
                  <a:txBody>
                    <a:bodyPr/>
                    <a:lstStyle/>
                    <a:p>
                      <a:pPr marL="0" marR="0" lvl="0" indent="0" algn="l" defTabSz="914400" rtl="0" eaLnBrk="1" fontAlgn="base" latinLnBrk="0" hangingPunct="1">
                        <a:lnSpc>
                          <a:spcPct val="120000"/>
                        </a:lnSpc>
                        <a:spcBef>
                          <a:spcPct val="0"/>
                        </a:spcBef>
                        <a:spcAft>
                          <a:spcPct val="0"/>
                        </a:spcAft>
                        <a:buClr>
                          <a:schemeClr val="folHlink"/>
                        </a:buClr>
                        <a:buSzPct val="60000"/>
                        <a:buFont typeface="Wingdings" pitchFamily="2" charset="2"/>
                        <a:buNone/>
                        <a:tabLst/>
                      </a:pPr>
                      <a:r>
                        <a:rPr kumimoji="1" lang="zh-CN" altLang="en-US" sz="2200" u="none" strike="noStrike" cap="none" normalizeH="0" baseline="0" dirty="0">
                          <a:ln>
                            <a:noFill/>
                          </a:ln>
                          <a:effectLst/>
                        </a:rPr>
                        <a:t>注释符</a:t>
                      </a:r>
                      <a:endParaRPr kumimoji="1" lang="zh-CN" altLang="en-US" sz="2200" b="0" i="0" u="none" strike="noStrike" cap="none" normalizeH="0" baseline="0" dirty="0">
                        <a:ln>
                          <a:noFill/>
                        </a:ln>
                        <a:solidFill>
                          <a:schemeClr val="tx1"/>
                        </a:solidFill>
                        <a:effectLst/>
                        <a:latin typeface="黑体" pitchFamily="49" charset="-122"/>
                        <a:ea typeface="黑体" pitchFamily="49" charset="-122"/>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200" u="none" strike="noStrike" cap="none" normalizeH="0" baseline="0">
                          <a:ln>
                            <a:noFill/>
                          </a:ln>
                          <a:effectLst/>
                        </a:rPr>
                        <a:t>;</a:t>
                      </a:r>
                      <a:endParaRPr kumimoji="1" lang="zh-CN" altLang="en-US" sz="2200" b="1" i="0" u="none" strike="noStrike" cap="none" normalizeH="0" baseline="0">
                        <a:ln>
                          <a:noFill/>
                        </a:ln>
                        <a:solidFill>
                          <a:srgbClr val="666633"/>
                        </a:solidFill>
                        <a:effectLst/>
                        <a:latin typeface="Courier New" pitchFamily="49" charset="0"/>
                        <a:ea typeface="黑体" pitchFamily="49" charset="-122"/>
                      </a:endParaRPr>
                    </a:p>
                  </a:txBody>
                  <a:tcPr horzOverflow="overflow"/>
                </a:tc>
                <a:tc>
                  <a:txBody>
                    <a:bodyPr/>
                    <a:lstStyle/>
                    <a:p>
                      <a:pPr marL="0" marR="0" lvl="0" indent="0" algn="l" defTabSz="914400" rtl="0" eaLnBrk="1" fontAlgn="base" latinLnBrk="0" hangingPunct="1">
                        <a:lnSpc>
                          <a:spcPct val="120000"/>
                        </a:lnSpc>
                        <a:spcBef>
                          <a:spcPct val="0"/>
                        </a:spcBef>
                        <a:spcAft>
                          <a:spcPct val="0"/>
                        </a:spcAft>
                        <a:buClr>
                          <a:schemeClr val="folHlink"/>
                        </a:buClr>
                        <a:buSzPct val="60000"/>
                        <a:buFont typeface="Wingdings" pitchFamily="2" charset="2"/>
                        <a:buNone/>
                        <a:tabLst/>
                      </a:pPr>
                      <a:r>
                        <a:rPr kumimoji="1" lang="zh-CN" altLang="en-US" sz="2200" u="none" strike="noStrike" cap="none" normalizeH="0" baseline="0">
                          <a:ln>
                            <a:noFill/>
                          </a:ln>
                          <a:effectLst/>
                        </a:rPr>
                        <a:t>命令分离符</a:t>
                      </a:r>
                      <a:endParaRPr kumimoji="1" lang="zh-CN" altLang="en-US" sz="2200" b="0" i="0" u="none" strike="noStrike" cap="none" normalizeH="0" baseline="0">
                        <a:ln>
                          <a:noFill/>
                        </a:ln>
                        <a:solidFill>
                          <a:schemeClr val="tx1"/>
                        </a:solidFill>
                        <a:effectLst/>
                        <a:latin typeface="黑体" pitchFamily="49" charset="-122"/>
                        <a:ea typeface="黑体"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200" u="none" strike="noStrike" cap="none" normalizeH="0" baseline="0" dirty="0">
                          <a:ln>
                            <a:noFill/>
                          </a:ln>
                          <a:effectLst/>
                        </a:rPr>
                        <a:t>空格、换行符</a:t>
                      </a:r>
                      <a:endParaRPr kumimoji="1" lang="zh-CN" altLang="en-US" sz="2200" b="0" i="0" u="none" strike="noStrike" cap="none" normalizeH="0" baseline="0" dirty="0">
                        <a:ln>
                          <a:noFill/>
                        </a:ln>
                        <a:solidFill>
                          <a:srgbClr val="666633"/>
                        </a:solidFill>
                        <a:effectLst/>
                        <a:latin typeface="Times New Roman" pitchFamily="18" charset="0"/>
                        <a:ea typeface="黑体" pitchFamily="49" charset="-122"/>
                      </a:endParaRPr>
                    </a:p>
                  </a:txBody>
                  <a:tcPr horzOverflow="overflow"/>
                </a:tc>
                <a:tc>
                  <a:txBody>
                    <a:bodyPr/>
                    <a:lstStyle/>
                    <a:p>
                      <a:pPr marL="0" marR="0" lvl="0" indent="0" algn="l" defTabSz="914400" rtl="0" eaLnBrk="1" fontAlgn="base" latinLnBrk="0" hangingPunct="1">
                        <a:lnSpc>
                          <a:spcPct val="120000"/>
                        </a:lnSpc>
                        <a:spcBef>
                          <a:spcPct val="0"/>
                        </a:spcBef>
                        <a:spcAft>
                          <a:spcPct val="0"/>
                        </a:spcAft>
                        <a:buClr>
                          <a:schemeClr val="folHlink"/>
                        </a:buClr>
                        <a:buSzPct val="60000"/>
                        <a:buFont typeface="Wingdings" pitchFamily="2" charset="2"/>
                        <a:buNone/>
                        <a:tabLst/>
                      </a:pPr>
                      <a:r>
                        <a:rPr kumimoji="1" lang="zh-CN" altLang="en-US" sz="2200" u="none" strike="noStrike" cap="none" normalizeH="0" baseline="0" dirty="0">
                          <a:ln>
                            <a:noFill/>
                          </a:ln>
                          <a:effectLst/>
                        </a:rPr>
                        <a:t>命令分隔符</a:t>
                      </a:r>
                      <a:endParaRPr kumimoji="1" lang="zh-CN" altLang="en-US" sz="2200" b="0" i="0" u="none" strike="noStrike" cap="none" normalizeH="0" baseline="0" dirty="0">
                        <a:ln>
                          <a:noFill/>
                        </a:ln>
                        <a:solidFill>
                          <a:schemeClr val="tx1"/>
                        </a:solidFill>
                        <a:effectLst/>
                        <a:latin typeface="黑体" pitchFamily="49" charset="-122"/>
                        <a:ea typeface="黑体" pitchFamily="49" charset="-122"/>
                      </a:endParaRPr>
                    </a:p>
                  </a:txBody>
                  <a:tcPr horzOverflow="overflow"/>
                </a:tc>
                <a:extLst>
                  <a:ext uri="{0D108BD9-81ED-4DB2-BD59-A6C34878D82A}">
                    <a16:rowId xmlns:a16="http://schemas.microsoft.com/office/drawing/2014/main" val="10005"/>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Linux</a:t>
            </a:r>
            <a:r>
              <a:rPr lang="zh-CN" altLang="en-US" dirty="0"/>
              <a:t>命令格式</a:t>
            </a:r>
          </a:p>
        </p:txBody>
      </p:sp>
      <p:sp>
        <p:nvSpPr>
          <p:cNvPr id="37890" name="文本占位符 2"/>
          <p:cNvSpPr>
            <a:spLocks noGrp="1"/>
          </p:cNvSpPr>
          <p:nvPr>
            <p:ph type="body" idx="1"/>
          </p:nvPr>
        </p:nvSpPr>
        <p:spPr/>
        <p:txBody>
          <a:bodyPr/>
          <a:lstStyle/>
          <a:p>
            <a:endParaRPr lang="zh-CN" altLang="en-US"/>
          </a:p>
        </p:txBody>
      </p:sp>
      <p:sp>
        <p:nvSpPr>
          <p:cNvPr id="4" name="日期占位符 3"/>
          <p:cNvSpPr>
            <a:spLocks noGrp="1"/>
          </p:cNvSpPr>
          <p:nvPr>
            <p:ph type="dt" sz="quarter" idx="10"/>
          </p:nvPr>
        </p:nvSpPr>
        <p:spPr/>
        <p:txBody>
          <a:bodyPr/>
          <a:lstStyle/>
          <a:p>
            <a:pPr>
              <a:defRPr/>
            </a:pPr>
            <a:fld id="{B8C40DAD-E20B-41EC-B788-3EAE527B1E0B}" type="datetime2">
              <a:rPr lang="zh-CN" altLang="en-US"/>
              <a:pPr>
                <a:defRPr/>
              </a:pPr>
              <a:t>2021年1月14日, Thursday</a:t>
            </a:fld>
            <a:endParaRPr lang="en-US" altLang="zh-CN" dirty="0"/>
          </a:p>
        </p:txBody>
      </p:sp>
      <p:sp>
        <p:nvSpPr>
          <p:cNvPr id="5" name="灯片编号占位符 4"/>
          <p:cNvSpPr>
            <a:spLocks noGrp="1"/>
          </p:cNvSpPr>
          <p:nvPr>
            <p:ph type="sldNum" sz="quarter" idx="11"/>
          </p:nvPr>
        </p:nvSpPr>
        <p:spPr/>
        <p:txBody>
          <a:bodyPr/>
          <a:lstStyle/>
          <a:p>
            <a:pPr>
              <a:defRPr/>
            </a:pPr>
            <a:fld id="{CF773DF8-06DA-44C8-9288-2AD4C8EC4EB5}" type="slidenum">
              <a:rPr lang="en-US" altLang="zh-CN"/>
              <a:pPr>
                <a:defRPr/>
              </a:pPr>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p:txBody>
          <a:bodyPr/>
          <a:lstStyle/>
          <a:p>
            <a:r>
              <a:rPr lang="zh-CN" altLang="en-US" b="1"/>
              <a:t>命令基本格式</a:t>
            </a:r>
            <a:endParaRPr lang="zh-CN" altLang="en-US"/>
          </a:p>
        </p:txBody>
      </p:sp>
      <p:sp>
        <p:nvSpPr>
          <p:cNvPr id="38914" name="内容占位符 2"/>
          <p:cNvSpPr>
            <a:spLocks noGrp="1"/>
          </p:cNvSpPr>
          <p:nvPr>
            <p:ph idx="1"/>
          </p:nvPr>
        </p:nvSpPr>
        <p:spPr/>
        <p:txBody>
          <a:bodyPr/>
          <a:lstStyle/>
          <a:p>
            <a:r>
              <a:rPr lang="zh-CN" altLang="en-US"/>
              <a:t>一般格式：</a:t>
            </a:r>
            <a:endParaRPr lang="en-US" altLang="zh-CN"/>
          </a:p>
          <a:p>
            <a:pPr lvl="1"/>
            <a:r>
              <a:rPr lang="en-US" altLang="zh-CN"/>
              <a:t>cmd [options] [arguments]</a:t>
            </a:r>
          </a:p>
          <a:p>
            <a:r>
              <a:rPr lang="zh-CN" altLang="en-US"/>
              <a:t>说明：</a:t>
            </a:r>
          </a:p>
          <a:p>
            <a:pPr lvl="1"/>
            <a:r>
              <a:rPr lang="zh-CN" altLang="en-US"/>
              <a:t>最简单的</a:t>
            </a:r>
            <a:r>
              <a:rPr lang="en-US" altLang="zh-CN"/>
              <a:t>Shell</a:t>
            </a:r>
            <a:r>
              <a:rPr lang="zh-CN" altLang="en-US"/>
              <a:t>命令只有命令名，复杂的</a:t>
            </a:r>
            <a:r>
              <a:rPr lang="en-US" altLang="zh-CN"/>
              <a:t>Shell</a:t>
            </a:r>
            <a:r>
              <a:rPr lang="zh-CN" altLang="en-US"/>
              <a:t>命令可以有多个选项和参数。</a:t>
            </a:r>
          </a:p>
          <a:p>
            <a:pPr lvl="1"/>
            <a:r>
              <a:rPr lang="zh-CN" altLang="en-US"/>
              <a:t>选项和参数都作为</a:t>
            </a:r>
            <a:r>
              <a:rPr lang="en-US" altLang="zh-CN"/>
              <a:t>Shell</a:t>
            </a:r>
            <a:r>
              <a:rPr lang="zh-CN" altLang="en-US"/>
              <a:t>命令执行时的输入，它们之间用空格分隔开。</a:t>
            </a:r>
          </a:p>
          <a:p>
            <a:endParaRPr lang="zh-CN" altLang="en-US"/>
          </a:p>
        </p:txBody>
      </p:sp>
      <p:sp>
        <p:nvSpPr>
          <p:cNvPr id="4" name="日期占位符 3"/>
          <p:cNvSpPr>
            <a:spLocks noGrp="1"/>
          </p:cNvSpPr>
          <p:nvPr>
            <p:ph type="dt" sz="quarter" idx="10"/>
          </p:nvPr>
        </p:nvSpPr>
        <p:spPr/>
        <p:txBody>
          <a:bodyPr/>
          <a:lstStyle/>
          <a:p>
            <a:pPr>
              <a:defRPr/>
            </a:pPr>
            <a:fld id="{0D3B9178-496E-49B4-BBFB-87BA11AA6CC7}" type="datetime2">
              <a:rPr lang="zh-CN" altLang="en-US"/>
              <a:pPr>
                <a:defRPr/>
              </a:pPr>
              <a:t>2021年1月14日, Thursday</a:t>
            </a:fld>
            <a:endParaRPr lang="en-US" altLang="zh-CN" dirty="0"/>
          </a:p>
        </p:txBody>
      </p:sp>
      <p:sp>
        <p:nvSpPr>
          <p:cNvPr id="6" name="灯片编号占位符 5"/>
          <p:cNvSpPr>
            <a:spLocks noGrp="1"/>
          </p:cNvSpPr>
          <p:nvPr>
            <p:ph type="sldNum" sz="quarter" idx="11"/>
          </p:nvPr>
        </p:nvSpPr>
        <p:spPr/>
        <p:txBody>
          <a:bodyPr/>
          <a:lstStyle/>
          <a:p>
            <a:pPr>
              <a:defRPr/>
            </a:pPr>
            <a:fld id="{AE4C70A6-9F39-4CCF-891B-ADB342B387DF}" type="slidenum">
              <a:rPr lang="en-US" altLang="zh-CN" smtClean="0"/>
              <a:pPr>
                <a:defRPr/>
              </a:pPr>
              <a:t>23</a:t>
            </a:fld>
            <a:endParaRPr lang="en-US" altLang="zh-CN" dirty="0"/>
          </a:p>
        </p:txBody>
      </p:sp>
      <p:sp>
        <p:nvSpPr>
          <p:cNvPr id="8" name="AutoShape 7"/>
          <p:cNvSpPr>
            <a:spLocks noChangeArrowheads="1"/>
          </p:cNvSpPr>
          <p:nvPr/>
        </p:nvSpPr>
        <p:spPr bwMode="auto">
          <a:xfrm>
            <a:off x="900113" y="5013325"/>
            <a:ext cx="6858000" cy="685800"/>
          </a:xfrm>
          <a:prstGeom prst="roundRect">
            <a:avLst>
              <a:gd name="adj" fmla="val 16667"/>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zh-CN" altLang="en-US" sz="3000" dirty="0">
                <a:solidFill>
                  <a:srgbClr val="FFFF66"/>
                </a:solidFill>
                <a:ea typeface="黑体" pitchFamily="49" charset="-122"/>
              </a:rPr>
              <a:t>注：</a:t>
            </a:r>
            <a:r>
              <a:rPr lang="en-US" altLang="zh-CN" sz="3000" dirty="0">
                <a:solidFill>
                  <a:srgbClr val="FFFF66"/>
                </a:solidFill>
                <a:ea typeface="黑体" pitchFamily="49" charset="-122"/>
              </a:rPr>
              <a:t>Linux </a:t>
            </a:r>
            <a:r>
              <a:rPr lang="zh-CN" altLang="en-US" sz="3000" dirty="0">
                <a:solidFill>
                  <a:srgbClr val="FFFF66"/>
                </a:solidFill>
                <a:ea typeface="黑体" pitchFamily="49" charset="-122"/>
              </a:rPr>
              <a:t>区分大小写！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a:lstStyle/>
          <a:p>
            <a:r>
              <a:rPr lang="en-US" altLang="zh-CN"/>
              <a:t>Linux</a:t>
            </a:r>
            <a:r>
              <a:rPr lang="zh-CN" altLang="en-US"/>
              <a:t>系统中</a:t>
            </a:r>
            <a:br>
              <a:rPr lang="en-US" altLang="zh-CN"/>
            </a:br>
            <a:r>
              <a:rPr lang="zh-CN" altLang="en-US"/>
              <a:t>可执行文件的分类</a:t>
            </a:r>
          </a:p>
        </p:txBody>
      </p:sp>
      <p:sp>
        <p:nvSpPr>
          <p:cNvPr id="39938" name="内容占位符 2"/>
          <p:cNvSpPr>
            <a:spLocks noGrp="1"/>
          </p:cNvSpPr>
          <p:nvPr>
            <p:ph idx="1"/>
          </p:nvPr>
        </p:nvSpPr>
        <p:spPr>
          <a:xfrm>
            <a:off x="457200" y="1628775"/>
            <a:ext cx="8229600" cy="4430713"/>
          </a:xfrm>
        </p:spPr>
        <p:txBody>
          <a:bodyPr/>
          <a:lstStyle/>
          <a:p>
            <a:r>
              <a:rPr lang="zh-CN" altLang="en-US"/>
              <a:t>内置命令：出于效率的考虑，将一些常用命令的解释程序构造在</a:t>
            </a:r>
            <a:r>
              <a:rPr lang="en-US" altLang="zh-CN"/>
              <a:t>Shell</a:t>
            </a:r>
            <a:r>
              <a:rPr lang="zh-CN" altLang="en-US"/>
              <a:t>内部</a:t>
            </a:r>
          </a:p>
          <a:p>
            <a:r>
              <a:rPr lang="zh-CN" altLang="en-US"/>
              <a:t>外置命令：存放在</a:t>
            </a:r>
            <a:r>
              <a:rPr lang="en-US" altLang="zh-CN"/>
              <a:t>/bin</a:t>
            </a:r>
            <a:r>
              <a:rPr lang="zh-CN" altLang="en-US"/>
              <a:t>、</a:t>
            </a:r>
            <a:r>
              <a:rPr lang="en-US" altLang="zh-CN"/>
              <a:t>/sbin</a:t>
            </a:r>
            <a:r>
              <a:rPr lang="zh-CN" altLang="en-US"/>
              <a:t>目录下的命令</a:t>
            </a:r>
          </a:p>
          <a:p>
            <a:r>
              <a:rPr lang="zh-CN" altLang="en-US"/>
              <a:t>实用程序：存放在</a:t>
            </a:r>
            <a:r>
              <a:rPr lang="en-US" altLang="zh-CN"/>
              <a:t>/usr/bin</a:t>
            </a:r>
            <a:r>
              <a:rPr lang="zh-CN" altLang="en-US"/>
              <a:t>、</a:t>
            </a:r>
            <a:r>
              <a:rPr lang="en-US" altLang="zh-CN"/>
              <a:t>/usr/sbin</a:t>
            </a:r>
            <a:r>
              <a:rPr lang="zh-CN" altLang="en-US"/>
              <a:t>、</a:t>
            </a:r>
            <a:r>
              <a:rPr lang="en-US" altLang="zh-CN"/>
              <a:t>/usr/share</a:t>
            </a:r>
            <a:r>
              <a:rPr lang="zh-CN" altLang="en-US"/>
              <a:t>、</a:t>
            </a:r>
            <a:r>
              <a:rPr lang="en-US" altLang="zh-CN"/>
              <a:t>/usr/local/bin</a:t>
            </a:r>
            <a:r>
              <a:rPr lang="zh-CN" altLang="en-US"/>
              <a:t>等目录下的实用程序</a:t>
            </a:r>
          </a:p>
          <a:p>
            <a:r>
              <a:rPr lang="zh-CN" altLang="en-US"/>
              <a:t>用户程序：用户程序经过编译生成可执行文件后，可作为</a:t>
            </a:r>
            <a:r>
              <a:rPr lang="en-US" altLang="zh-CN"/>
              <a:t>Shell</a:t>
            </a:r>
            <a:r>
              <a:rPr lang="zh-CN" altLang="en-US"/>
              <a:t>命令运行</a:t>
            </a:r>
          </a:p>
          <a:p>
            <a:r>
              <a:rPr lang="en-US" altLang="zh-CN"/>
              <a:t>Shell</a:t>
            </a:r>
            <a:r>
              <a:rPr lang="zh-CN" altLang="en-US"/>
              <a:t>脚本：由</a:t>
            </a:r>
            <a:r>
              <a:rPr lang="en-US" altLang="zh-CN"/>
              <a:t>Shell</a:t>
            </a:r>
            <a:r>
              <a:rPr lang="zh-CN" altLang="en-US"/>
              <a:t>语言编写的批处理文件，可作为</a:t>
            </a:r>
            <a:r>
              <a:rPr lang="en-US" altLang="zh-CN"/>
              <a:t>Shell</a:t>
            </a:r>
            <a:r>
              <a:rPr lang="zh-CN" altLang="en-US"/>
              <a:t>命令运行</a:t>
            </a:r>
          </a:p>
        </p:txBody>
      </p:sp>
      <p:sp>
        <p:nvSpPr>
          <p:cNvPr id="4" name="日期占位符 3"/>
          <p:cNvSpPr>
            <a:spLocks noGrp="1"/>
          </p:cNvSpPr>
          <p:nvPr>
            <p:ph type="dt" sz="quarter" idx="10"/>
          </p:nvPr>
        </p:nvSpPr>
        <p:spPr/>
        <p:txBody>
          <a:bodyPr/>
          <a:lstStyle/>
          <a:p>
            <a:pPr>
              <a:defRPr/>
            </a:pPr>
            <a:fld id="{0D3B9178-496E-49B4-BBFB-87BA11AA6CC7}" type="datetime2">
              <a:rPr lang="zh-CN" altLang="en-US"/>
              <a:pPr>
                <a:defRPr/>
              </a:pPr>
              <a:t>2021年1月14日, Thursday</a:t>
            </a:fld>
            <a:endParaRPr lang="en-US" altLang="zh-CN" dirty="0"/>
          </a:p>
        </p:txBody>
      </p:sp>
      <p:sp>
        <p:nvSpPr>
          <p:cNvPr id="6" name="灯片编号占位符 5"/>
          <p:cNvSpPr>
            <a:spLocks noGrp="1"/>
          </p:cNvSpPr>
          <p:nvPr>
            <p:ph type="sldNum" sz="quarter" idx="11"/>
          </p:nvPr>
        </p:nvSpPr>
        <p:spPr/>
        <p:txBody>
          <a:bodyPr/>
          <a:lstStyle/>
          <a:p>
            <a:pPr>
              <a:defRPr/>
            </a:pPr>
            <a:fld id="{B41F8EA9-7EDA-4D57-815B-14C55DBD4086}" type="slidenum">
              <a:rPr lang="en-US" altLang="zh-CN" smtClean="0"/>
              <a:pPr>
                <a:defRPr/>
              </a:pPr>
              <a:t>24</a:t>
            </a:fld>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p:txBody>
          <a:bodyPr/>
          <a:lstStyle/>
          <a:p>
            <a:r>
              <a:rPr lang="zh-CN" altLang="en-US" b="1"/>
              <a:t>命令基本格式（续）</a:t>
            </a:r>
            <a:endParaRPr lang="zh-CN" altLang="en-US"/>
          </a:p>
        </p:txBody>
      </p:sp>
      <p:sp>
        <p:nvSpPr>
          <p:cNvPr id="40962" name="内容占位符 2"/>
          <p:cNvSpPr>
            <a:spLocks noGrp="1"/>
          </p:cNvSpPr>
          <p:nvPr>
            <p:ph idx="1"/>
          </p:nvPr>
        </p:nvSpPr>
        <p:spPr/>
        <p:txBody>
          <a:bodyPr/>
          <a:lstStyle/>
          <a:p>
            <a:pPr>
              <a:lnSpc>
                <a:spcPct val="80000"/>
              </a:lnSpc>
            </a:pPr>
            <a:r>
              <a:rPr lang="zh-CN" altLang="en-US"/>
              <a:t>说明：</a:t>
            </a:r>
          </a:p>
          <a:p>
            <a:pPr lvl="1">
              <a:lnSpc>
                <a:spcPct val="80000"/>
              </a:lnSpc>
            </a:pPr>
            <a:r>
              <a:rPr lang="zh-CN" altLang="en-US"/>
              <a:t>单字符参数前使用一个减号（</a:t>
            </a:r>
            <a:r>
              <a:rPr lang="en-US" altLang="zh-CN"/>
              <a:t>-</a:t>
            </a:r>
            <a:r>
              <a:rPr lang="zh-CN" altLang="en-US"/>
              <a:t>）</a:t>
            </a:r>
            <a:endParaRPr lang="en-US" altLang="zh-CN"/>
          </a:p>
          <a:p>
            <a:pPr lvl="1">
              <a:lnSpc>
                <a:spcPct val="80000"/>
              </a:lnSpc>
            </a:pPr>
            <a:r>
              <a:rPr lang="zh-CN" altLang="en-US"/>
              <a:t>单词参数前使用两个减号（</a:t>
            </a:r>
            <a:r>
              <a:rPr lang="en-US" altLang="zh-CN"/>
              <a:t>--</a:t>
            </a:r>
            <a:r>
              <a:rPr lang="zh-CN" altLang="en-US"/>
              <a:t>）。</a:t>
            </a:r>
          </a:p>
          <a:p>
            <a:pPr lvl="1">
              <a:lnSpc>
                <a:spcPct val="80000"/>
              </a:lnSpc>
            </a:pPr>
            <a:r>
              <a:rPr lang="zh-CN" altLang="en-US"/>
              <a:t>多个单字符参数前可以只使用一个减号。</a:t>
            </a:r>
          </a:p>
          <a:p>
            <a:pPr lvl="1">
              <a:lnSpc>
                <a:spcPct val="80000"/>
              </a:lnSpc>
            </a:pPr>
            <a:r>
              <a:rPr lang="zh-CN" altLang="en-US"/>
              <a:t>操作对象（</a:t>
            </a:r>
            <a:r>
              <a:rPr lang="en-US" altLang="zh-CN"/>
              <a:t>arguments</a:t>
            </a:r>
            <a:r>
              <a:rPr lang="zh-CN" altLang="en-US"/>
              <a:t>）可以是文件也可以是目录，有些命令必须使用多个操作对象， 如</a:t>
            </a:r>
            <a:r>
              <a:rPr lang="en-US" altLang="zh-CN"/>
              <a:t>cp</a:t>
            </a:r>
            <a:r>
              <a:rPr lang="zh-CN" altLang="en-US"/>
              <a:t>命令必须指定源操作对象和目标操作对象。</a:t>
            </a:r>
          </a:p>
          <a:p>
            <a:pPr lvl="1">
              <a:lnSpc>
                <a:spcPct val="80000"/>
              </a:lnSpc>
            </a:pPr>
            <a:r>
              <a:rPr lang="zh-CN" altLang="en-US"/>
              <a:t>并非所有命令的格式都遵从以上规则，例如</a:t>
            </a:r>
            <a:r>
              <a:rPr lang="en-US" altLang="zh-CN"/>
              <a:t>dd</a:t>
            </a:r>
            <a:r>
              <a:rPr lang="zh-CN" altLang="en-US"/>
              <a:t>、</a:t>
            </a:r>
            <a:r>
              <a:rPr lang="en-US" altLang="zh-CN"/>
              <a:t>find</a:t>
            </a:r>
            <a:r>
              <a:rPr lang="zh-CN" altLang="en-US"/>
              <a:t>等</a:t>
            </a:r>
          </a:p>
        </p:txBody>
      </p:sp>
      <p:sp>
        <p:nvSpPr>
          <p:cNvPr id="4" name="日期占位符 3"/>
          <p:cNvSpPr>
            <a:spLocks noGrp="1"/>
          </p:cNvSpPr>
          <p:nvPr>
            <p:ph type="dt" sz="quarter" idx="10"/>
          </p:nvPr>
        </p:nvSpPr>
        <p:spPr/>
        <p:txBody>
          <a:bodyPr/>
          <a:lstStyle/>
          <a:p>
            <a:pPr>
              <a:defRPr/>
            </a:pPr>
            <a:fld id="{0D3B9178-496E-49B4-BBFB-87BA11AA6CC7}" type="datetime2">
              <a:rPr lang="zh-CN" altLang="en-US"/>
              <a:pPr>
                <a:defRPr/>
              </a:pPr>
              <a:t>2021年1月14日, Thursday</a:t>
            </a:fld>
            <a:endParaRPr lang="en-US" altLang="zh-CN" dirty="0"/>
          </a:p>
        </p:txBody>
      </p:sp>
      <p:sp>
        <p:nvSpPr>
          <p:cNvPr id="6" name="灯片编号占位符 5"/>
          <p:cNvSpPr>
            <a:spLocks noGrp="1"/>
          </p:cNvSpPr>
          <p:nvPr>
            <p:ph type="sldNum" sz="quarter" idx="11"/>
          </p:nvPr>
        </p:nvSpPr>
        <p:spPr/>
        <p:txBody>
          <a:bodyPr/>
          <a:lstStyle/>
          <a:p>
            <a:pPr>
              <a:defRPr/>
            </a:pPr>
            <a:fld id="{337DE4E2-9F6E-4D69-8603-EA534BB7B053}" type="slidenum">
              <a:rPr lang="en-US" altLang="zh-CN" smtClean="0"/>
              <a:pPr>
                <a:defRPr/>
              </a:pPr>
              <a:t>25</a:t>
            </a:fld>
            <a:endParaRPr lang="en-US" altLang="zh-CN" dirty="0"/>
          </a:p>
        </p:txBody>
      </p:sp>
      <p:sp>
        <p:nvSpPr>
          <p:cNvPr id="7" name="TextBox 6"/>
          <p:cNvSpPr txBox="1"/>
          <p:nvPr/>
        </p:nvSpPr>
        <p:spPr>
          <a:xfrm>
            <a:off x="684213" y="5157788"/>
            <a:ext cx="7920037" cy="830262"/>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defRPr/>
            </a:pPr>
            <a:r>
              <a:rPr lang="zh-CN" altLang="en-US" sz="2400" dirty="0"/>
              <a:t>命令在正常执行结果后返回一个 </a:t>
            </a:r>
            <a:r>
              <a:rPr lang="en-US" altLang="zh-CN" sz="2400" dirty="0"/>
              <a:t>0 </a:t>
            </a:r>
            <a:r>
              <a:rPr lang="zh-CN" altLang="en-US" sz="2400" dirty="0"/>
              <a:t>值，如果命令出错，则返回一个非零值 </a:t>
            </a:r>
            <a:r>
              <a:rPr lang="en-US" altLang="zh-CN" sz="2400" dirty="0"/>
              <a:t>(</a:t>
            </a:r>
            <a:r>
              <a:rPr lang="zh-CN" altLang="en-US" sz="2400" dirty="0"/>
              <a:t>在</a:t>
            </a:r>
            <a:r>
              <a:rPr lang="en-US" altLang="zh-CN" sz="2400" dirty="0"/>
              <a:t>shell</a:t>
            </a:r>
            <a:r>
              <a:rPr lang="zh-CN" altLang="en-US" sz="2400" dirty="0"/>
              <a:t>中可用变量 </a:t>
            </a:r>
            <a:r>
              <a:rPr lang="en-US" altLang="zh-CN" sz="2400" dirty="0"/>
              <a:t>$? </a:t>
            </a:r>
            <a:r>
              <a:rPr lang="zh-CN" altLang="en-US" sz="2400" dirty="0"/>
              <a:t>查看</a:t>
            </a:r>
            <a:r>
              <a:rPr lang="en-US" altLang="zh-CN" sz="2400" dirty="0"/>
              <a:t>)</a:t>
            </a:r>
            <a:r>
              <a:rPr lang="zh-CN" altLang="en-US" sz="2400"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title"/>
          </p:nvPr>
        </p:nvSpPr>
        <p:spPr/>
        <p:txBody>
          <a:bodyPr/>
          <a:lstStyle/>
          <a:p>
            <a:r>
              <a:rPr lang="zh-CN" altLang="en-US" b="1"/>
              <a:t>命令基本格式举例</a:t>
            </a:r>
            <a:endParaRPr lang="zh-CN" altLang="en-US"/>
          </a:p>
        </p:txBody>
      </p:sp>
      <p:sp>
        <p:nvSpPr>
          <p:cNvPr id="41986" name="内容占位符 2"/>
          <p:cNvSpPr>
            <a:spLocks noGrp="1"/>
          </p:cNvSpPr>
          <p:nvPr>
            <p:ph idx="1"/>
          </p:nvPr>
        </p:nvSpPr>
        <p:spPr/>
        <p:txBody>
          <a:bodyPr/>
          <a:lstStyle/>
          <a:p>
            <a:r>
              <a:rPr lang="en-US" altLang="zh-CN"/>
              <a:t>$ ls </a:t>
            </a:r>
          </a:p>
          <a:p>
            <a:r>
              <a:rPr lang="en-US" altLang="zh-CN"/>
              <a:t>$ ls -lRa /home</a:t>
            </a:r>
          </a:p>
          <a:p>
            <a:r>
              <a:rPr lang="en-US" altLang="zh-CN"/>
              <a:t>$ cat abc xyz </a:t>
            </a:r>
          </a:p>
          <a:p>
            <a:r>
              <a:rPr lang="en-US" altLang="zh-CN"/>
              <a:t>$ ls --help </a:t>
            </a:r>
          </a:p>
          <a:p>
            <a:r>
              <a:rPr lang="en-US" altLang="zh-CN"/>
              <a:t>$ su -</a:t>
            </a:r>
          </a:p>
          <a:p>
            <a:r>
              <a:rPr lang="en-US" altLang="zh-CN"/>
              <a:t>$ passwd</a:t>
            </a:r>
          </a:p>
          <a:p>
            <a:r>
              <a:rPr lang="en-US" altLang="zh-CN"/>
              <a:t>$ date</a:t>
            </a:r>
          </a:p>
          <a:p>
            <a:r>
              <a:rPr lang="en-US" altLang="zh-CN"/>
              <a:t>$ cal 2011</a:t>
            </a:r>
          </a:p>
        </p:txBody>
      </p:sp>
      <p:sp>
        <p:nvSpPr>
          <p:cNvPr id="4" name="日期占位符 3"/>
          <p:cNvSpPr>
            <a:spLocks noGrp="1"/>
          </p:cNvSpPr>
          <p:nvPr>
            <p:ph type="dt" sz="quarter" idx="10"/>
          </p:nvPr>
        </p:nvSpPr>
        <p:spPr/>
        <p:txBody>
          <a:bodyPr/>
          <a:lstStyle/>
          <a:p>
            <a:pPr>
              <a:defRPr/>
            </a:pPr>
            <a:fld id="{0D3B9178-496E-49B4-BBFB-87BA11AA6CC7}" type="datetime2">
              <a:rPr lang="zh-CN" altLang="en-US"/>
              <a:pPr>
                <a:defRPr/>
              </a:pPr>
              <a:t>2021年1月14日, Thursday</a:t>
            </a:fld>
            <a:endParaRPr lang="en-US" altLang="zh-CN" dirty="0"/>
          </a:p>
        </p:txBody>
      </p:sp>
      <p:sp>
        <p:nvSpPr>
          <p:cNvPr id="6" name="灯片编号占位符 5"/>
          <p:cNvSpPr>
            <a:spLocks noGrp="1"/>
          </p:cNvSpPr>
          <p:nvPr>
            <p:ph type="sldNum" sz="quarter" idx="11"/>
          </p:nvPr>
        </p:nvSpPr>
        <p:spPr/>
        <p:txBody>
          <a:bodyPr/>
          <a:lstStyle/>
          <a:p>
            <a:pPr>
              <a:defRPr/>
            </a:pPr>
            <a:fld id="{965609AB-35C9-41FF-A158-6935347C0AC7}" type="slidenum">
              <a:rPr lang="en-US" altLang="zh-CN" smtClean="0"/>
              <a:pPr>
                <a:defRPr/>
              </a:pPr>
              <a:t>26</a:t>
            </a:fld>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p:txBody>
          <a:bodyPr/>
          <a:lstStyle/>
          <a:p>
            <a:r>
              <a:rPr lang="en-US" altLang="zh-CN" b="1"/>
              <a:t>Linux </a:t>
            </a:r>
            <a:r>
              <a:rPr lang="zh-CN" altLang="en-US" b="1"/>
              <a:t>常用命令</a:t>
            </a:r>
          </a:p>
        </p:txBody>
      </p:sp>
      <p:sp>
        <p:nvSpPr>
          <p:cNvPr id="4" name="日期占位符 3"/>
          <p:cNvSpPr>
            <a:spLocks noGrp="1"/>
          </p:cNvSpPr>
          <p:nvPr>
            <p:ph type="dt" sz="quarter" idx="10"/>
          </p:nvPr>
        </p:nvSpPr>
        <p:spPr/>
        <p:txBody>
          <a:bodyPr/>
          <a:lstStyle/>
          <a:p>
            <a:pPr>
              <a:defRPr/>
            </a:pPr>
            <a:fld id="{0D3B9178-496E-49B4-BBFB-87BA11AA6CC7}" type="datetime2">
              <a:rPr lang="zh-CN" altLang="en-US"/>
              <a:pPr>
                <a:defRPr/>
              </a:pPr>
              <a:t>2021年1月14日, Thursday</a:t>
            </a:fld>
            <a:endParaRPr lang="en-US" altLang="zh-CN" dirty="0"/>
          </a:p>
        </p:txBody>
      </p:sp>
      <p:sp>
        <p:nvSpPr>
          <p:cNvPr id="6" name="灯片编号占位符 5"/>
          <p:cNvSpPr>
            <a:spLocks noGrp="1"/>
          </p:cNvSpPr>
          <p:nvPr>
            <p:ph type="sldNum" sz="quarter" idx="11"/>
          </p:nvPr>
        </p:nvSpPr>
        <p:spPr/>
        <p:txBody>
          <a:bodyPr/>
          <a:lstStyle/>
          <a:p>
            <a:pPr>
              <a:defRPr/>
            </a:pPr>
            <a:fld id="{7C4B3C29-2BFF-4F97-8446-0D9A1CB4C81C}" type="slidenum">
              <a:rPr lang="en-US" altLang="zh-CN" smtClean="0"/>
              <a:pPr>
                <a:defRPr/>
              </a:pPr>
              <a:t>27</a:t>
            </a:fld>
            <a:endParaRPr lang="en-US" altLang="zh-CN" dirty="0"/>
          </a:p>
        </p:txBody>
      </p:sp>
      <p:graphicFrame>
        <p:nvGraphicFramePr>
          <p:cNvPr id="7" name="Group 342"/>
          <p:cNvGraphicFramePr>
            <a:graphicFrameLocks noGrp="1"/>
          </p:cNvGraphicFramePr>
          <p:nvPr>
            <p:ph idx="1"/>
          </p:nvPr>
        </p:nvGraphicFramePr>
        <p:xfrm>
          <a:off x="467544" y="1556792"/>
          <a:ext cx="8280920" cy="4553712"/>
        </p:xfrm>
        <a:graphic>
          <a:graphicData uri="http://schemas.openxmlformats.org/drawingml/2006/table">
            <a:tbl>
              <a:tblPr>
                <a:tableStyleId>{35758FB7-9AC5-4552-8A53-C91805E547FA}</a:tableStyleId>
              </a:tblPr>
              <a:tblGrid>
                <a:gridCol w="1224136">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1728192">
                  <a:extLst>
                    <a:ext uri="{9D8B030D-6E8A-4147-A177-3AD203B41FA5}">
                      <a16:colId xmlns:a16="http://schemas.microsoft.com/office/drawing/2014/main" val="20002"/>
                    </a:ext>
                  </a:extLst>
                </a:gridCol>
                <a:gridCol w="3024336">
                  <a:extLst>
                    <a:ext uri="{9D8B030D-6E8A-4147-A177-3AD203B41FA5}">
                      <a16:colId xmlns:a16="http://schemas.microsoft.com/office/drawing/2014/main" val="20003"/>
                    </a:ext>
                  </a:extLst>
                </a:gridCol>
              </a:tblGrid>
              <a:tr h="4386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u="none" strike="noStrike" cap="none" normalizeH="0" baseline="0" dirty="0">
                          <a:ln>
                            <a:noFill/>
                          </a:ln>
                          <a:effectLst/>
                        </a:rPr>
                        <a:t>cat</a:t>
                      </a:r>
                      <a:endParaRPr kumimoji="1" lang="en-US" altLang="zh-CN" sz="2400" b="1" i="0" u="none" strike="noStrike" cap="none" normalizeH="0" baseline="0" dirty="0">
                        <a:ln>
                          <a:noFill/>
                        </a:ln>
                        <a:solidFill>
                          <a:srgbClr val="0000CC"/>
                        </a:solidFill>
                        <a:effectLst/>
                        <a:latin typeface="Courier New" pitchFamily="49"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dirty="0">
                          <a:ln>
                            <a:noFill/>
                          </a:ln>
                          <a:effectLst/>
                        </a:rPr>
                        <a:t>查看文件内容</a:t>
                      </a:r>
                      <a:endParaRPr kumimoji="1" lang="zh-CN" altLang="en-US" sz="2400" b="0" i="0" u="none" strike="noStrike" cap="none" normalizeH="0" baseline="0" dirty="0">
                        <a:ln>
                          <a:noFill/>
                        </a:ln>
                        <a:solidFill>
                          <a:schemeClr val="tx1"/>
                        </a:solidFill>
                        <a:effectLst/>
                        <a:latin typeface="黑体" pitchFamily="49" charset="-122"/>
                        <a:ea typeface="黑体"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u="none" strike="noStrike" cap="none" normalizeH="0" baseline="0" dirty="0">
                          <a:ln>
                            <a:noFill/>
                          </a:ln>
                          <a:effectLst/>
                        </a:rPr>
                        <a:t>more/less</a:t>
                      </a:r>
                      <a:endParaRPr kumimoji="1" lang="zh-CN" altLang="en-US" sz="2400" b="1" i="0" u="none" strike="noStrike" cap="none" normalizeH="0" baseline="0" dirty="0">
                        <a:ln>
                          <a:noFill/>
                        </a:ln>
                        <a:solidFill>
                          <a:srgbClr val="0000CC"/>
                        </a:solidFill>
                        <a:effectLst/>
                        <a:latin typeface="Courier New" pitchFamily="49"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a:ln>
                            <a:noFill/>
                          </a:ln>
                          <a:effectLst/>
                        </a:rPr>
                        <a:t>查看文件内容</a:t>
                      </a:r>
                      <a:endParaRPr kumimoji="1" lang="zh-CN" altLang="en-US" sz="2400" b="0" i="0" u="none" strike="noStrike" cap="none" normalizeH="0" baseline="0">
                        <a:ln>
                          <a:noFill/>
                        </a:ln>
                        <a:solidFill>
                          <a:schemeClr val="tx1"/>
                        </a:solidFill>
                        <a:effectLst/>
                        <a:latin typeface="黑体" pitchFamily="49" charset="-122"/>
                        <a:ea typeface="黑体" pitchFamily="49" charset="-122"/>
                      </a:endParaRPr>
                    </a:p>
                  </a:txBody>
                  <a:tcPr horzOverflow="overflow"/>
                </a:tc>
                <a:extLst>
                  <a:ext uri="{0D108BD9-81ED-4DB2-BD59-A6C34878D82A}">
                    <a16:rowId xmlns:a16="http://schemas.microsoft.com/office/drawing/2014/main" val="10000"/>
                  </a:ext>
                </a:extLst>
              </a:tr>
              <a:tr h="4386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u="none" strike="noStrike" cap="none" normalizeH="0" baseline="0">
                          <a:ln>
                            <a:noFill/>
                          </a:ln>
                          <a:effectLst/>
                        </a:rPr>
                        <a:t>cd</a:t>
                      </a:r>
                      <a:endParaRPr kumimoji="1" lang="en-US" altLang="zh-CN" sz="2400" b="1" i="0" u="none" strike="noStrike" cap="none" normalizeH="0" baseline="0">
                        <a:ln>
                          <a:noFill/>
                        </a:ln>
                        <a:solidFill>
                          <a:srgbClr val="993300"/>
                        </a:solidFill>
                        <a:effectLst/>
                        <a:latin typeface="Courier New" pitchFamily="49"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a:ln>
                            <a:noFill/>
                          </a:ln>
                          <a:effectLst/>
                        </a:rPr>
                        <a:t>切换工作目录</a:t>
                      </a:r>
                      <a:endParaRPr kumimoji="1" lang="zh-CN" altLang="en-US" sz="2400" b="0" i="0" u="none" strike="noStrike" cap="none" normalizeH="0" baseline="0">
                        <a:ln>
                          <a:noFill/>
                        </a:ln>
                        <a:solidFill>
                          <a:schemeClr val="tx1"/>
                        </a:solidFill>
                        <a:effectLst/>
                        <a:latin typeface="黑体" pitchFamily="49" charset="-122"/>
                        <a:ea typeface="黑体"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u="none" strike="noStrike" cap="none" normalizeH="0" baseline="0" dirty="0">
                          <a:ln>
                            <a:noFill/>
                          </a:ln>
                          <a:effectLst/>
                        </a:rPr>
                        <a:t>touch</a:t>
                      </a:r>
                      <a:endParaRPr kumimoji="1" lang="zh-CN" altLang="en-US" sz="2400" b="1" i="0" u="none" strike="noStrike" cap="none" normalizeH="0" baseline="0" dirty="0">
                        <a:ln>
                          <a:noFill/>
                        </a:ln>
                        <a:solidFill>
                          <a:srgbClr val="993300"/>
                        </a:solidFill>
                        <a:effectLst/>
                        <a:latin typeface="Courier New" pitchFamily="49"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dirty="0">
                          <a:ln>
                            <a:noFill/>
                          </a:ln>
                          <a:effectLst/>
                        </a:rPr>
                        <a:t>改变文件的时间属性</a:t>
                      </a:r>
                      <a:endParaRPr kumimoji="1" lang="zh-CN" altLang="en-US" sz="2400" b="0" i="0" u="none" strike="noStrike" cap="none" normalizeH="0" baseline="0" dirty="0">
                        <a:ln>
                          <a:noFill/>
                        </a:ln>
                        <a:solidFill>
                          <a:schemeClr val="tx1"/>
                        </a:solidFill>
                        <a:effectLst/>
                        <a:latin typeface="黑体" pitchFamily="49" charset="-122"/>
                        <a:ea typeface="黑体" pitchFamily="49" charset="-122"/>
                      </a:endParaRPr>
                    </a:p>
                  </a:txBody>
                  <a:tcPr horzOverflow="overflow"/>
                </a:tc>
                <a:extLst>
                  <a:ext uri="{0D108BD9-81ED-4DB2-BD59-A6C34878D82A}">
                    <a16:rowId xmlns:a16="http://schemas.microsoft.com/office/drawing/2014/main" val="10001"/>
                  </a:ext>
                </a:extLst>
              </a:tr>
              <a:tr h="45375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u="none" strike="noStrike" cap="none" normalizeH="0" baseline="0" dirty="0" err="1">
                          <a:ln>
                            <a:noFill/>
                          </a:ln>
                          <a:effectLst/>
                        </a:rPr>
                        <a:t>chown</a:t>
                      </a:r>
                      <a:endParaRPr kumimoji="1" lang="zh-CN" altLang="en-US" sz="2400" b="1" i="0" u="none" strike="noStrike" cap="none" normalizeH="0" baseline="0" dirty="0">
                        <a:ln>
                          <a:noFill/>
                        </a:ln>
                        <a:solidFill>
                          <a:srgbClr val="993300"/>
                        </a:solidFill>
                        <a:effectLst/>
                        <a:latin typeface="Courier New" pitchFamily="49"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dirty="0">
                          <a:ln>
                            <a:noFill/>
                          </a:ln>
                          <a:effectLst/>
                        </a:rPr>
                        <a:t>改变文件属权</a:t>
                      </a:r>
                      <a:endParaRPr kumimoji="1" lang="zh-CN" altLang="en-US" sz="2400" b="0" i="0" u="none" strike="noStrike" cap="none" normalizeH="0" baseline="0" dirty="0">
                        <a:ln>
                          <a:noFill/>
                        </a:ln>
                        <a:solidFill>
                          <a:schemeClr val="tx1"/>
                        </a:solidFill>
                        <a:effectLst/>
                        <a:latin typeface="黑体" pitchFamily="49" charset="-122"/>
                        <a:ea typeface="黑体"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u="none" strike="noStrike" cap="none" normalizeH="0" baseline="0">
                          <a:ln>
                            <a:noFill/>
                          </a:ln>
                          <a:effectLst/>
                        </a:rPr>
                        <a:t>mv</a:t>
                      </a:r>
                      <a:endParaRPr kumimoji="1" lang="zh-CN" altLang="en-US" sz="2400" b="1" i="0" u="none" strike="noStrike" cap="none" normalizeH="0" baseline="0">
                        <a:ln>
                          <a:noFill/>
                        </a:ln>
                        <a:solidFill>
                          <a:srgbClr val="0000CC"/>
                        </a:solidFill>
                        <a:effectLst/>
                        <a:latin typeface="Courier New" pitchFamily="49"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dirty="0">
                          <a:ln>
                            <a:noFill/>
                          </a:ln>
                          <a:effectLst/>
                        </a:rPr>
                        <a:t>改名或移动文件</a:t>
                      </a:r>
                      <a:endParaRPr kumimoji="1" lang="zh-CN" altLang="en-US" sz="2400" b="0" i="0" u="none" strike="noStrike" cap="none" normalizeH="0" baseline="0" dirty="0">
                        <a:ln>
                          <a:noFill/>
                        </a:ln>
                        <a:solidFill>
                          <a:schemeClr val="tx1"/>
                        </a:solidFill>
                        <a:effectLst/>
                        <a:latin typeface="黑体" pitchFamily="49" charset="-122"/>
                        <a:ea typeface="黑体" pitchFamily="49" charset="-122"/>
                      </a:endParaRPr>
                    </a:p>
                  </a:txBody>
                  <a:tcPr horzOverflow="overflow"/>
                </a:tc>
                <a:extLst>
                  <a:ext uri="{0D108BD9-81ED-4DB2-BD59-A6C34878D82A}">
                    <a16:rowId xmlns:a16="http://schemas.microsoft.com/office/drawing/2014/main" val="10002"/>
                  </a:ext>
                </a:extLst>
              </a:tr>
              <a:tr h="456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u="none" strike="noStrike" kern="1200" cap="none" normalizeH="0" baseline="0" dirty="0" err="1">
                          <a:ln>
                            <a:noFill/>
                          </a:ln>
                          <a:solidFill>
                            <a:schemeClr val="dk1"/>
                          </a:solidFill>
                          <a:effectLst/>
                          <a:latin typeface="+mn-lt"/>
                          <a:ea typeface="+mn-ea"/>
                          <a:cs typeface="+mn-cs"/>
                        </a:rPr>
                        <a:t>chmod</a:t>
                      </a:r>
                      <a:endParaRPr kumimoji="1" lang="zh-CN" altLang="en-US" sz="2400" u="none" strike="noStrike" kern="1200" cap="none" normalizeH="0" baseline="0" dirty="0">
                        <a:ln>
                          <a:noFill/>
                        </a:ln>
                        <a:solidFill>
                          <a:schemeClr val="dk1"/>
                        </a:solidFill>
                        <a:effectLst/>
                        <a:latin typeface="+mn-lt"/>
                        <a:ea typeface="+mn-ea"/>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kern="1200" cap="none" normalizeH="0" baseline="0" dirty="0">
                          <a:ln>
                            <a:noFill/>
                          </a:ln>
                          <a:solidFill>
                            <a:schemeClr val="dk1"/>
                          </a:solidFill>
                          <a:effectLst/>
                          <a:latin typeface="+mn-lt"/>
                          <a:ea typeface="+mn-ea"/>
                          <a:cs typeface="+mn-cs"/>
                        </a:rPr>
                        <a:t>改变文件权限</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u="none" strike="noStrike" cap="none" normalizeH="0" baseline="0" dirty="0" err="1">
                          <a:ln>
                            <a:noFill/>
                          </a:ln>
                          <a:effectLst/>
                        </a:rPr>
                        <a:t>pwd</a:t>
                      </a:r>
                      <a:endParaRPr kumimoji="1" lang="zh-CN" altLang="en-US" sz="2400" b="1" i="0" u="none" strike="noStrike" cap="none" normalizeH="0" baseline="0" dirty="0">
                        <a:ln>
                          <a:noFill/>
                        </a:ln>
                        <a:solidFill>
                          <a:srgbClr val="993300"/>
                        </a:solidFill>
                        <a:effectLst/>
                        <a:latin typeface="Courier New" pitchFamily="49"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dirty="0">
                          <a:ln>
                            <a:noFill/>
                          </a:ln>
                          <a:effectLst/>
                        </a:rPr>
                        <a:t>显示当前所在的目录</a:t>
                      </a:r>
                      <a:endParaRPr kumimoji="1" lang="zh-CN" altLang="en-US" sz="2400" b="0" i="0" u="none" strike="noStrike" cap="none" normalizeH="0" baseline="0" dirty="0">
                        <a:ln>
                          <a:noFill/>
                        </a:ln>
                        <a:solidFill>
                          <a:schemeClr val="tx1"/>
                        </a:solidFill>
                        <a:effectLst/>
                        <a:latin typeface="黑体" pitchFamily="49" charset="-122"/>
                        <a:ea typeface="黑体" pitchFamily="49" charset="-122"/>
                      </a:endParaRPr>
                    </a:p>
                  </a:txBody>
                  <a:tcPr horzOverflow="overflow"/>
                </a:tc>
                <a:extLst>
                  <a:ext uri="{0D108BD9-81ED-4DB2-BD59-A6C34878D82A}">
                    <a16:rowId xmlns:a16="http://schemas.microsoft.com/office/drawing/2014/main" val="10003"/>
                  </a:ext>
                </a:extLst>
              </a:tr>
              <a:tr h="44904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u="none" strike="noStrike" cap="none" normalizeH="0" baseline="0" dirty="0">
                          <a:ln>
                            <a:noFill/>
                          </a:ln>
                          <a:effectLst/>
                        </a:rPr>
                        <a:t>clear</a:t>
                      </a:r>
                      <a:endParaRPr kumimoji="1" lang="en-US" altLang="zh-CN" sz="2400" b="1" i="0" u="none" strike="noStrike" cap="none" normalizeH="0" baseline="0" dirty="0">
                        <a:ln>
                          <a:noFill/>
                        </a:ln>
                        <a:solidFill>
                          <a:srgbClr val="993300"/>
                        </a:solidFill>
                        <a:effectLst/>
                        <a:latin typeface="Courier New" pitchFamily="49"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dirty="0">
                          <a:ln>
                            <a:noFill/>
                          </a:ln>
                          <a:effectLst/>
                        </a:rPr>
                        <a:t>清除屏幕</a:t>
                      </a:r>
                      <a:endParaRPr kumimoji="1" lang="zh-CN" altLang="en-US" sz="2400" b="0" i="0" u="none" strike="noStrike" cap="none" normalizeH="0" baseline="0" dirty="0">
                        <a:ln>
                          <a:noFill/>
                        </a:ln>
                        <a:solidFill>
                          <a:schemeClr val="tx1"/>
                        </a:solidFill>
                        <a:effectLst/>
                        <a:latin typeface="黑体" pitchFamily="49" charset="-122"/>
                        <a:ea typeface="黑体"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u="none" strike="noStrike" cap="none" normalizeH="0" baseline="0" dirty="0" err="1">
                          <a:ln>
                            <a:noFill/>
                          </a:ln>
                          <a:effectLst/>
                        </a:rPr>
                        <a:t>rm</a:t>
                      </a:r>
                      <a:endParaRPr kumimoji="1" lang="zh-CN" altLang="en-US" sz="2400" b="1" i="0" u="none" strike="noStrike" cap="none" normalizeH="0" baseline="0" dirty="0">
                        <a:ln>
                          <a:noFill/>
                        </a:ln>
                        <a:solidFill>
                          <a:srgbClr val="0000CC"/>
                        </a:solidFill>
                        <a:effectLst/>
                        <a:latin typeface="Courier New" pitchFamily="49"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dirty="0">
                          <a:ln>
                            <a:noFill/>
                          </a:ln>
                          <a:effectLst/>
                        </a:rPr>
                        <a:t>删除文件或目录</a:t>
                      </a:r>
                      <a:endParaRPr kumimoji="1" lang="zh-CN" altLang="en-US" sz="2400" b="0" i="0" u="none" strike="noStrike" cap="none" normalizeH="0" baseline="0" dirty="0">
                        <a:ln>
                          <a:noFill/>
                        </a:ln>
                        <a:solidFill>
                          <a:schemeClr val="tx1"/>
                        </a:solidFill>
                        <a:effectLst/>
                        <a:latin typeface="黑体" pitchFamily="49" charset="-122"/>
                        <a:ea typeface="黑体" pitchFamily="49" charset="-122"/>
                      </a:endParaRPr>
                    </a:p>
                  </a:txBody>
                  <a:tcPr horzOverflow="overflow"/>
                </a:tc>
                <a:extLst>
                  <a:ext uri="{0D108BD9-81ED-4DB2-BD59-A6C34878D82A}">
                    <a16:rowId xmlns:a16="http://schemas.microsoft.com/office/drawing/2014/main" val="10004"/>
                  </a:ext>
                </a:extLst>
              </a:tr>
              <a:tr h="44904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u="none" strike="noStrike" cap="none" normalizeH="0" baseline="0" dirty="0">
                          <a:ln>
                            <a:noFill/>
                          </a:ln>
                          <a:effectLst/>
                        </a:rPr>
                        <a:t>cp</a:t>
                      </a:r>
                      <a:endParaRPr kumimoji="1" lang="zh-CN" altLang="en-US" sz="2400" b="1" i="0" u="none" strike="noStrike" cap="none" normalizeH="0" baseline="0" dirty="0">
                        <a:ln>
                          <a:noFill/>
                        </a:ln>
                        <a:solidFill>
                          <a:srgbClr val="0000CC"/>
                        </a:solidFill>
                        <a:effectLst/>
                        <a:latin typeface="Courier New" pitchFamily="49"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dirty="0">
                          <a:ln>
                            <a:noFill/>
                          </a:ln>
                          <a:effectLst/>
                        </a:rPr>
                        <a:t>拷贝文件</a:t>
                      </a:r>
                      <a:endParaRPr kumimoji="1" lang="zh-CN" altLang="en-US" sz="2400" b="0" i="0" u="none" strike="noStrike" cap="none" normalizeH="0" baseline="0" dirty="0">
                        <a:ln>
                          <a:noFill/>
                        </a:ln>
                        <a:solidFill>
                          <a:schemeClr val="tx1"/>
                        </a:solidFill>
                        <a:effectLst/>
                        <a:latin typeface="黑体" pitchFamily="49" charset="-122"/>
                        <a:ea typeface="黑体"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u="none" strike="noStrike" kern="1200" cap="none" normalizeH="0" baseline="0" dirty="0">
                          <a:ln>
                            <a:noFill/>
                          </a:ln>
                          <a:solidFill>
                            <a:schemeClr val="dk1"/>
                          </a:solidFill>
                          <a:effectLst/>
                          <a:latin typeface="+mn-lt"/>
                          <a:ea typeface="+mn-ea"/>
                          <a:cs typeface="+mn-cs"/>
                        </a:rPr>
                        <a:t>find</a:t>
                      </a:r>
                      <a:endParaRPr kumimoji="1" lang="zh-CN" altLang="en-US" sz="2400" u="none" strike="noStrike" kern="1200" cap="none" normalizeH="0" baseline="0" dirty="0">
                        <a:ln>
                          <a:noFill/>
                        </a:ln>
                        <a:solidFill>
                          <a:schemeClr val="dk1"/>
                        </a:solidFill>
                        <a:effectLst/>
                        <a:latin typeface="+mn-lt"/>
                        <a:ea typeface="+mn-ea"/>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kern="1200" cap="none" normalizeH="0" baseline="0" dirty="0">
                          <a:ln>
                            <a:noFill/>
                          </a:ln>
                          <a:solidFill>
                            <a:schemeClr val="dk1"/>
                          </a:solidFill>
                          <a:effectLst/>
                          <a:latin typeface="+mn-lt"/>
                          <a:ea typeface="+mn-ea"/>
                          <a:cs typeface="+mn-cs"/>
                        </a:rPr>
                        <a:t>查找文件</a:t>
                      </a:r>
                    </a:p>
                  </a:txBody>
                  <a:tcPr horzOverflow="overflow"/>
                </a:tc>
                <a:extLst>
                  <a:ext uri="{0D108BD9-81ED-4DB2-BD59-A6C34878D82A}">
                    <a16:rowId xmlns:a16="http://schemas.microsoft.com/office/drawing/2014/main" val="10005"/>
                  </a:ext>
                </a:extLst>
              </a:tr>
              <a:tr h="44904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u="none" strike="noStrike" cap="none" normalizeH="0" baseline="0">
                          <a:ln>
                            <a:noFill/>
                          </a:ln>
                          <a:effectLst/>
                        </a:rPr>
                        <a:t>ln</a:t>
                      </a:r>
                      <a:endParaRPr kumimoji="1" lang="zh-CN" altLang="en-US" sz="2400" b="1" i="0" u="none" strike="noStrike" cap="none" normalizeH="0" baseline="0">
                        <a:ln>
                          <a:noFill/>
                        </a:ln>
                        <a:solidFill>
                          <a:srgbClr val="0000CC"/>
                        </a:solidFill>
                        <a:effectLst/>
                        <a:latin typeface="Courier New" pitchFamily="49"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a:ln>
                            <a:noFill/>
                          </a:ln>
                          <a:effectLst/>
                        </a:rPr>
                        <a:t>创建文件链接</a:t>
                      </a:r>
                      <a:endParaRPr kumimoji="1" lang="zh-CN" altLang="en-US" sz="2400" b="0" i="0" u="none" strike="noStrike" cap="none" normalizeH="0" baseline="0">
                        <a:ln>
                          <a:noFill/>
                        </a:ln>
                        <a:solidFill>
                          <a:schemeClr val="tx1"/>
                        </a:solidFill>
                        <a:effectLst/>
                        <a:latin typeface="黑体" pitchFamily="49" charset="-122"/>
                        <a:ea typeface="黑体"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u="none" strike="noStrike" cap="none" normalizeH="0" baseline="0" dirty="0">
                          <a:ln>
                            <a:noFill/>
                          </a:ln>
                          <a:effectLst/>
                        </a:rPr>
                        <a:t>which</a:t>
                      </a:r>
                      <a:endParaRPr kumimoji="1" lang="zh-CN" altLang="en-US" sz="2400" b="1" i="0" u="none" strike="noStrike" cap="none" normalizeH="0" baseline="0" dirty="0">
                        <a:ln>
                          <a:noFill/>
                        </a:ln>
                        <a:solidFill>
                          <a:srgbClr val="993300"/>
                        </a:solidFill>
                        <a:effectLst/>
                        <a:latin typeface="Courier New" pitchFamily="49"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dirty="0">
                          <a:ln>
                            <a:noFill/>
                          </a:ln>
                          <a:effectLst/>
                        </a:rPr>
                        <a:t>寻找命令</a:t>
                      </a:r>
                      <a:endParaRPr kumimoji="1" lang="zh-CN" altLang="en-US" sz="2400" b="0" i="0" u="none" strike="noStrike" cap="none" normalizeH="0" baseline="0" dirty="0">
                        <a:ln>
                          <a:noFill/>
                        </a:ln>
                        <a:solidFill>
                          <a:schemeClr val="tx1"/>
                        </a:solidFill>
                        <a:effectLst/>
                        <a:latin typeface="黑体" pitchFamily="49" charset="-122"/>
                        <a:ea typeface="黑体" pitchFamily="49" charset="-122"/>
                      </a:endParaRPr>
                    </a:p>
                  </a:txBody>
                  <a:tcPr horzOverflow="overflow"/>
                </a:tc>
                <a:extLst>
                  <a:ext uri="{0D108BD9-81ED-4DB2-BD59-A6C34878D82A}">
                    <a16:rowId xmlns:a16="http://schemas.microsoft.com/office/drawing/2014/main" val="10006"/>
                  </a:ext>
                </a:extLst>
              </a:tr>
              <a:tr h="44904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u="none" strike="noStrike" cap="none" normalizeH="0" baseline="0">
                          <a:ln>
                            <a:noFill/>
                          </a:ln>
                          <a:effectLst/>
                        </a:rPr>
                        <a:t>ls</a:t>
                      </a:r>
                      <a:endParaRPr kumimoji="1" lang="zh-CN" altLang="en-US" sz="2400" b="1" i="0" u="none" strike="noStrike" cap="none" normalizeH="0" baseline="0">
                        <a:ln>
                          <a:noFill/>
                        </a:ln>
                        <a:solidFill>
                          <a:srgbClr val="0000CC"/>
                        </a:solidFill>
                        <a:effectLst/>
                        <a:latin typeface="Courier New" pitchFamily="49"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a:ln>
                            <a:noFill/>
                          </a:ln>
                          <a:effectLst/>
                        </a:rPr>
                        <a:t>显示目录内容</a:t>
                      </a:r>
                      <a:endParaRPr kumimoji="1" lang="zh-CN" altLang="en-US" sz="2400" b="0" i="0" u="none" strike="noStrike" cap="none" normalizeH="0" baseline="0">
                        <a:ln>
                          <a:noFill/>
                        </a:ln>
                        <a:solidFill>
                          <a:schemeClr val="tx1"/>
                        </a:solidFill>
                        <a:effectLst/>
                        <a:latin typeface="黑体" pitchFamily="49" charset="-122"/>
                        <a:ea typeface="黑体"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u="none" strike="noStrike" cap="none" normalizeH="0" baseline="0" dirty="0">
                          <a:ln>
                            <a:noFill/>
                          </a:ln>
                          <a:effectLst/>
                        </a:rPr>
                        <a:t>tar</a:t>
                      </a:r>
                      <a:endParaRPr kumimoji="1" lang="zh-CN" altLang="en-US" sz="2400" b="1" i="0" u="none" strike="noStrike" cap="none" normalizeH="0" baseline="0" dirty="0">
                        <a:ln>
                          <a:noFill/>
                        </a:ln>
                        <a:solidFill>
                          <a:srgbClr val="0000CC"/>
                        </a:solidFill>
                        <a:effectLst/>
                        <a:latin typeface="Courier New" pitchFamily="49"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dirty="0">
                          <a:ln>
                            <a:noFill/>
                          </a:ln>
                          <a:effectLst/>
                        </a:rPr>
                        <a:t>文件打包</a:t>
                      </a:r>
                      <a:endParaRPr kumimoji="1" lang="zh-CN" altLang="en-US" sz="2400" b="0" i="0" u="none" strike="noStrike" cap="none" normalizeH="0" baseline="0" dirty="0">
                        <a:ln>
                          <a:noFill/>
                        </a:ln>
                        <a:solidFill>
                          <a:schemeClr val="tx1"/>
                        </a:solidFill>
                        <a:effectLst/>
                        <a:latin typeface="黑体" pitchFamily="49" charset="-122"/>
                        <a:ea typeface="黑体" pitchFamily="49" charset="-122"/>
                      </a:endParaRPr>
                    </a:p>
                  </a:txBody>
                  <a:tcPr horzOverflow="overflow"/>
                </a:tc>
                <a:extLst>
                  <a:ext uri="{0D108BD9-81ED-4DB2-BD59-A6C34878D82A}">
                    <a16:rowId xmlns:a16="http://schemas.microsoft.com/office/drawing/2014/main" val="10007"/>
                  </a:ext>
                </a:extLst>
              </a:tr>
              <a:tr h="85980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u="none" strike="noStrike" cap="none" normalizeH="0" baseline="0">
                          <a:ln>
                            <a:noFill/>
                          </a:ln>
                          <a:effectLst/>
                        </a:rPr>
                        <a:t>mkdir</a:t>
                      </a:r>
                      <a:br>
                        <a:rPr kumimoji="1" lang="en-US" altLang="zh-CN" sz="2400" u="none" strike="noStrike" cap="none" normalizeH="0" baseline="0">
                          <a:ln>
                            <a:noFill/>
                          </a:ln>
                          <a:effectLst/>
                        </a:rPr>
                      </a:br>
                      <a:r>
                        <a:rPr kumimoji="1" lang="en-US" altLang="zh-CN" sz="2400" u="none" strike="noStrike" cap="none" normalizeH="0" baseline="0">
                          <a:ln>
                            <a:noFill/>
                          </a:ln>
                          <a:effectLst/>
                        </a:rPr>
                        <a:t>rmdir</a:t>
                      </a:r>
                      <a:endParaRPr kumimoji="1" lang="zh-CN" altLang="en-US" sz="2400" b="1" i="0" u="none" strike="noStrike" cap="none" normalizeH="0" baseline="0">
                        <a:ln>
                          <a:noFill/>
                        </a:ln>
                        <a:solidFill>
                          <a:srgbClr val="993300"/>
                        </a:solidFill>
                        <a:effectLst/>
                        <a:latin typeface="Courier New" pitchFamily="49"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a:ln>
                            <a:noFill/>
                          </a:ln>
                          <a:effectLst/>
                        </a:rPr>
                        <a:t>创建/删除目录</a:t>
                      </a:r>
                      <a:endParaRPr kumimoji="1" lang="zh-CN" altLang="en-US" sz="2400" b="0" i="0" u="none" strike="noStrike" cap="none" normalizeH="0" baseline="0">
                        <a:ln>
                          <a:noFill/>
                        </a:ln>
                        <a:solidFill>
                          <a:schemeClr val="tx1"/>
                        </a:solidFill>
                        <a:effectLst/>
                        <a:latin typeface="黑体" pitchFamily="49" charset="-122"/>
                        <a:ea typeface="黑体"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u="none" strike="noStrike" cap="none" normalizeH="0" baseline="0" dirty="0">
                          <a:ln>
                            <a:noFill/>
                          </a:ln>
                          <a:effectLst/>
                        </a:rPr>
                        <a:t>[g]zip/unzip</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u="none" strike="noStrike" cap="none" normalizeH="0" baseline="0" dirty="0">
                          <a:ln>
                            <a:noFill/>
                          </a:ln>
                          <a:effectLst/>
                        </a:rPr>
                        <a:t>7za</a:t>
                      </a:r>
                      <a:endParaRPr kumimoji="1" lang="zh-CN" altLang="en-US" sz="2400" b="1" i="0" u="none" strike="noStrike" cap="none" normalizeH="0" baseline="0" dirty="0">
                        <a:ln>
                          <a:noFill/>
                        </a:ln>
                        <a:solidFill>
                          <a:srgbClr val="993300"/>
                        </a:solidFill>
                        <a:effectLst/>
                        <a:latin typeface="Courier New" pitchFamily="49"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dirty="0">
                          <a:ln>
                            <a:noFill/>
                          </a:ln>
                          <a:effectLst/>
                        </a:rPr>
                        <a:t>文件压缩和解压</a:t>
                      </a:r>
                      <a:endParaRPr kumimoji="1" lang="zh-CN" altLang="en-US" sz="2400" b="0" i="0" u="none" strike="noStrike" cap="none" normalizeH="0" baseline="0" dirty="0">
                        <a:ln>
                          <a:noFill/>
                        </a:ln>
                        <a:solidFill>
                          <a:schemeClr val="tx1"/>
                        </a:solidFill>
                        <a:effectLst/>
                        <a:latin typeface="黑体" pitchFamily="49" charset="-122"/>
                        <a:ea typeface="黑体" pitchFamily="49" charset="-122"/>
                      </a:endParaRPr>
                    </a:p>
                  </a:txBody>
                  <a:tcPr horzOverflow="overflow"/>
                </a:tc>
                <a:extLst>
                  <a:ext uri="{0D108BD9-81ED-4DB2-BD59-A6C34878D82A}">
                    <a16:rowId xmlns:a16="http://schemas.microsoft.com/office/drawing/2014/main" val="10008"/>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p:nvPr>
        </p:nvSpPr>
        <p:spPr/>
        <p:txBody>
          <a:bodyPr/>
          <a:lstStyle/>
          <a:p>
            <a:r>
              <a:rPr lang="zh-CN" altLang="en-US" sz="4400"/>
              <a:t>目录和文件名的命名规则 </a:t>
            </a:r>
            <a:endParaRPr lang="zh-CN" altLang="en-US"/>
          </a:p>
        </p:txBody>
      </p:sp>
      <p:sp>
        <p:nvSpPr>
          <p:cNvPr id="44034" name="内容占位符 2"/>
          <p:cNvSpPr>
            <a:spLocks noGrp="1"/>
          </p:cNvSpPr>
          <p:nvPr>
            <p:ph idx="1"/>
          </p:nvPr>
        </p:nvSpPr>
        <p:spPr/>
        <p:txBody>
          <a:bodyPr/>
          <a:lstStyle/>
          <a:p>
            <a:r>
              <a:rPr lang="zh-CN" altLang="en-US" dirty="0"/>
              <a:t>在</a:t>
            </a:r>
            <a:r>
              <a:rPr lang="en-US" altLang="zh-CN" dirty="0"/>
              <a:t>Linux</a:t>
            </a:r>
            <a:r>
              <a:rPr lang="zh-CN" altLang="en-US" dirty="0"/>
              <a:t>下可以使用长文件或目录名</a:t>
            </a:r>
            <a:endParaRPr lang="en-US" altLang="zh-CN" dirty="0"/>
          </a:p>
          <a:p>
            <a:pPr lvl="1"/>
            <a:r>
              <a:rPr lang="zh-CN" altLang="en-US" dirty="0"/>
              <a:t>可以长达</a:t>
            </a:r>
            <a:r>
              <a:rPr lang="en-US" altLang="zh-CN" dirty="0"/>
              <a:t>255</a:t>
            </a:r>
            <a:r>
              <a:rPr lang="zh-CN" altLang="en-US" dirty="0"/>
              <a:t>个字符</a:t>
            </a:r>
            <a:endParaRPr lang="en-US" altLang="zh-CN" dirty="0"/>
          </a:p>
          <a:p>
            <a:r>
              <a:rPr lang="zh-CN" altLang="en-US" dirty="0"/>
              <a:t>可以给目录和文件取任何名字，但必须遵循下列的规则：</a:t>
            </a:r>
          </a:p>
          <a:p>
            <a:pPr lvl="1"/>
            <a:r>
              <a:rPr lang="zh-CN" altLang="en-US" sz="2400" dirty="0"/>
              <a:t>除了</a:t>
            </a:r>
            <a:r>
              <a:rPr lang="en-US" altLang="zh-CN" sz="2400" dirty="0"/>
              <a:t>/</a:t>
            </a:r>
            <a:r>
              <a:rPr lang="zh-CN" altLang="en-US" sz="2400" dirty="0"/>
              <a:t>之外，所有的字符都合法</a:t>
            </a:r>
          </a:p>
          <a:p>
            <a:pPr lvl="1"/>
            <a:r>
              <a:rPr lang="zh-CN" altLang="en-US" sz="2400" dirty="0"/>
              <a:t>有些字符最好不用，如空格符、制表符、退格符和字符：？，</a:t>
            </a:r>
            <a:r>
              <a:rPr lang="en-US" altLang="zh-CN" sz="2400" dirty="0"/>
              <a:t>@  #  $  &amp;  ()  \  | </a:t>
            </a:r>
            <a:r>
              <a:rPr lang="zh-CN" altLang="en-US" sz="2400" dirty="0"/>
              <a:t>；‘ ’“ ”</a:t>
            </a:r>
            <a:r>
              <a:rPr lang="en-US" altLang="zh-CN" sz="2400" dirty="0"/>
              <a:t>&lt; &gt;</a:t>
            </a:r>
            <a:r>
              <a:rPr lang="zh-CN" altLang="en-US" sz="2400" dirty="0"/>
              <a:t>等。</a:t>
            </a:r>
          </a:p>
          <a:p>
            <a:pPr lvl="1"/>
            <a:r>
              <a:rPr lang="zh-CN" altLang="en-US" sz="2400" dirty="0"/>
              <a:t>避免使用</a:t>
            </a:r>
            <a:r>
              <a:rPr lang="en-US" altLang="zh-CN" sz="2400" dirty="0"/>
              <a:t>+</a:t>
            </a:r>
            <a:r>
              <a:rPr lang="zh-CN" altLang="en-US" sz="2400" dirty="0"/>
              <a:t>、</a:t>
            </a:r>
            <a:r>
              <a:rPr lang="en-US" altLang="zh-CN" sz="2400" dirty="0"/>
              <a:t>-</a:t>
            </a:r>
            <a:r>
              <a:rPr lang="zh-CN" altLang="en-US" sz="2400" dirty="0"/>
              <a:t>或</a:t>
            </a:r>
            <a:r>
              <a:rPr lang="en-US" altLang="zh-CN" sz="2400" dirty="0"/>
              <a:t>.</a:t>
            </a:r>
            <a:r>
              <a:rPr lang="zh-CN" altLang="en-US" sz="2400" dirty="0"/>
              <a:t>来作为普通文件名的第一个字符</a:t>
            </a:r>
          </a:p>
          <a:p>
            <a:pPr lvl="1"/>
            <a:r>
              <a:rPr lang="zh-CN" altLang="en-US" sz="2400" dirty="0"/>
              <a:t>大小写敏感</a:t>
            </a:r>
          </a:p>
          <a:p>
            <a:pPr lvl="1"/>
            <a:r>
              <a:rPr lang="zh-CN" altLang="en-US" dirty="0"/>
              <a:t>以“</a:t>
            </a:r>
            <a:r>
              <a:rPr lang="en-US" altLang="zh-CN" dirty="0"/>
              <a:t>.”</a:t>
            </a:r>
            <a:r>
              <a:rPr lang="zh-CN" altLang="en-US" dirty="0"/>
              <a:t>开头的文件或目录是隐含的 </a:t>
            </a:r>
            <a:r>
              <a:rPr lang="zh-CN" altLang="en-US" sz="2400" dirty="0"/>
              <a:t> </a:t>
            </a:r>
            <a:endParaRPr lang="zh-CN" altLang="en-US" dirty="0"/>
          </a:p>
        </p:txBody>
      </p:sp>
      <p:sp>
        <p:nvSpPr>
          <p:cNvPr id="4" name="日期占位符 3"/>
          <p:cNvSpPr>
            <a:spLocks noGrp="1"/>
          </p:cNvSpPr>
          <p:nvPr>
            <p:ph type="dt" sz="quarter" idx="10"/>
          </p:nvPr>
        </p:nvSpPr>
        <p:spPr/>
        <p:txBody>
          <a:bodyPr/>
          <a:lstStyle/>
          <a:p>
            <a:pPr>
              <a:defRPr/>
            </a:pPr>
            <a:fld id="{0D3B9178-496E-49B4-BBFB-87BA11AA6CC7}" type="datetime2">
              <a:rPr lang="zh-CN" altLang="en-US"/>
              <a:pPr>
                <a:defRPr/>
              </a:pPr>
              <a:t>2021年1月14日, Thursday</a:t>
            </a:fld>
            <a:endParaRPr lang="en-US" altLang="zh-CN" dirty="0"/>
          </a:p>
        </p:txBody>
      </p:sp>
      <p:sp>
        <p:nvSpPr>
          <p:cNvPr id="6" name="灯片编号占位符 5"/>
          <p:cNvSpPr>
            <a:spLocks noGrp="1"/>
          </p:cNvSpPr>
          <p:nvPr>
            <p:ph type="sldNum" sz="quarter" idx="11"/>
          </p:nvPr>
        </p:nvSpPr>
        <p:spPr/>
        <p:txBody>
          <a:bodyPr/>
          <a:lstStyle/>
          <a:p>
            <a:pPr>
              <a:defRPr/>
            </a:pPr>
            <a:fld id="{5D1F579C-ED8C-4D81-B9F3-E156B2C72D59}" type="slidenum">
              <a:rPr lang="en-US" altLang="zh-CN" smtClean="0"/>
              <a:pPr>
                <a:defRPr/>
              </a:pPr>
              <a:t>28</a:t>
            </a:fld>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p:txBody>
          <a:bodyPr/>
          <a:lstStyle/>
          <a:p>
            <a:r>
              <a:rPr lang="zh-CN" altLang="en-US" b="1"/>
              <a:t>通配符</a:t>
            </a:r>
            <a:endParaRPr lang="zh-CN" altLang="en-US"/>
          </a:p>
        </p:txBody>
      </p:sp>
      <p:sp>
        <p:nvSpPr>
          <p:cNvPr id="45058" name="内容占位符 2"/>
          <p:cNvSpPr>
            <a:spLocks noGrp="1"/>
          </p:cNvSpPr>
          <p:nvPr>
            <p:ph idx="1"/>
          </p:nvPr>
        </p:nvSpPr>
        <p:spPr>
          <a:xfrm>
            <a:off x="457200" y="1600200"/>
            <a:ext cx="8229600" cy="2476500"/>
          </a:xfrm>
        </p:spPr>
        <p:txBody>
          <a:bodyPr/>
          <a:lstStyle/>
          <a:p>
            <a:pPr>
              <a:lnSpc>
                <a:spcPct val="90000"/>
              </a:lnSpc>
            </a:pPr>
            <a:r>
              <a:rPr lang="en-US" altLang="zh-CN"/>
              <a:t>*</a:t>
            </a:r>
            <a:r>
              <a:rPr lang="zh-CN" altLang="en-US"/>
              <a:t>：匹配任何字符和任何数目的字符</a:t>
            </a:r>
          </a:p>
          <a:p>
            <a:pPr>
              <a:lnSpc>
                <a:spcPct val="90000"/>
              </a:lnSpc>
            </a:pPr>
            <a:r>
              <a:rPr lang="en-US" altLang="zh-CN"/>
              <a:t>?</a:t>
            </a:r>
            <a:r>
              <a:rPr lang="zh-CN" altLang="en-US"/>
              <a:t>：匹配单一数目的任何字符</a:t>
            </a:r>
          </a:p>
          <a:p>
            <a:pPr>
              <a:lnSpc>
                <a:spcPct val="90000"/>
              </a:lnSpc>
            </a:pPr>
            <a:r>
              <a:rPr lang="en-US" altLang="zh-CN"/>
              <a:t>[ ]</a:t>
            </a:r>
            <a:r>
              <a:rPr lang="zh-CN" altLang="en-US"/>
              <a:t>：匹配</a:t>
            </a:r>
            <a:r>
              <a:rPr lang="en-US" altLang="zh-CN"/>
              <a:t>[ ]</a:t>
            </a:r>
            <a:r>
              <a:rPr lang="zh-CN" altLang="en-US"/>
              <a:t>之内的任意一个字符</a:t>
            </a:r>
          </a:p>
          <a:p>
            <a:pPr>
              <a:lnSpc>
                <a:spcPct val="90000"/>
              </a:lnSpc>
            </a:pPr>
            <a:r>
              <a:rPr lang="en-US" altLang="zh-CN"/>
              <a:t>[! ]</a:t>
            </a:r>
            <a:r>
              <a:rPr lang="zh-CN" altLang="en-US"/>
              <a:t>：匹配除了</a:t>
            </a:r>
            <a:r>
              <a:rPr lang="en-US" altLang="zh-CN"/>
              <a:t>[! ]</a:t>
            </a:r>
            <a:r>
              <a:rPr lang="zh-CN" altLang="en-US"/>
              <a:t>之外的任意一个字符，</a:t>
            </a:r>
            <a:r>
              <a:rPr lang="en-US" altLang="zh-CN"/>
              <a:t>!</a:t>
            </a:r>
            <a:r>
              <a:rPr lang="zh-CN" altLang="en-US"/>
              <a:t>表示非的意思</a:t>
            </a:r>
          </a:p>
          <a:p>
            <a:endParaRPr lang="zh-CN" altLang="en-US"/>
          </a:p>
        </p:txBody>
      </p:sp>
      <p:sp>
        <p:nvSpPr>
          <p:cNvPr id="4" name="日期占位符 3"/>
          <p:cNvSpPr>
            <a:spLocks noGrp="1"/>
          </p:cNvSpPr>
          <p:nvPr>
            <p:ph type="dt" sz="quarter" idx="10"/>
          </p:nvPr>
        </p:nvSpPr>
        <p:spPr/>
        <p:txBody>
          <a:bodyPr/>
          <a:lstStyle/>
          <a:p>
            <a:pPr>
              <a:defRPr/>
            </a:pPr>
            <a:fld id="{0D3B9178-496E-49B4-BBFB-87BA11AA6CC7}" type="datetime2">
              <a:rPr lang="zh-CN" altLang="en-US"/>
              <a:pPr>
                <a:defRPr/>
              </a:pPr>
              <a:t>2021年1月14日, Thursday</a:t>
            </a:fld>
            <a:endParaRPr lang="en-US" altLang="zh-CN" dirty="0"/>
          </a:p>
        </p:txBody>
      </p:sp>
      <p:sp>
        <p:nvSpPr>
          <p:cNvPr id="6" name="灯片编号占位符 5"/>
          <p:cNvSpPr>
            <a:spLocks noGrp="1"/>
          </p:cNvSpPr>
          <p:nvPr>
            <p:ph type="sldNum" sz="quarter" idx="11"/>
          </p:nvPr>
        </p:nvSpPr>
        <p:spPr/>
        <p:txBody>
          <a:bodyPr/>
          <a:lstStyle/>
          <a:p>
            <a:pPr>
              <a:defRPr/>
            </a:pPr>
            <a:fld id="{73816E5A-8AFF-4394-8829-9714482A647E}" type="slidenum">
              <a:rPr lang="en-US" altLang="zh-CN" smtClean="0"/>
              <a:pPr>
                <a:defRPr/>
              </a:pPr>
              <a:t>29</a:t>
            </a:fld>
            <a:endParaRPr lang="en-US" altLang="zh-CN" dirty="0"/>
          </a:p>
        </p:txBody>
      </p:sp>
      <p:sp>
        <p:nvSpPr>
          <p:cNvPr id="7" name="TextBox 6"/>
          <p:cNvSpPr txBox="1"/>
          <p:nvPr/>
        </p:nvSpPr>
        <p:spPr>
          <a:xfrm>
            <a:off x="971550" y="4508500"/>
            <a:ext cx="6913563" cy="757238"/>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nSpc>
                <a:spcPct val="90000"/>
              </a:lnSpc>
              <a:defRPr/>
            </a:pPr>
            <a:r>
              <a:rPr lang="zh-CN" altLang="en-US" sz="2400" dirty="0"/>
              <a:t>“*”能匹配文件或目录名中的“</a:t>
            </a:r>
            <a:r>
              <a:rPr lang="en-US" altLang="zh-CN" sz="2400" dirty="0"/>
              <a:t>.”</a:t>
            </a:r>
            <a:r>
              <a:rPr lang="zh-CN" altLang="en-US" sz="2400" dirty="0"/>
              <a:t>。</a:t>
            </a:r>
          </a:p>
          <a:p>
            <a:pPr>
              <a:lnSpc>
                <a:spcPct val="90000"/>
              </a:lnSpc>
              <a:defRPr/>
            </a:pPr>
            <a:r>
              <a:rPr lang="zh-CN" altLang="en-US" sz="2400" dirty="0"/>
              <a:t>“*”不能匹配首字符是“</a:t>
            </a:r>
            <a:r>
              <a:rPr lang="en-US" altLang="zh-CN" sz="2400" dirty="0"/>
              <a:t>.”</a:t>
            </a:r>
            <a:r>
              <a:rPr lang="zh-CN" altLang="en-US" sz="2400" dirty="0"/>
              <a:t>的文件或目录名。</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r>
              <a:rPr lang="zh-CN" altLang="en-US"/>
              <a:t>本章学习目标 </a:t>
            </a:r>
          </a:p>
        </p:txBody>
      </p:sp>
      <p:sp>
        <p:nvSpPr>
          <p:cNvPr id="16386" name="Rectangle 3"/>
          <p:cNvSpPr>
            <a:spLocks noGrp="1" noChangeArrowheads="1"/>
          </p:cNvSpPr>
          <p:nvPr>
            <p:ph type="body" idx="1"/>
          </p:nvPr>
        </p:nvSpPr>
        <p:spPr/>
        <p:txBody>
          <a:bodyPr/>
          <a:lstStyle/>
          <a:p>
            <a:r>
              <a:rPr lang="zh-CN" altLang="en-US"/>
              <a:t>了解</a:t>
            </a:r>
            <a:r>
              <a:rPr lang="en-US" altLang="zh-CN"/>
              <a:t>Linux</a:t>
            </a:r>
            <a:r>
              <a:rPr lang="zh-CN" altLang="en-US"/>
              <a:t>的操作界面</a:t>
            </a:r>
            <a:endParaRPr lang="en-US" altLang="zh-CN"/>
          </a:p>
          <a:p>
            <a:r>
              <a:rPr lang="zh-CN" altLang="en-US"/>
              <a:t>掌握虚拟控制台和本地登录操作</a:t>
            </a:r>
          </a:p>
          <a:p>
            <a:r>
              <a:rPr lang="zh-CN" altLang="en-US"/>
              <a:t>掌握远程登录的方法</a:t>
            </a:r>
          </a:p>
          <a:p>
            <a:r>
              <a:rPr lang="zh-CN" altLang="en-US"/>
              <a:t>理解</a:t>
            </a:r>
            <a:r>
              <a:rPr lang="en-US" altLang="zh-CN"/>
              <a:t>Linux</a:t>
            </a:r>
            <a:r>
              <a:rPr lang="zh-CN" altLang="en-US"/>
              <a:t>的运行级别</a:t>
            </a:r>
          </a:p>
          <a:p>
            <a:r>
              <a:rPr lang="zh-CN" altLang="en-US"/>
              <a:t>学会系统关机和重启的字符界面操作</a:t>
            </a:r>
          </a:p>
          <a:p>
            <a:r>
              <a:rPr lang="zh-CN" altLang="en-US"/>
              <a:t>理解</a:t>
            </a:r>
            <a:r>
              <a:rPr lang="en-US" altLang="zh-CN"/>
              <a:t>Shell</a:t>
            </a:r>
            <a:r>
              <a:rPr lang="zh-CN" altLang="en-US"/>
              <a:t>功能和地位</a:t>
            </a:r>
          </a:p>
          <a:p>
            <a:r>
              <a:rPr lang="zh-CN" altLang="en-US"/>
              <a:t>掌握命令格式、文件和通配符</a:t>
            </a:r>
          </a:p>
          <a:p>
            <a:r>
              <a:rPr lang="zh-CN" altLang="en-US"/>
              <a:t>学会使用命令帮助</a:t>
            </a:r>
          </a:p>
        </p:txBody>
      </p:sp>
      <p:sp>
        <p:nvSpPr>
          <p:cNvPr id="6" name="日期占位符 5"/>
          <p:cNvSpPr>
            <a:spLocks noGrp="1"/>
          </p:cNvSpPr>
          <p:nvPr>
            <p:ph type="dt" sz="quarter" idx="10"/>
          </p:nvPr>
        </p:nvSpPr>
        <p:spPr/>
        <p:txBody>
          <a:bodyPr/>
          <a:lstStyle/>
          <a:p>
            <a:pPr>
              <a:defRPr/>
            </a:pPr>
            <a:fld id="{ECC8B645-3D00-4390-A80B-A886A73B120C}" type="datetime2">
              <a:rPr lang="zh-CN" altLang="en-US"/>
              <a:pPr>
                <a:defRPr/>
              </a:pPr>
              <a:t>2021年1月14日, Thursday</a:t>
            </a:fld>
            <a:endParaRPr lang="en-US" altLang="zh-CN" dirty="0"/>
          </a:p>
        </p:txBody>
      </p:sp>
      <p:sp>
        <p:nvSpPr>
          <p:cNvPr id="7" name="灯片编号占位符 6"/>
          <p:cNvSpPr>
            <a:spLocks noGrp="1"/>
          </p:cNvSpPr>
          <p:nvPr>
            <p:ph type="sldNum" sz="quarter" idx="11"/>
          </p:nvPr>
        </p:nvSpPr>
        <p:spPr/>
        <p:txBody>
          <a:bodyPr/>
          <a:lstStyle/>
          <a:p>
            <a:pPr>
              <a:defRPr/>
            </a:pPr>
            <a:fld id="{01CA4244-4993-4579-B542-6A7775741F54}" type="slidenum">
              <a:rPr lang="en-US" altLang="zh-CN" smtClean="0"/>
              <a:pPr>
                <a:defRPr/>
              </a:pPr>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p:cNvSpPr>
          <p:nvPr>
            <p:ph type="title"/>
          </p:nvPr>
        </p:nvSpPr>
        <p:spPr/>
        <p:txBody>
          <a:bodyPr/>
          <a:lstStyle/>
          <a:p>
            <a:r>
              <a:rPr lang="zh-CN" altLang="en-US" b="1"/>
              <a:t>通配符使用举例</a:t>
            </a:r>
            <a:endParaRPr lang="zh-CN" altLang="en-US"/>
          </a:p>
        </p:txBody>
      </p:sp>
      <p:sp>
        <p:nvSpPr>
          <p:cNvPr id="46082" name="内容占位符 2"/>
          <p:cNvSpPr>
            <a:spLocks noGrp="1"/>
          </p:cNvSpPr>
          <p:nvPr>
            <p:ph idx="1"/>
          </p:nvPr>
        </p:nvSpPr>
        <p:spPr/>
        <p:txBody>
          <a:bodyPr/>
          <a:lstStyle/>
          <a:p>
            <a:pPr>
              <a:lnSpc>
                <a:spcPct val="80000"/>
              </a:lnSpc>
            </a:pPr>
            <a:r>
              <a:rPr lang="en-US" altLang="zh-CN" sz="2000"/>
              <a:t>ls *.c </a:t>
            </a:r>
          </a:p>
          <a:p>
            <a:pPr lvl="1">
              <a:lnSpc>
                <a:spcPct val="80000"/>
              </a:lnSpc>
            </a:pPr>
            <a:r>
              <a:rPr lang="zh-CN" altLang="en-US" sz="1800"/>
              <a:t>列出当前目录下的所有</a:t>
            </a:r>
            <a:r>
              <a:rPr lang="en-US" altLang="zh-CN" sz="1800"/>
              <a:t>C</a:t>
            </a:r>
            <a:r>
              <a:rPr lang="zh-CN" altLang="en-US" sz="1800"/>
              <a:t>语言源文件。</a:t>
            </a:r>
          </a:p>
          <a:p>
            <a:pPr>
              <a:lnSpc>
                <a:spcPct val="80000"/>
              </a:lnSpc>
            </a:pPr>
            <a:r>
              <a:rPr lang="en-US" altLang="zh-CN" sz="2000"/>
              <a:t>ls /home/*/*.c </a:t>
            </a:r>
          </a:p>
          <a:p>
            <a:pPr lvl="1">
              <a:lnSpc>
                <a:spcPct val="80000"/>
              </a:lnSpc>
            </a:pPr>
            <a:r>
              <a:rPr lang="zh-CN" altLang="en-US" sz="1800"/>
              <a:t>列出</a:t>
            </a:r>
            <a:r>
              <a:rPr lang="en-US" altLang="zh-CN" sz="1800"/>
              <a:t>/home</a:t>
            </a:r>
            <a:r>
              <a:rPr lang="zh-CN" altLang="en-US" sz="1800"/>
              <a:t>目录下所有子目录中的所有</a:t>
            </a:r>
            <a:r>
              <a:rPr lang="en-US" altLang="zh-CN" sz="1800"/>
              <a:t>C</a:t>
            </a:r>
            <a:r>
              <a:rPr lang="zh-CN" altLang="en-US" sz="1800"/>
              <a:t>语言源文件。 </a:t>
            </a:r>
          </a:p>
          <a:p>
            <a:pPr>
              <a:lnSpc>
                <a:spcPct val="80000"/>
              </a:lnSpc>
            </a:pPr>
            <a:r>
              <a:rPr lang="en-US" altLang="zh-CN" sz="2000"/>
              <a:t>ls n*.conf </a:t>
            </a:r>
          </a:p>
          <a:p>
            <a:pPr lvl="1">
              <a:lnSpc>
                <a:spcPct val="80000"/>
              </a:lnSpc>
            </a:pPr>
            <a:r>
              <a:rPr lang="zh-CN" altLang="en-US" sz="1800"/>
              <a:t>列出当前目录下的所有以字母</a:t>
            </a:r>
            <a:r>
              <a:rPr lang="en-US" altLang="zh-CN" sz="1800"/>
              <a:t>n</a:t>
            </a:r>
            <a:r>
              <a:rPr lang="zh-CN" altLang="en-US" sz="1800"/>
              <a:t>开始的</a:t>
            </a:r>
            <a:r>
              <a:rPr lang="en-US" altLang="zh-CN" sz="1800"/>
              <a:t>conf</a:t>
            </a:r>
            <a:r>
              <a:rPr lang="zh-CN" altLang="en-US" sz="1800"/>
              <a:t>文件。 </a:t>
            </a:r>
          </a:p>
          <a:p>
            <a:pPr>
              <a:lnSpc>
                <a:spcPct val="80000"/>
              </a:lnSpc>
            </a:pPr>
            <a:r>
              <a:rPr lang="en-US" altLang="zh-CN" sz="2000"/>
              <a:t>ls test?.dat </a:t>
            </a:r>
          </a:p>
          <a:p>
            <a:pPr lvl="1">
              <a:lnSpc>
                <a:spcPct val="80000"/>
              </a:lnSpc>
            </a:pPr>
            <a:r>
              <a:rPr lang="zh-CN" altLang="en-US" sz="1800"/>
              <a:t>列出当前目录下的以</a:t>
            </a:r>
            <a:r>
              <a:rPr lang="en-US" altLang="zh-CN" sz="1800"/>
              <a:t>test</a:t>
            </a:r>
            <a:r>
              <a:rPr lang="zh-CN" altLang="en-US" sz="1800"/>
              <a:t>开始的，随后一个字符是任意的</a:t>
            </a:r>
            <a:r>
              <a:rPr lang="en-US" altLang="zh-CN" sz="1800"/>
              <a:t>.dat</a:t>
            </a:r>
            <a:r>
              <a:rPr lang="zh-CN" altLang="en-US" sz="1800"/>
              <a:t>文件。 </a:t>
            </a:r>
          </a:p>
          <a:p>
            <a:pPr>
              <a:lnSpc>
                <a:spcPct val="80000"/>
              </a:lnSpc>
            </a:pPr>
            <a:r>
              <a:rPr lang="en-US" altLang="zh-CN" sz="2000"/>
              <a:t>ls [abc]* </a:t>
            </a:r>
          </a:p>
          <a:p>
            <a:pPr lvl="1">
              <a:lnSpc>
                <a:spcPct val="80000"/>
              </a:lnSpc>
            </a:pPr>
            <a:r>
              <a:rPr lang="zh-CN" altLang="en-US" sz="1800"/>
              <a:t>列出当前目录下的首字符是</a:t>
            </a:r>
            <a:r>
              <a:rPr lang="en-US" altLang="zh-CN" sz="1800"/>
              <a:t>a</a:t>
            </a:r>
            <a:r>
              <a:rPr lang="zh-CN" altLang="en-US" sz="1800"/>
              <a:t>或</a:t>
            </a:r>
            <a:r>
              <a:rPr lang="en-US" altLang="zh-CN" sz="1800"/>
              <a:t>b</a:t>
            </a:r>
            <a:r>
              <a:rPr lang="zh-CN" altLang="en-US" sz="1800"/>
              <a:t>或</a:t>
            </a:r>
            <a:r>
              <a:rPr lang="en-US" altLang="zh-CN" sz="1800"/>
              <a:t>c</a:t>
            </a:r>
            <a:r>
              <a:rPr lang="zh-CN" altLang="en-US" sz="1800"/>
              <a:t>的所有文件。 </a:t>
            </a:r>
          </a:p>
          <a:p>
            <a:pPr>
              <a:lnSpc>
                <a:spcPct val="80000"/>
              </a:lnSpc>
            </a:pPr>
            <a:r>
              <a:rPr lang="en-US" altLang="zh-CN" sz="2000"/>
              <a:t>ls [!abc]* </a:t>
            </a:r>
          </a:p>
          <a:p>
            <a:pPr lvl="1">
              <a:lnSpc>
                <a:spcPct val="80000"/>
              </a:lnSpc>
            </a:pPr>
            <a:r>
              <a:rPr lang="zh-CN" altLang="en-US" sz="1800"/>
              <a:t>列出当前目录下的首字符不是</a:t>
            </a:r>
            <a:r>
              <a:rPr lang="en-US" altLang="zh-CN" sz="1800"/>
              <a:t>a</a:t>
            </a:r>
            <a:r>
              <a:rPr lang="zh-CN" altLang="en-US" sz="1800"/>
              <a:t>或</a:t>
            </a:r>
            <a:r>
              <a:rPr lang="en-US" altLang="zh-CN" sz="1800"/>
              <a:t>b</a:t>
            </a:r>
            <a:r>
              <a:rPr lang="zh-CN" altLang="en-US" sz="1800"/>
              <a:t>或</a:t>
            </a:r>
            <a:r>
              <a:rPr lang="en-US" altLang="zh-CN" sz="1800"/>
              <a:t>c</a:t>
            </a:r>
            <a:r>
              <a:rPr lang="zh-CN" altLang="en-US" sz="1800"/>
              <a:t>的所有文件。 </a:t>
            </a:r>
          </a:p>
          <a:p>
            <a:pPr>
              <a:lnSpc>
                <a:spcPct val="80000"/>
              </a:lnSpc>
            </a:pPr>
            <a:r>
              <a:rPr lang="en-US" altLang="zh-CN" sz="2000"/>
              <a:t>ls [a-zA-Z]* </a:t>
            </a:r>
          </a:p>
          <a:p>
            <a:pPr lvl="1">
              <a:lnSpc>
                <a:spcPct val="80000"/>
              </a:lnSpc>
            </a:pPr>
            <a:r>
              <a:rPr lang="zh-CN" altLang="en-US" sz="1800"/>
              <a:t>列出当前目录下的首字符是字母的所有文件 </a:t>
            </a:r>
          </a:p>
          <a:p>
            <a:endParaRPr lang="zh-CN" altLang="en-US"/>
          </a:p>
        </p:txBody>
      </p:sp>
      <p:sp>
        <p:nvSpPr>
          <p:cNvPr id="4" name="日期占位符 3"/>
          <p:cNvSpPr>
            <a:spLocks noGrp="1"/>
          </p:cNvSpPr>
          <p:nvPr>
            <p:ph type="dt" sz="quarter" idx="10"/>
          </p:nvPr>
        </p:nvSpPr>
        <p:spPr/>
        <p:txBody>
          <a:bodyPr/>
          <a:lstStyle/>
          <a:p>
            <a:pPr>
              <a:defRPr/>
            </a:pPr>
            <a:fld id="{0D3B9178-496E-49B4-BBFB-87BA11AA6CC7}" type="datetime2">
              <a:rPr lang="zh-CN" altLang="en-US"/>
              <a:pPr>
                <a:defRPr/>
              </a:pPr>
              <a:t>2021年1月14日, Thursday</a:t>
            </a:fld>
            <a:endParaRPr lang="en-US" altLang="zh-CN" dirty="0"/>
          </a:p>
        </p:txBody>
      </p:sp>
      <p:sp>
        <p:nvSpPr>
          <p:cNvPr id="6" name="灯片编号占位符 5"/>
          <p:cNvSpPr>
            <a:spLocks noGrp="1"/>
          </p:cNvSpPr>
          <p:nvPr>
            <p:ph type="sldNum" sz="quarter" idx="11"/>
          </p:nvPr>
        </p:nvSpPr>
        <p:spPr/>
        <p:txBody>
          <a:bodyPr/>
          <a:lstStyle/>
          <a:p>
            <a:pPr>
              <a:defRPr/>
            </a:pPr>
            <a:fld id="{E09E4BCE-BE3B-4932-AE30-2E2164111A5B}" type="slidenum">
              <a:rPr lang="en-US" altLang="zh-CN" smtClean="0"/>
              <a:pPr>
                <a:defRPr/>
              </a:pPr>
              <a:t>30</a:t>
            </a:fld>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Linux</a:t>
            </a:r>
            <a:r>
              <a:rPr lang="zh-CN" altLang="en-US" dirty="0"/>
              <a:t>下的文件与目录</a:t>
            </a:r>
          </a:p>
        </p:txBody>
      </p:sp>
      <p:sp>
        <p:nvSpPr>
          <p:cNvPr id="47106" name="文本占位符 2"/>
          <p:cNvSpPr>
            <a:spLocks noGrp="1"/>
          </p:cNvSpPr>
          <p:nvPr>
            <p:ph type="body" idx="1"/>
          </p:nvPr>
        </p:nvSpPr>
        <p:spPr/>
        <p:txBody>
          <a:bodyPr/>
          <a:lstStyle/>
          <a:p>
            <a:endParaRPr lang="zh-CN" altLang="en-US"/>
          </a:p>
        </p:txBody>
      </p:sp>
      <p:sp>
        <p:nvSpPr>
          <p:cNvPr id="4" name="日期占位符 3"/>
          <p:cNvSpPr>
            <a:spLocks noGrp="1"/>
          </p:cNvSpPr>
          <p:nvPr>
            <p:ph type="dt" sz="quarter" idx="10"/>
          </p:nvPr>
        </p:nvSpPr>
        <p:spPr/>
        <p:txBody>
          <a:bodyPr/>
          <a:lstStyle/>
          <a:p>
            <a:pPr>
              <a:defRPr/>
            </a:pPr>
            <a:fld id="{B8C40DAD-E20B-41EC-B788-3EAE527B1E0B}" type="datetime2">
              <a:rPr lang="zh-CN" altLang="en-US"/>
              <a:pPr>
                <a:defRPr/>
              </a:pPr>
              <a:t>2021年1月14日, Thursday</a:t>
            </a:fld>
            <a:endParaRPr lang="en-US" altLang="zh-CN" dirty="0"/>
          </a:p>
        </p:txBody>
      </p:sp>
      <p:sp>
        <p:nvSpPr>
          <p:cNvPr id="5" name="灯片编号占位符 4"/>
          <p:cNvSpPr>
            <a:spLocks noGrp="1"/>
          </p:cNvSpPr>
          <p:nvPr>
            <p:ph type="sldNum" sz="quarter" idx="11"/>
          </p:nvPr>
        </p:nvSpPr>
        <p:spPr/>
        <p:txBody>
          <a:bodyPr/>
          <a:lstStyle/>
          <a:p>
            <a:pPr>
              <a:defRPr/>
            </a:pPr>
            <a:fld id="{C66D075A-92B4-48B2-8C88-1547D37F07E7}" type="slidenum">
              <a:rPr lang="en-US" altLang="zh-CN"/>
              <a:pPr>
                <a:defRPr/>
              </a:pPr>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p:nvPr>
        </p:nvSpPr>
        <p:spPr/>
        <p:txBody>
          <a:bodyPr/>
          <a:lstStyle/>
          <a:p>
            <a:r>
              <a:rPr lang="zh-CN" altLang="en-US" b="1"/>
              <a:t>文件的类型</a:t>
            </a:r>
            <a:endParaRPr lang="zh-CN" altLang="en-US"/>
          </a:p>
        </p:txBody>
      </p:sp>
      <p:sp>
        <p:nvSpPr>
          <p:cNvPr id="48130" name="内容占位符 2"/>
          <p:cNvSpPr>
            <a:spLocks noGrp="1"/>
          </p:cNvSpPr>
          <p:nvPr>
            <p:ph idx="1"/>
          </p:nvPr>
        </p:nvSpPr>
        <p:spPr/>
        <p:txBody>
          <a:bodyPr/>
          <a:lstStyle/>
          <a:p>
            <a:pPr>
              <a:lnSpc>
                <a:spcPct val="90000"/>
              </a:lnSpc>
            </a:pPr>
            <a:r>
              <a:rPr lang="zh-CN" altLang="en-US"/>
              <a:t>普通文件 </a:t>
            </a:r>
            <a:r>
              <a:rPr lang="en-US" altLang="zh-CN"/>
              <a:t>( - ) </a:t>
            </a:r>
          </a:p>
          <a:p>
            <a:pPr>
              <a:lnSpc>
                <a:spcPct val="90000"/>
              </a:lnSpc>
            </a:pPr>
            <a:r>
              <a:rPr lang="zh-CN" altLang="en-US"/>
              <a:t>目录 </a:t>
            </a:r>
            <a:r>
              <a:rPr lang="en-US" altLang="zh-CN"/>
              <a:t>( d ) </a:t>
            </a:r>
          </a:p>
          <a:p>
            <a:pPr>
              <a:lnSpc>
                <a:spcPct val="90000"/>
              </a:lnSpc>
            </a:pPr>
            <a:r>
              <a:rPr lang="zh-CN" altLang="en-US"/>
              <a:t>符号链接 </a:t>
            </a:r>
            <a:r>
              <a:rPr lang="en-US" altLang="zh-CN"/>
              <a:t>( l ) </a:t>
            </a:r>
          </a:p>
          <a:p>
            <a:pPr>
              <a:lnSpc>
                <a:spcPct val="90000"/>
              </a:lnSpc>
            </a:pPr>
            <a:r>
              <a:rPr lang="zh-CN" altLang="en-US"/>
              <a:t>字符设备文件 </a:t>
            </a:r>
            <a:r>
              <a:rPr lang="en-US" altLang="zh-CN"/>
              <a:t>( c ) </a:t>
            </a:r>
          </a:p>
          <a:p>
            <a:pPr>
              <a:lnSpc>
                <a:spcPct val="90000"/>
              </a:lnSpc>
            </a:pPr>
            <a:r>
              <a:rPr lang="zh-CN" altLang="en-US"/>
              <a:t>块设备文件 </a:t>
            </a:r>
            <a:r>
              <a:rPr lang="en-US" altLang="zh-CN"/>
              <a:t>( b ) </a:t>
            </a:r>
          </a:p>
          <a:p>
            <a:pPr>
              <a:lnSpc>
                <a:spcPct val="90000"/>
              </a:lnSpc>
            </a:pPr>
            <a:r>
              <a:rPr lang="zh-CN" altLang="en-US"/>
              <a:t>套接字 </a:t>
            </a:r>
            <a:r>
              <a:rPr lang="en-US" altLang="zh-CN"/>
              <a:t>( s ) </a:t>
            </a:r>
          </a:p>
          <a:p>
            <a:pPr>
              <a:lnSpc>
                <a:spcPct val="90000"/>
              </a:lnSpc>
            </a:pPr>
            <a:r>
              <a:rPr lang="zh-CN" altLang="en-US"/>
              <a:t>命名管道 </a:t>
            </a:r>
            <a:r>
              <a:rPr lang="en-US" altLang="zh-CN"/>
              <a:t>( p )</a:t>
            </a:r>
            <a:endParaRPr lang="zh-CN" altLang="en-US"/>
          </a:p>
        </p:txBody>
      </p:sp>
      <p:sp>
        <p:nvSpPr>
          <p:cNvPr id="4" name="日期占位符 3"/>
          <p:cNvSpPr>
            <a:spLocks noGrp="1"/>
          </p:cNvSpPr>
          <p:nvPr>
            <p:ph type="dt" sz="quarter" idx="10"/>
          </p:nvPr>
        </p:nvSpPr>
        <p:spPr/>
        <p:txBody>
          <a:bodyPr/>
          <a:lstStyle/>
          <a:p>
            <a:pPr>
              <a:defRPr/>
            </a:pPr>
            <a:fld id="{0D3B9178-496E-49B4-BBFB-87BA11AA6CC7}" type="datetime2">
              <a:rPr lang="zh-CN" altLang="en-US"/>
              <a:pPr>
                <a:defRPr/>
              </a:pPr>
              <a:t>2021年1月14日, Thursday</a:t>
            </a:fld>
            <a:endParaRPr lang="en-US" altLang="zh-CN" dirty="0"/>
          </a:p>
        </p:txBody>
      </p:sp>
      <p:sp>
        <p:nvSpPr>
          <p:cNvPr id="6" name="灯片编号占位符 5"/>
          <p:cNvSpPr>
            <a:spLocks noGrp="1"/>
          </p:cNvSpPr>
          <p:nvPr>
            <p:ph type="sldNum" sz="quarter" idx="11"/>
          </p:nvPr>
        </p:nvSpPr>
        <p:spPr/>
        <p:txBody>
          <a:bodyPr/>
          <a:lstStyle/>
          <a:p>
            <a:pPr>
              <a:defRPr/>
            </a:pPr>
            <a:fld id="{2F289309-B6A2-4107-88BA-65AEC01076D2}" type="slidenum">
              <a:rPr lang="en-US" altLang="zh-CN" smtClean="0"/>
              <a:pPr>
                <a:defRPr/>
              </a:pPr>
              <a:t>32</a:t>
            </a:fld>
            <a:endParaRPr lang="en-US"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p:cNvSpPr>
          <p:nvPr>
            <p:ph type="title"/>
          </p:nvPr>
        </p:nvSpPr>
        <p:spPr/>
        <p:txBody>
          <a:bodyPr/>
          <a:lstStyle/>
          <a:p>
            <a:r>
              <a:rPr lang="zh-CN" altLang="en-US" b="1"/>
              <a:t>普通文件</a:t>
            </a:r>
            <a:endParaRPr lang="zh-CN" altLang="en-US"/>
          </a:p>
        </p:txBody>
      </p:sp>
      <p:sp>
        <p:nvSpPr>
          <p:cNvPr id="49154" name="内容占位符 2"/>
          <p:cNvSpPr>
            <a:spLocks noGrp="1"/>
          </p:cNvSpPr>
          <p:nvPr>
            <p:ph idx="1"/>
          </p:nvPr>
        </p:nvSpPr>
        <p:spPr/>
        <p:txBody>
          <a:bodyPr/>
          <a:lstStyle/>
          <a:p>
            <a:pPr>
              <a:lnSpc>
                <a:spcPct val="90000"/>
              </a:lnSpc>
            </a:pPr>
            <a:r>
              <a:rPr lang="zh-CN" altLang="en-US" sz="2400" dirty="0"/>
              <a:t>普通文件仅仅就是字节序列，</a:t>
            </a:r>
            <a:r>
              <a:rPr lang="en-US" altLang="zh-CN" sz="2400" dirty="0"/>
              <a:t>Linux </a:t>
            </a:r>
            <a:r>
              <a:rPr lang="zh-CN" altLang="en-US" sz="2400" dirty="0"/>
              <a:t>并没有对其内容规定任何的结构。</a:t>
            </a:r>
            <a:endParaRPr lang="en-US" altLang="zh-CN" sz="2400" dirty="0"/>
          </a:p>
          <a:p>
            <a:pPr>
              <a:lnSpc>
                <a:spcPct val="90000"/>
              </a:lnSpc>
            </a:pPr>
            <a:r>
              <a:rPr lang="zh-CN" altLang="en-US" sz="2400" dirty="0"/>
              <a:t>普通文件可以是程序源代码（</a:t>
            </a:r>
            <a:r>
              <a:rPr lang="en-US" altLang="zh-CN" sz="2400" dirty="0"/>
              <a:t>c</a:t>
            </a:r>
            <a:r>
              <a:rPr lang="zh-CN" altLang="en-US" sz="2400" dirty="0"/>
              <a:t>、</a:t>
            </a:r>
            <a:r>
              <a:rPr lang="en-US" altLang="zh-CN" sz="2400" dirty="0" err="1"/>
              <a:t>c++</a:t>
            </a:r>
            <a:r>
              <a:rPr lang="zh-CN" altLang="en-US" sz="2400" dirty="0"/>
              <a:t>、</a:t>
            </a:r>
            <a:r>
              <a:rPr lang="en-US" altLang="zh-CN" sz="2400" dirty="0"/>
              <a:t>python</a:t>
            </a:r>
            <a:r>
              <a:rPr lang="zh-CN" altLang="en-US" sz="2400" dirty="0"/>
              <a:t>、</a:t>
            </a:r>
            <a:r>
              <a:rPr lang="en-US" altLang="zh-CN" sz="2400" dirty="0" err="1"/>
              <a:t>perl</a:t>
            </a:r>
            <a:r>
              <a:rPr lang="zh-CN" altLang="en-US" sz="2400" dirty="0"/>
              <a:t>等）、可执行文件（文件编辑器、数据库系统、出版工具、绘图工具等）、图片、声音、图像等。 </a:t>
            </a:r>
            <a:endParaRPr lang="en-US" altLang="zh-CN" sz="2400" dirty="0"/>
          </a:p>
          <a:p>
            <a:pPr>
              <a:lnSpc>
                <a:spcPct val="90000"/>
              </a:lnSpc>
            </a:pPr>
            <a:r>
              <a:rPr lang="en-US" altLang="zh-CN" sz="2400" dirty="0"/>
              <a:t>Linux </a:t>
            </a:r>
            <a:r>
              <a:rPr lang="zh-CN" altLang="en-US" sz="2400" dirty="0"/>
              <a:t>不会区别对待这些普通文件，只有处理这些文件的应用程序才会对根据文件的内容赋予相应的含义。 </a:t>
            </a:r>
          </a:p>
          <a:p>
            <a:pPr>
              <a:lnSpc>
                <a:spcPct val="90000"/>
              </a:lnSpc>
            </a:pPr>
            <a:r>
              <a:rPr lang="zh-CN" altLang="en-US" sz="2400" dirty="0"/>
              <a:t>在</a:t>
            </a:r>
            <a:r>
              <a:rPr lang="en-US" altLang="zh-CN" sz="2400" dirty="0"/>
              <a:t>Linux</a:t>
            </a:r>
            <a:r>
              <a:rPr lang="zh-CN" altLang="en-US" sz="2400" dirty="0"/>
              <a:t>环境下，只要是可执行的文件并具有可执行属性它就能执行，不管其文件名后缀是什么。但是对一些数据文件一般也遵循一些文件名后缀规则。</a:t>
            </a:r>
          </a:p>
        </p:txBody>
      </p:sp>
      <p:sp>
        <p:nvSpPr>
          <p:cNvPr id="4" name="日期占位符 3"/>
          <p:cNvSpPr>
            <a:spLocks noGrp="1"/>
          </p:cNvSpPr>
          <p:nvPr>
            <p:ph type="dt" sz="quarter" idx="10"/>
          </p:nvPr>
        </p:nvSpPr>
        <p:spPr/>
        <p:txBody>
          <a:bodyPr/>
          <a:lstStyle/>
          <a:p>
            <a:pPr>
              <a:defRPr/>
            </a:pPr>
            <a:fld id="{0D3B9178-496E-49B4-BBFB-87BA11AA6CC7}" type="datetime2">
              <a:rPr lang="zh-CN" altLang="en-US"/>
              <a:pPr>
                <a:defRPr/>
              </a:pPr>
              <a:t>2021年1月14日, Thursday</a:t>
            </a:fld>
            <a:endParaRPr lang="en-US" altLang="zh-CN" dirty="0"/>
          </a:p>
        </p:txBody>
      </p:sp>
      <p:sp>
        <p:nvSpPr>
          <p:cNvPr id="6" name="灯片编号占位符 5"/>
          <p:cNvSpPr>
            <a:spLocks noGrp="1"/>
          </p:cNvSpPr>
          <p:nvPr>
            <p:ph type="sldNum" sz="quarter" idx="11"/>
          </p:nvPr>
        </p:nvSpPr>
        <p:spPr/>
        <p:txBody>
          <a:bodyPr/>
          <a:lstStyle/>
          <a:p>
            <a:pPr>
              <a:defRPr/>
            </a:pPr>
            <a:fld id="{562D6D05-EED5-4BDF-AA75-1B17DF7BA1AF}" type="slidenum">
              <a:rPr lang="en-US" altLang="zh-CN" smtClean="0"/>
              <a:pPr>
                <a:defRPr/>
              </a:pPr>
              <a:t>33</a:t>
            </a:fld>
            <a:endParaRPr lang="en-US" altLang="zh-C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p:cNvSpPr>
          <p:nvPr>
            <p:ph type="title"/>
          </p:nvPr>
        </p:nvSpPr>
        <p:spPr/>
        <p:txBody>
          <a:bodyPr/>
          <a:lstStyle/>
          <a:p>
            <a:r>
              <a:rPr lang="zh-CN" altLang="en-US" b="1"/>
              <a:t>目录</a:t>
            </a:r>
            <a:endParaRPr lang="zh-CN" altLang="en-US"/>
          </a:p>
        </p:txBody>
      </p:sp>
      <p:sp>
        <p:nvSpPr>
          <p:cNvPr id="50178" name="内容占位符 2"/>
          <p:cNvSpPr>
            <a:spLocks noGrp="1"/>
          </p:cNvSpPr>
          <p:nvPr>
            <p:ph idx="1"/>
          </p:nvPr>
        </p:nvSpPr>
        <p:spPr/>
        <p:txBody>
          <a:bodyPr/>
          <a:lstStyle/>
          <a:p>
            <a:pPr>
              <a:lnSpc>
                <a:spcPct val="80000"/>
              </a:lnSpc>
            </a:pPr>
            <a:r>
              <a:rPr lang="zh-CN" altLang="en-US" sz="2800" dirty="0"/>
              <a:t>目录文件是由一组目录项组成，目录项可以是对其他文件的指向也可以是其下的子目录指向。 </a:t>
            </a:r>
          </a:p>
          <a:p>
            <a:pPr>
              <a:lnSpc>
                <a:spcPct val="80000"/>
              </a:lnSpc>
            </a:pPr>
            <a:r>
              <a:rPr lang="zh-CN" altLang="en-US" sz="2800" dirty="0"/>
              <a:t>一个文件的名称是存储在他的父目录中的，而并非同文件内容本身存储在一起。 </a:t>
            </a:r>
          </a:p>
          <a:p>
            <a:pPr>
              <a:lnSpc>
                <a:spcPct val="80000"/>
              </a:lnSpc>
            </a:pPr>
            <a:r>
              <a:rPr lang="zh-CN" altLang="en-US" sz="2800" dirty="0"/>
              <a:t>硬连接文件实际上就是在某目录中创建目录项，从而使不止一个目录可以引用到同一个文件。这种链接关系由 </a:t>
            </a:r>
            <a:r>
              <a:rPr lang="en-US" altLang="zh-CN" sz="2800" dirty="0"/>
              <a:t>ln </a:t>
            </a:r>
            <a:r>
              <a:rPr lang="zh-CN" altLang="en-US" sz="2800" dirty="0"/>
              <a:t>命令行来建立。 </a:t>
            </a:r>
          </a:p>
          <a:p>
            <a:pPr>
              <a:lnSpc>
                <a:spcPct val="80000"/>
              </a:lnSpc>
            </a:pPr>
            <a:r>
              <a:rPr lang="zh-CN" altLang="en-US" sz="2800" dirty="0"/>
              <a:t>硬链接并不是一种特殊类型的文件，只是因为在文件系统中允许不止一个目录项指向同一个文件。</a:t>
            </a:r>
            <a:endParaRPr lang="zh-CN" altLang="en-US" dirty="0"/>
          </a:p>
        </p:txBody>
      </p:sp>
      <p:sp>
        <p:nvSpPr>
          <p:cNvPr id="4" name="日期占位符 3"/>
          <p:cNvSpPr>
            <a:spLocks noGrp="1"/>
          </p:cNvSpPr>
          <p:nvPr>
            <p:ph type="dt" sz="quarter" idx="10"/>
          </p:nvPr>
        </p:nvSpPr>
        <p:spPr/>
        <p:txBody>
          <a:bodyPr/>
          <a:lstStyle/>
          <a:p>
            <a:pPr>
              <a:defRPr/>
            </a:pPr>
            <a:fld id="{0D3B9178-496E-49B4-BBFB-87BA11AA6CC7}" type="datetime2">
              <a:rPr lang="zh-CN" altLang="en-US"/>
              <a:pPr>
                <a:defRPr/>
              </a:pPr>
              <a:t>2021年1月14日, Thursday</a:t>
            </a:fld>
            <a:endParaRPr lang="en-US" altLang="zh-CN" dirty="0"/>
          </a:p>
        </p:txBody>
      </p:sp>
      <p:sp>
        <p:nvSpPr>
          <p:cNvPr id="6" name="灯片编号占位符 5"/>
          <p:cNvSpPr>
            <a:spLocks noGrp="1"/>
          </p:cNvSpPr>
          <p:nvPr>
            <p:ph type="sldNum" sz="quarter" idx="11"/>
          </p:nvPr>
        </p:nvSpPr>
        <p:spPr/>
        <p:txBody>
          <a:bodyPr/>
          <a:lstStyle/>
          <a:p>
            <a:pPr>
              <a:defRPr/>
            </a:pPr>
            <a:fld id="{B01EC3DA-B480-47A6-AF9A-9506D39A08C5}" type="slidenum">
              <a:rPr lang="en-US" altLang="zh-CN" smtClean="0"/>
              <a:pPr>
                <a:defRPr/>
              </a:pPr>
              <a:t>34</a:t>
            </a:fld>
            <a:endParaRPr lang="en-US" altLang="zh-C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p:cNvSpPr>
          <p:nvPr>
            <p:ph type="title"/>
          </p:nvPr>
        </p:nvSpPr>
        <p:spPr/>
        <p:txBody>
          <a:bodyPr/>
          <a:lstStyle/>
          <a:p>
            <a:r>
              <a:rPr lang="zh-CN" altLang="en-US" b="1" dirty="0"/>
              <a:t>用户主目录</a:t>
            </a:r>
          </a:p>
        </p:txBody>
      </p:sp>
      <p:sp>
        <p:nvSpPr>
          <p:cNvPr id="51202" name="内容占位符 2"/>
          <p:cNvSpPr>
            <a:spLocks noGrp="1"/>
          </p:cNvSpPr>
          <p:nvPr>
            <p:ph idx="1"/>
          </p:nvPr>
        </p:nvSpPr>
        <p:spPr/>
        <p:txBody>
          <a:bodyPr/>
          <a:lstStyle/>
          <a:p>
            <a:r>
              <a:rPr lang="zh-CN" altLang="en-US" sz="2400" dirty="0"/>
              <a:t>用户登录后，将会进入一个系统指定的专属目录，即用户的主目录，该目录名通常为用户的登录账号。如</a:t>
            </a:r>
            <a:endParaRPr lang="en-US" altLang="zh-CN" sz="2400" dirty="0"/>
          </a:p>
          <a:p>
            <a:pPr lvl="1"/>
            <a:r>
              <a:rPr lang="zh-CN" altLang="en-US" sz="2000" dirty="0"/>
              <a:t>用户</a:t>
            </a:r>
            <a:r>
              <a:rPr lang="en-US" altLang="zh-CN" sz="2000" dirty="0" err="1"/>
              <a:t>osmond</a:t>
            </a:r>
            <a:r>
              <a:rPr lang="zh-CN" altLang="en-US" sz="2000" dirty="0"/>
              <a:t>的主目录为：</a:t>
            </a:r>
            <a:r>
              <a:rPr lang="en-US" altLang="zh-CN" sz="2000" dirty="0"/>
              <a:t>/home/</a:t>
            </a:r>
            <a:r>
              <a:rPr lang="en-US" altLang="zh-CN" sz="2000" dirty="0" err="1"/>
              <a:t>osmond</a:t>
            </a:r>
            <a:endParaRPr lang="en-US" altLang="zh-CN" sz="2000" dirty="0"/>
          </a:p>
          <a:p>
            <a:r>
              <a:rPr lang="zh-CN" altLang="en-US" sz="2400" dirty="0"/>
              <a:t>在创建用户时，系统管理员会给每个用户建立一个主目录，通常在 </a:t>
            </a:r>
            <a:r>
              <a:rPr lang="en-US" altLang="zh-CN" sz="2400" dirty="0"/>
              <a:t>/home/ </a:t>
            </a:r>
            <a:r>
              <a:rPr lang="zh-CN" altLang="en-US" sz="2400" dirty="0"/>
              <a:t>目录下。</a:t>
            </a:r>
          </a:p>
          <a:p>
            <a:r>
              <a:rPr lang="zh-CN" altLang="en-US" sz="2400" dirty="0"/>
              <a:t>用户对自己主目录的文件拥有所有权，可以在自己的主目录下进行相关操作。</a:t>
            </a:r>
          </a:p>
          <a:p>
            <a:r>
              <a:rPr lang="zh-CN" altLang="en-US" sz="2400" dirty="0"/>
              <a:t>每个用户名对应一个用户 </a:t>
            </a:r>
            <a:r>
              <a:rPr lang="en-US" altLang="zh-CN" sz="2400" dirty="0"/>
              <a:t>ID </a:t>
            </a:r>
            <a:r>
              <a:rPr lang="zh-CN" altLang="en-US" sz="2400" dirty="0"/>
              <a:t>号（一个数字）；每个用户都被分配到一个指定的组 </a:t>
            </a:r>
            <a:r>
              <a:rPr lang="en-US" altLang="zh-CN" sz="2400" dirty="0"/>
              <a:t>(group) </a:t>
            </a:r>
            <a:r>
              <a:rPr lang="zh-CN" altLang="en-US" sz="2400" dirty="0"/>
              <a:t>中。</a:t>
            </a:r>
          </a:p>
          <a:p>
            <a:r>
              <a:rPr lang="zh-CN" altLang="en-US" sz="2400" dirty="0"/>
              <a:t>默认情况下 </a:t>
            </a:r>
            <a:r>
              <a:rPr lang="en-US" altLang="zh-CN" sz="2400" dirty="0"/>
              <a:t>RHEL/CentOS </a:t>
            </a:r>
            <a:r>
              <a:rPr lang="zh-CN" altLang="en-US" sz="2400" dirty="0"/>
              <a:t>在创建用户的同时会创建一个和用户同名的私有组。</a:t>
            </a:r>
          </a:p>
        </p:txBody>
      </p:sp>
      <p:sp>
        <p:nvSpPr>
          <p:cNvPr id="4" name="日期占位符 3"/>
          <p:cNvSpPr>
            <a:spLocks noGrp="1"/>
          </p:cNvSpPr>
          <p:nvPr>
            <p:ph type="dt" sz="quarter" idx="10"/>
          </p:nvPr>
        </p:nvSpPr>
        <p:spPr/>
        <p:txBody>
          <a:bodyPr/>
          <a:lstStyle/>
          <a:p>
            <a:pPr>
              <a:defRPr/>
            </a:pPr>
            <a:fld id="{0D3B9178-496E-49B4-BBFB-87BA11AA6CC7}" type="datetime2">
              <a:rPr lang="zh-CN" altLang="en-US"/>
              <a:pPr>
                <a:defRPr/>
              </a:pPr>
              <a:t>2021年1月14日, Thursday</a:t>
            </a:fld>
            <a:endParaRPr lang="en-US" altLang="zh-CN" dirty="0"/>
          </a:p>
        </p:txBody>
      </p:sp>
      <p:sp>
        <p:nvSpPr>
          <p:cNvPr id="6" name="灯片编号占位符 5"/>
          <p:cNvSpPr>
            <a:spLocks noGrp="1"/>
          </p:cNvSpPr>
          <p:nvPr>
            <p:ph type="sldNum" sz="quarter" idx="11"/>
          </p:nvPr>
        </p:nvSpPr>
        <p:spPr/>
        <p:txBody>
          <a:bodyPr/>
          <a:lstStyle/>
          <a:p>
            <a:pPr>
              <a:defRPr/>
            </a:pPr>
            <a:fld id="{C4D824DC-83E6-4781-9D61-1805BB35CAD8}" type="slidenum">
              <a:rPr lang="en-US" altLang="zh-CN" smtClean="0"/>
              <a:pPr>
                <a:defRPr/>
              </a:pPr>
              <a:t>35</a:t>
            </a:fld>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p:cNvSpPr>
          <p:nvPr>
            <p:ph type="title"/>
          </p:nvPr>
        </p:nvSpPr>
        <p:spPr/>
        <p:txBody>
          <a:bodyPr/>
          <a:lstStyle/>
          <a:p>
            <a:r>
              <a:rPr lang="zh-CN" altLang="en-US" b="1"/>
              <a:t>符号链接</a:t>
            </a:r>
            <a:endParaRPr lang="zh-CN" altLang="en-US"/>
          </a:p>
        </p:txBody>
      </p:sp>
      <p:sp>
        <p:nvSpPr>
          <p:cNvPr id="52226" name="内容占位符 2"/>
          <p:cNvSpPr>
            <a:spLocks noGrp="1"/>
          </p:cNvSpPr>
          <p:nvPr>
            <p:ph idx="1"/>
          </p:nvPr>
        </p:nvSpPr>
        <p:spPr/>
        <p:txBody>
          <a:bodyPr/>
          <a:lstStyle/>
          <a:p>
            <a:r>
              <a:rPr lang="zh-CN" altLang="en-US"/>
              <a:t>符号链接又称软链接，是指将一个文件指向另外一个文件的文件名。</a:t>
            </a:r>
          </a:p>
          <a:p>
            <a:r>
              <a:rPr lang="zh-CN" altLang="en-US"/>
              <a:t>这种符号链接的关系由 </a:t>
            </a:r>
            <a:r>
              <a:rPr lang="en-US" altLang="zh-CN"/>
              <a:t>ln -s </a:t>
            </a:r>
            <a:r>
              <a:rPr lang="zh-CN" altLang="en-US"/>
              <a:t>命令行来建立。 </a:t>
            </a:r>
          </a:p>
          <a:p>
            <a:endParaRPr lang="zh-CN" altLang="en-US"/>
          </a:p>
        </p:txBody>
      </p:sp>
      <p:sp>
        <p:nvSpPr>
          <p:cNvPr id="4" name="日期占位符 3"/>
          <p:cNvSpPr>
            <a:spLocks noGrp="1"/>
          </p:cNvSpPr>
          <p:nvPr>
            <p:ph type="dt" sz="quarter" idx="10"/>
          </p:nvPr>
        </p:nvSpPr>
        <p:spPr/>
        <p:txBody>
          <a:bodyPr/>
          <a:lstStyle/>
          <a:p>
            <a:pPr>
              <a:defRPr/>
            </a:pPr>
            <a:fld id="{0D3B9178-496E-49B4-BBFB-87BA11AA6CC7}" type="datetime2">
              <a:rPr lang="zh-CN" altLang="en-US"/>
              <a:pPr>
                <a:defRPr/>
              </a:pPr>
              <a:t>2021年1月14日, Thursday</a:t>
            </a:fld>
            <a:endParaRPr lang="en-US" altLang="zh-CN" dirty="0"/>
          </a:p>
        </p:txBody>
      </p:sp>
      <p:sp>
        <p:nvSpPr>
          <p:cNvPr id="6" name="灯片编号占位符 5"/>
          <p:cNvSpPr>
            <a:spLocks noGrp="1"/>
          </p:cNvSpPr>
          <p:nvPr>
            <p:ph type="sldNum" sz="quarter" idx="11"/>
          </p:nvPr>
        </p:nvSpPr>
        <p:spPr/>
        <p:txBody>
          <a:bodyPr/>
          <a:lstStyle/>
          <a:p>
            <a:pPr>
              <a:defRPr/>
            </a:pPr>
            <a:fld id="{A34795A3-DB94-4C65-B1B1-D5C17288EE0E}" type="slidenum">
              <a:rPr lang="en-US" altLang="zh-CN" smtClean="0"/>
              <a:pPr>
                <a:defRPr/>
              </a:pPr>
              <a:t>36</a:t>
            </a:fld>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p:cNvSpPr>
          <p:nvPr>
            <p:ph type="title"/>
          </p:nvPr>
        </p:nvSpPr>
        <p:spPr/>
        <p:txBody>
          <a:bodyPr/>
          <a:lstStyle/>
          <a:p>
            <a:r>
              <a:rPr lang="zh-CN" altLang="en-US"/>
              <a:t>硬链接和软链接的比较 </a:t>
            </a:r>
          </a:p>
        </p:txBody>
      </p:sp>
      <p:sp>
        <p:nvSpPr>
          <p:cNvPr id="53250" name="内容占位符 2"/>
          <p:cNvSpPr>
            <a:spLocks noGrp="1"/>
          </p:cNvSpPr>
          <p:nvPr>
            <p:ph idx="1"/>
          </p:nvPr>
        </p:nvSpPr>
        <p:spPr/>
        <p:txBody>
          <a:bodyPr/>
          <a:lstStyle/>
          <a:p>
            <a:r>
              <a:rPr lang="zh-CN" altLang="en-US"/>
              <a:t>硬链接</a:t>
            </a:r>
          </a:p>
          <a:p>
            <a:pPr lvl="1"/>
            <a:r>
              <a:rPr lang="zh-CN" altLang="en-US"/>
              <a:t>链接文件和被链接文件必须位于同一个文件系统内</a:t>
            </a:r>
          </a:p>
          <a:p>
            <a:pPr lvl="1"/>
            <a:r>
              <a:rPr lang="zh-CN" altLang="en-US"/>
              <a:t>不能建立指向目录的硬链接</a:t>
            </a:r>
          </a:p>
          <a:p>
            <a:r>
              <a:rPr lang="zh-CN" altLang="en-US"/>
              <a:t>软链接</a:t>
            </a:r>
          </a:p>
          <a:p>
            <a:pPr lvl="1"/>
            <a:r>
              <a:rPr lang="zh-CN" altLang="en-US"/>
              <a:t>链接文件和被链接文件可以位于不同文件系统</a:t>
            </a:r>
          </a:p>
          <a:p>
            <a:pPr lvl="1"/>
            <a:r>
              <a:rPr lang="zh-CN" altLang="en-US"/>
              <a:t>可以建立指向目录的软链接</a:t>
            </a:r>
          </a:p>
          <a:p>
            <a:endParaRPr lang="zh-CN" altLang="en-US"/>
          </a:p>
        </p:txBody>
      </p:sp>
      <p:sp>
        <p:nvSpPr>
          <p:cNvPr id="4" name="日期占位符 3"/>
          <p:cNvSpPr>
            <a:spLocks noGrp="1"/>
          </p:cNvSpPr>
          <p:nvPr>
            <p:ph type="dt" sz="quarter" idx="10"/>
          </p:nvPr>
        </p:nvSpPr>
        <p:spPr/>
        <p:txBody>
          <a:bodyPr/>
          <a:lstStyle/>
          <a:p>
            <a:pPr>
              <a:defRPr/>
            </a:pPr>
            <a:fld id="{0D3B9178-496E-49B4-BBFB-87BA11AA6CC7}" type="datetime2">
              <a:rPr lang="zh-CN" altLang="en-US"/>
              <a:pPr>
                <a:defRPr/>
              </a:pPr>
              <a:t>2021年1月14日, Thursday</a:t>
            </a:fld>
            <a:endParaRPr lang="en-US" altLang="zh-CN" dirty="0"/>
          </a:p>
        </p:txBody>
      </p:sp>
      <p:sp>
        <p:nvSpPr>
          <p:cNvPr id="6" name="灯片编号占位符 5"/>
          <p:cNvSpPr>
            <a:spLocks noGrp="1"/>
          </p:cNvSpPr>
          <p:nvPr>
            <p:ph type="sldNum" sz="quarter" idx="11"/>
          </p:nvPr>
        </p:nvSpPr>
        <p:spPr/>
        <p:txBody>
          <a:bodyPr/>
          <a:lstStyle/>
          <a:p>
            <a:pPr>
              <a:defRPr/>
            </a:pPr>
            <a:fld id="{C43910F1-5BD3-4F06-86B6-1767B929790E}" type="slidenum">
              <a:rPr lang="en-US" altLang="zh-CN" smtClean="0"/>
              <a:pPr>
                <a:defRPr/>
              </a:pPr>
              <a:t>37</a:t>
            </a:fld>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r>
              <a:rPr lang="zh-CN" altLang="en-US" b="1"/>
              <a:t>设备文件</a:t>
            </a:r>
            <a:endParaRPr lang="zh-CN" altLang="en-US"/>
          </a:p>
        </p:txBody>
      </p:sp>
      <p:sp>
        <p:nvSpPr>
          <p:cNvPr id="54274" name="内容占位符 2"/>
          <p:cNvSpPr>
            <a:spLocks noGrp="1"/>
          </p:cNvSpPr>
          <p:nvPr>
            <p:ph idx="1"/>
          </p:nvPr>
        </p:nvSpPr>
        <p:spPr/>
        <p:txBody>
          <a:bodyPr/>
          <a:lstStyle/>
          <a:p>
            <a:pPr>
              <a:lnSpc>
                <a:spcPct val="90000"/>
              </a:lnSpc>
            </a:pPr>
            <a:r>
              <a:rPr lang="zh-CN" altLang="en-US" sz="2400"/>
              <a:t>设备是指计算机中的外围硬件装置，即除了</a:t>
            </a:r>
            <a:r>
              <a:rPr lang="en-US" altLang="zh-CN" sz="2400"/>
              <a:t>CPU</a:t>
            </a:r>
            <a:r>
              <a:rPr lang="zh-CN" altLang="en-US" sz="2400"/>
              <a:t>和内存以外的所有设备。通常，设备中含有数据寄存器或数据缓存器、设备控制器，它们用于完成设备同</a:t>
            </a:r>
            <a:r>
              <a:rPr lang="en-US" altLang="zh-CN" sz="2400"/>
              <a:t>CPU</a:t>
            </a:r>
            <a:r>
              <a:rPr lang="zh-CN" altLang="en-US" sz="2400"/>
              <a:t>或内存的数据交换。 </a:t>
            </a:r>
          </a:p>
          <a:p>
            <a:pPr>
              <a:lnSpc>
                <a:spcPct val="90000"/>
              </a:lnSpc>
            </a:pPr>
            <a:r>
              <a:rPr lang="zh-CN" altLang="en-US" sz="2400"/>
              <a:t>在 </a:t>
            </a:r>
            <a:r>
              <a:rPr lang="en-US" altLang="zh-CN" sz="2400"/>
              <a:t>Linux </a:t>
            </a:r>
            <a:r>
              <a:rPr lang="zh-CN" altLang="en-US" sz="2400"/>
              <a:t>下，为了屏蔽用户对设备访问的复杂性，采用了设备文件，即可以通过象访问普通文件一样的方式来对设备进行访问读写。 </a:t>
            </a:r>
          </a:p>
          <a:p>
            <a:pPr>
              <a:lnSpc>
                <a:spcPct val="90000"/>
              </a:lnSpc>
            </a:pPr>
            <a:r>
              <a:rPr lang="zh-CN" altLang="en-US" sz="2400"/>
              <a:t>设备文件用来访问硬件设备，包括硬盘、光驱、打印机等。每个硬件设备至少与一个设备文件相关联。 </a:t>
            </a:r>
          </a:p>
          <a:p>
            <a:pPr>
              <a:lnSpc>
                <a:spcPct val="90000"/>
              </a:lnSpc>
            </a:pPr>
            <a:r>
              <a:rPr lang="zh-CN" altLang="en-US" sz="2400"/>
              <a:t>设备文件分为：字符设备（如：键盘）和块设备（如：磁盘）。 </a:t>
            </a:r>
          </a:p>
          <a:p>
            <a:endParaRPr lang="zh-CN" altLang="en-US"/>
          </a:p>
        </p:txBody>
      </p:sp>
      <p:sp>
        <p:nvSpPr>
          <p:cNvPr id="4" name="日期占位符 3"/>
          <p:cNvSpPr>
            <a:spLocks noGrp="1"/>
          </p:cNvSpPr>
          <p:nvPr>
            <p:ph type="dt" sz="quarter" idx="10"/>
          </p:nvPr>
        </p:nvSpPr>
        <p:spPr/>
        <p:txBody>
          <a:bodyPr/>
          <a:lstStyle/>
          <a:p>
            <a:pPr>
              <a:defRPr/>
            </a:pPr>
            <a:fld id="{0D3B9178-496E-49B4-BBFB-87BA11AA6CC7}" type="datetime2">
              <a:rPr lang="zh-CN" altLang="en-US"/>
              <a:pPr>
                <a:defRPr/>
              </a:pPr>
              <a:t>2021年1月14日, Thursday</a:t>
            </a:fld>
            <a:endParaRPr lang="en-US" altLang="zh-CN" dirty="0"/>
          </a:p>
        </p:txBody>
      </p:sp>
      <p:sp>
        <p:nvSpPr>
          <p:cNvPr id="6" name="灯片编号占位符 5"/>
          <p:cNvSpPr>
            <a:spLocks noGrp="1"/>
          </p:cNvSpPr>
          <p:nvPr>
            <p:ph type="sldNum" sz="quarter" idx="11"/>
          </p:nvPr>
        </p:nvSpPr>
        <p:spPr/>
        <p:txBody>
          <a:bodyPr/>
          <a:lstStyle/>
          <a:p>
            <a:pPr>
              <a:defRPr/>
            </a:pPr>
            <a:fld id="{5437C698-737B-467B-AD03-A06076A0413B}" type="slidenum">
              <a:rPr lang="en-US" altLang="zh-CN" smtClean="0"/>
              <a:pPr>
                <a:defRPr/>
              </a:pPr>
              <a:t>38</a:t>
            </a:fld>
            <a:endParaRPr lang="en-US" altLang="zh-C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p:cNvSpPr>
          <p:nvPr>
            <p:ph type="title"/>
          </p:nvPr>
        </p:nvSpPr>
        <p:spPr/>
        <p:txBody>
          <a:bodyPr/>
          <a:lstStyle/>
          <a:p>
            <a:r>
              <a:rPr lang="en-GB" altLang="zh-CN">
                <a:latin typeface="MSung Light SC"/>
              </a:rPr>
              <a:t>Linux</a:t>
            </a:r>
            <a:r>
              <a:rPr lang="zh-CN" altLang="en-GB">
                <a:latin typeface="宋体" charset="-122"/>
              </a:rPr>
              <a:t>下设备的使用</a:t>
            </a:r>
            <a:endParaRPr lang="zh-CN" altLang="en-US"/>
          </a:p>
        </p:txBody>
      </p:sp>
      <p:sp>
        <p:nvSpPr>
          <p:cNvPr id="55298" name="内容占位符 2"/>
          <p:cNvSpPr>
            <a:spLocks noGrp="1"/>
          </p:cNvSpPr>
          <p:nvPr>
            <p:ph idx="1"/>
          </p:nvPr>
        </p:nvSpPr>
        <p:spPr/>
        <p:txBody>
          <a:bodyPr/>
          <a:lstStyle/>
          <a:p>
            <a:r>
              <a:rPr lang="zh-CN" altLang="en-US"/>
              <a:t>设备的使用方法</a:t>
            </a:r>
          </a:p>
          <a:p>
            <a:pPr lvl="1"/>
            <a:r>
              <a:rPr lang="zh-CN" altLang="en-US"/>
              <a:t>用户可以用设备名来使用设备</a:t>
            </a:r>
          </a:p>
          <a:p>
            <a:pPr lvl="1"/>
            <a:r>
              <a:rPr lang="zh-CN" altLang="en-US"/>
              <a:t>用户可以用访问文件的方法来使用设备</a:t>
            </a:r>
          </a:p>
          <a:p>
            <a:r>
              <a:rPr lang="zh-CN" altLang="en-US"/>
              <a:t> 设备名以文件系统中的设备文件的形式存在</a:t>
            </a:r>
          </a:p>
          <a:p>
            <a:r>
              <a:rPr lang="zh-CN" altLang="en-US"/>
              <a:t> 所有的设备文件存放在</a:t>
            </a:r>
            <a:r>
              <a:rPr lang="en-US" altLang="zh-CN"/>
              <a:t>/dev</a:t>
            </a:r>
            <a:r>
              <a:rPr lang="zh-CN" altLang="en-US"/>
              <a:t>目录下</a:t>
            </a:r>
          </a:p>
          <a:p>
            <a:r>
              <a:rPr lang="zh-CN" altLang="en-US"/>
              <a:t> 几个特殊的设备</a:t>
            </a:r>
          </a:p>
          <a:p>
            <a:pPr lvl="1"/>
            <a:r>
              <a:rPr lang="en-US" altLang="zh-CN"/>
              <a:t>/dev/null		</a:t>
            </a:r>
            <a:r>
              <a:rPr lang="zh-CN" altLang="en-US"/>
              <a:t>－空设备</a:t>
            </a:r>
          </a:p>
          <a:p>
            <a:pPr lvl="1"/>
            <a:r>
              <a:rPr lang="en-US" altLang="zh-CN"/>
              <a:t>/dev/zero		</a:t>
            </a:r>
            <a:r>
              <a:rPr lang="zh-CN" altLang="en-US"/>
              <a:t>－零设备</a:t>
            </a:r>
          </a:p>
          <a:p>
            <a:endParaRPr lang="zh-CN" altLang="en-US"/>
          </a:p>
        </p:txBody>
      </p:sp>
      <p:sp>
        <p:nvSpPr>
          <p:cNvPr id="4" name="日期占位符 3"/>
          <p:cNvSpPr>
            <a:spLocks noGrp="1"/>
          </p:cNvSpPr>
          <p:nvPr>
            <p:ph type="dt" sz="quarter" idx="10"/>
          </p:nvPr>
        </p:nvSpPr>
        <p:spPr/>
        <p:txBody>
          <a:bodyPr/>
          <a:lstStyle/>
          <a:p>
            <a:pPr>
              <a:defRPr/>
            </a:pPr>
            <a:fld id="{0D3B9178-496E-49B4-BBFB-87BA11AA6CC7}" type="datetime2">
              <a:rPr lang="zh-CN" altLang="en-US"/>
              <a:pPr>
                <a:defRPr/>
              </a:pPr>
              <a:t>2021年1月14日, Thursday</a:t>
            </a:fld>
            <a:endParaRPr lang="en-US" altLang="zh-CN" dirty="0"/>
          </a:p>
        </p:txBody>
      </p:sp>
      <p:sp>
        <p:nvSpPr>
          <p:cNvPr id="6" name="灯片编号占位符 5"/>
          <p:cNvSpPr>
            <a:spLocks noGrp="1"/>
          </p:cNvSpPr>
          <p:nvPr>
            <p:ph type="sldNum" sz="quarter" idx="11"/>
          </p:nvPr>
        </p:nvSpPr>
        <p:spPr/>
        <p:txBody>
          <a:bodyPr/>
          <a:lstStyle/>
          <a:p>
            <a:pPr>
              <a:defRPr/>
            </a:pPr>
            <a:fld id="{64FDA725-F8ED-4419-9FD3-1553AB414C47}" type="slidenum">
              <a:rPr lang="en-US" altLang="zh-CN" smtClean="0"/>
              <a:pPr>
                <a:defRPr/>
              </a:pPr>
              <a:t>39</a:t>
            </a:fld>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Linux</a:t>
            </a:r>
            <a:r>
              <a:rPr lang="zh-CN" altLang="en-US" dirty="0"/>
              <a:t>工作界面</a:t>
            </a:r>
          </a:p>
        </p:txBody>
      </p:sp>
      <p:sp>
        <p:nvSpPr>
          <p:cNvPr id="17410" name="文本占位符 2"/>
          <p:cNvSpPr>
            <a:spLocks noGrp="1"/>
          </p:cNvSpPr>
          <p:nvPr>
            <p:ph type="body" idx="1"/>
          </p:nvPr>
        </p:nvSpPr>
        <p:spPr/>
        <p:txBody>
          <a:bodyPr/>
          <a:lstStyle/>
          <a:p>
            <a:endParaRPr lang="zh-CN" altLang="en-US"/>
          </a:p>
        </p:txBody>
      </p:sp>
      <p:sp>
        <p:nvSpPr>
          <p:cNvPr id="4" name="日期占位符 3"/>
          <p:cNvSpPr>
            <a:spLocks noGrp="1"/>
          </p:cNvSpPr>
          <p:nvPr>
            <p:ph type="dt" sz="quarter" idx="10"/>
          </p:nvPr>
        </p:nvSpPr>
        <p:spPr/>
        <p:txBody>
          <a:bodyPr/>
          <a:lstStyle/>
          <a:p>
            <a:pPr>
              <a:defRPr/>
            </a:pPr>
            <a:fld id="{B8C40DAD-E20B-41EC-B788-3EAE527B1E0B}" type="datetime2">
              <a:rPr lang="zh-CN" altLang="en-US"/>
              <a:pPr>
                <a:defRPr/>
              </a:pPr>
              <a:t>2021年1月14日, Thursday</a:t>
            </a:fld>
            <a:endParaRPr lang="en-US" altLang="zh-CN" dirty="0"/>
          </a:p>
        </p:txBody>
      </p:sp>
      <p:sp>
        <p:nvSpPr>
          <p:cNvPr id="5" name="灯片编号占位符 4"/>
          <p:cNvSpPr>
            <a:spLocks noGrp="1"/>
          </p:cNvSpPr>
          <p:nvPr>
            <p:ph type="sldNum" sz="quarter" idx="11"/>
          </p:nvPr>
        </p:nvSpPr>
        <p:spPr/>
        <p:txBody>
          <a:bodyPr/>
          <a:lstStyle/>
          <a:p>
            <a:pPr>
              <a:defRPr/>
            </a:pPr>
            <a:fld id="{3514CAF3-B8CF-4AD7-98BB-9E0CF397109F}" type="slidenum">
              <a:rPr lang="en-US" altLang="zh-CN"/>
              <a:pPr>
                <a:defRPr/>
              </a:pPr>
              <a:t>4</a:t>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p:cNvSpPr>
          <p:nvPr>
            <p:ph type="title"/>
          </p:nvPr>
        </p:nvSpPr>
        <p:spPr/>
        <p:txBody>
          <a:bodyPr/>
          <a:lstStyle/>
          <a:p>
            <a:r>
              <a:rPr lang="zh-CN" altLang="en-US" b="1" dirty="0"/>
              <a:t>套接字和命名管道</a:t>
            </a:r>
            <a:endParaRPr lang="zh-CN" altLang="en-US" dirty="0"/>
          </a:p>
        </p:txBody>
      </p:sp>
      <p:sp>
        <p:nvSpPr>
          <p:cNvPr id="56322" name="内容占位符 2"/>
          <p:cNvSpPr>
            <a:spLocks noGrp="1"/>
          </p:cNvSpPr>
          <p:nvPr>
            <p:ph idx="1"/>
          </p:nvPr>
        </p:nvSpPr>
        <p:spPr/>
        <p:txBody>
          <a:bodyPr/>
          <a:lstStyle/>
          <a:p>
            <a:pPr>
              <a:lnSpc>
                <a:spcPct val="90000"/>
              </a:lnSpc>
            </a:pPr>
            <a:r>
              <a:rPr lang="zh-CN" altLang="en-US" dirty="0"/>
              <a:t>套接字和命名管道是 </a:t>
            </a:r>
            <a:r>
              <a:rPr lang="en-US" altLang="zh-CN" dirty="0"/>
              <a:t>Linux </a:t>
            </a:r>
            <a:r>
              <a:rPr lang="zh-CN" altLang="en-US" dirty="0"/>
              <a:t>环境下实现进程间通信（</a:t>
            </a:r>
            <a:r>
              <a:rPr lang="en-US" altLang="zh-CN" dirty="0"/>
              <a:t>IPC</a:t>
            </a:r>
            <a:r>
              <a:rPr lang="zh-CN" altLang="en-US" dirty="0"/>
              <a:t>）的机制。 </a:t>
            </a:r>
          </a:p>
          <a:p>
            <a:pPr>
              <a:lnSpc>
                <a:spcPct val="90000"/>
              </a:lnSpc>
            </a:pPr>
            <a:r>
              <a:rPr lang="zh-CN" altLang="en-US" dirty="0"/>
              <a:t>命名管道（</a:t>
            </a:r>
            <a:r>
              <a:rPr lang="en-US" altLang="zh-CN" dirty="0"/>
              <a:t>FIFO</a:t>
            </a:r>
            <a:r>
              <a:rPr lang="zh-CN" altLang="en-US" dirty="0"/>
              <a:t>）文件允许运行在同一台计算机上的两个进程之间进行通信。</a:t>
            </a:r>
            <a:endParaRPr lang="en-US" altLang="zh-CN" dirty="0"/>
          </a:p>
          <a:p>
            <a:pPr>
              <a:lnSpc>
                <a:spcPct val="90000"/>
              </a:lnSpc>
            </a:pPr>
            <a:r>
              <a:rPr lang="zh-CN" altLang="en-US" dirty="0"/>
              <a:t>套接字（</a:t>
            </a:r>
            <a:r>
              <a:rPr lang="en-US" altLang="zh-CN" dirty="0"/>
              <a:t>socket</a:t>
            </a:r>
            <a:r>
              <a:rPr lang="zh-CN" altLang="en-US" dirty="0"/>
              <a:t>）允许运行在不同计算机上的进程之间相互通信。 </a:t>
            </a:r>
          </a:p>
          <a:p>
            <a:pPr>
              <a:lnSpc>
                <a:spcPct val="90000"/>
              </a:lnSpc>
            </a:pPr>
            <a:r>
              <a:rPr lang="zh-CN" altLang="en-US" dirty="0"/>
              <a:t>套接字和命名管道通常是在进程运行时创建或删除的，一般无需系统管理员干预。 </a:t>
            </a:r>
          </a:p>
          <a:p>
            <a:endParaRPr lang="zh-CN" altLang="en-US" dirty="0"/>
          </a:p>
        </p:txBody>
      </p:sp>
      <p:sp>
        <p:nvSpPr>
          <p:cNvPr id="4" name="日期占位符 3"/>
          <p:cNvSpPr>
            <a:spLocks noGrp="1"/>
          </p:cNvSpPr>
          <p:nvPr>
            <p:ph type="dt" sz="quarter" idx="10"/>
          </p:nvPr>
        </p:nvSpPr>
        <p:spPr/>
        <p:txBody>
          <a:bodyPr/>
          <a:lstStyle/>
          <a:p>
            <a:pPr>
              <a:defRPr/>
            </a:pPr>
            <a:fld id="{0D3B9178-496E-49B4-BBFB-87BA11AA6CC7}" type="datetime2">
              <a:rPr lang="zh-CN" altLang="en-US"/>
              <a:pPr>
                <a:defRPr/>
              </a:pPr>
              <a:t>2021年1月14日, Thursday</a:t>
            </a:fld>
            <a:endParaRPr lang="en-US" altLang="zh-CN" dirty="0"/>
          </a:p>
        </p:txBody>
      </p:sp>
      <p:sp>
        <p:nvSpPr>
          <p:cNvPr id="6" name="灯片编号占位符 5"/>
          <p:cNvSpPr>
            <a:spLocks noGrp="1"/>
          </p:cNvSpPr>
          <p:nvPr>
            <p:ph type="sldNum" sz="quarter" idx="11"/>
          </p:nvPr>
        </p:nvSpPr>
        <p:spPr/>
        <p:txBody>
          <a:bodyPr/>
          <a:lstStyle/>
          <a:p>
            <a:pPr>
              <a:defRPr/>
            </a:pPr>
            <a:fld id="{7D6C9D0C-D8EB-468E-B261-6EFA0E73A240}" type="slidenum">
              <a:rPr lang="en-US" altLang="zh-CN" smtClean="0"/>
              <a:pPr>
                <a:defRPr/>
              </a:pPr>
              <a:t>40</a:t>
            </a:fld>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p:cNvSpPr>
          <p:nvPr>
            <p:ph type="title"/>
          </p:nvPr>
        </p:nvSpPr>
        <p:spPr/>
        <p:txBody>
          <a:bodyPr/>
          <a:lstStyle/>
          <a:p>
            <a:r>
              <a:rPr lang="en-US" altLang="zh-CN" b="1"/>
              <a:t>Linux </a:t>
            </a:r>
            <a:r>
              <a:rPr lang="zh-CN" altLang="en-US" b="1"/>
              <a:t>的目录结构</a:t>
            </a:r>
          </a:p>
        </p:txBody>
      </p:sp>
      <p:sp>
        <p:nvSpPr>
          <p:cNvPr id="57346" name="内容占位符 2"/>
          <p:cNvSpPr>
            <a:spLocks noGrp="1"/>
          </p:cNvSpPr>
          <p:nvPr>
            <p:ph idx="1"/>
          </p:nvPr>
        </p:nvSpPr>
        <p:spPr>
          <a:xfrm>
            <a:off x="457200" y="1412875"/>
            <a:ext cx="8229600" cy="4718050"/>
          </a:xfrm>
        </p:spPr>
        <p:txBody>
          <a:bodyPr/>
          <a:lstStyle/>
          <a:p>
            <a:r>
              <a:rPr lang="en-US" altLang="zh-CN" sz="2400"/>
              <a:t>Linux </a:t>
            </a:r>
            <a:r>
              <a:rPr lang="zh-CN" altLang="en-US" sz="2400"/>
              <a:t>文件系统是一个目录树的结构，文件系统结构从一个根目录开始，根目录下可以有任意多个文件和子目录，子目录中又可以有任意多个文件和子目录。</a:t>
            </a:r>
          </a:p>
          <a:p>
            <a:r>
              <a:rPr lang="en-US" altLang="zh-CN" sz="2400"/>
              <a:t>Linux </a:t>
            </a:r>
            <a:r>
              <a:rPr lang="zh-CN" altLang="en-US" sz="2400"/>
              <a:t>的这种文件系统结构使得一个目录和它包含的文件</a:t>
            </a:r>
            <a:r>
              <a:rPr lang="en-US" altLang="zh-CN" sz="2400"/>
              <a:t>/</a:t>
            </a:r>
            <a:r>
              <a:rPr lang="zh-CN" altLang="en-US" sz="2400"/>
              <a:t>子目录之间形成一种层次关系。</a:t>
            </a:r>
            <a:endParaRPr lang="zh-CN" altLang="en-US"/>
          </a:p>
        </p:txBody>
      </p:sp>
      <p:sp>
        <p:nvSpPr>
          <p:cNvPr id="4" name="日期占位符 3"/>
          <p:cNvSpPr>
            <a:spLocks noGrp="1"/>
          </p:cNvSpPr>
          <p:nvPr>
            <p:ph type="dt" sz="quarter" idx="10"/>
          </p:nvPr>
        </p:nvSpPr>
        <p:spPr/>
        <p:txBody>
          <a:bodyPr/>
          <a:lstStyle/>
          <a:p>
            <a:pPr>
              <a:defRPr/>
            </a:pPr>
            <a:fld id="{0D3B9178-496E-49B4-BBFB-87BA11AA6CC7}" type="datetime2">
              <a:rPr lang="zh-CN" altLang="en-US"/>
              <a:pPr>
                <a:defRPr/>
              </a:pPr>
              <a:t>2021年1月14日, Thursday</a:t>
            </a:fld>
            <a:endParaRPr lang="en-US" altLang="zh-CN" dirty="0"/>
          </a:p>
        </p:txBody>
      </p:sp>
      <p:sp>
        <p:nvSpPr>
          <p:cNvPr id="6" name="灯片编号占位符 5"/>
          <p:cNvSpPr>
            <a:spLocks noGrp="1"/>
          </p:cNvSpPr>
          <p:nvPr>
            <p:ph type="sldNum" sz="quarter" idx="11"/>
          </p:nvPr>
        </p:nvSpPr>
        <p:spPr/>
        <p:txBody>
          <a:bodyPr/>
          <a:lstStyle/>
          <a:p>
            <a:pPr>
              <a:defRPr/>
            </a:pPr>
            <a:fld id="{A76E13B7-8E5B-45EB-ADAA-AB78AA74EBF0}" type="slidenum">
              <a:rPr lang="en-US" altLang="zh-CN" smtClean="0"/>
              <a:pPr>
                <a:defRPr/>
              </a:pPr>
              <a:t>41</a:t>
            </a:fld>
            <a:endParaRPr lang="en-US" altLang="zh-CN" dirty="0"/>
          </a:p>
        </p:txBody>
      </p:sp>
      <p:grpSp>
        <p:nvGrpSpPr>
          <p:cNvPr id="7" name="Group 34"/>
          <p:cNvGrpSpPr>
            <a:grpSpLocks/>
          </p:cNvGrpSpPr>
          <p:nvPr/>
        </p:nvGrpSpPr>
        <p:grpSpPr bwMode="auto">
          <a:xfrm>
            <a:off x="611188" y="3500438"/>
            <a:ext cx="8061325" cy="2665412"/>
            <a:chOff x="340" y="2478"/>
            <a:chExt cx="5078" cy="1706"/>
          </a:xfrm>
        </p:grpSpPr>
        <p:sp>
          <p:nvSpPr>
            <p:cNvPr id="57351" name="Text Box 5"/>
            <p:cNvSpPr txBox="1">
              <a:spLocks noChangeArrowheads="1"/>
            </p:cNvSpPr>
            <p:nvPr/>
          </p:nvSpPr>
          <p:spPr bwMode="auto">
            <a:xfrm>
              <a:off x="2154" y="2523"/>
              <a:ext cx="1248" cy="288"/>
            </a:xfrm>
            <a:prstGeom prst="rect">
              <a:avLst/>
            </a:prstGeom>
            <a:noFill/>
            <a:ln w="9525">
              <a:noFill/>
              <a:miter lim="800000"/>
              <a:headEnd/>
              <a:tailEnd/>
            </a:ln>
          </p:spPr>
          <p:txBody>
            <a:bodyPr>
              <a:spAutoFit/>
            </a:bodyPr>
            <a:lstStyle/>
            <a:p>
              <a:pPr>
                <a:spcBef>
                  <a:spcPct val="50000"/>
                </a:spcBef>
              </a:pPr>
              <a:r>
                <a:rPr lang="zh-CN" altLang="en-US">
                  <a:latin typeface="Tahoma" pitchFamily="34" charset="0"/>
                </a:rPr>
                <a:t>/</a:t>
              </a:r>
              <a:r>
                <a:rPr lang="zh-CN" altLang="en-US" sz="2000">
                  <a:latin typeface="Tahoma" pitchFamily="34" charset="0"/>
                </a:rPr>
                <a:t>（根目录）</a:t>
              </a:r>
            </a:p>
          </p:txBody>
        </p:sp>
        <p:sp>
          <p:nvSpPr>
            <p:cNvPr id="57352" name="Line 6"/>
            <p:cNvSpPr>
              <a:spLocks noChangeShapeType="1"/>
            </p:cNvSpPr>
            <p:nvPr/>
          </p:nvSpPr>
          <p:spPr bwMode="auto">
            <a:xfrm>
              <a:off x="762" y="3003"/>
              <a:ext cx="3744" cy="0"/>
            </a:xfrm>
            <a:prstGeom prst="line">
              <a:avLst/>
            </a:prstGeom>
            <a:noFill/>
            <a:ln w="38100">
              <a:solidFill>
                <a:schemeClr val="tx1"/>
              </a:solidFill>
              <a:miter lim="800000"/>
              <a:headEnd/>
              <a:tailEnd/>
            </a:ln>
          </p:spPr>
          <p:txBody>
            <a:bodyPr wrap="none"/>
            <a:lstStyle/>
            <a:p>
              <a:endParaRPr lang="zh-CN" altLang="en-US"/>
            </a:p>
          </p:txBody>
        </p:sp>
        <p:sp>
          <p:nvSpPr>
            <p:cNvPr id="57353" name="Line 7"/>
            <p:cNvSpPr>
              <a:spLocks noChangeShapeType="1"/>
            </p:cNvSpPr>
            <p:nvPr/>
          </p:nvSpPr>
          <p:spPr bwMode="auto">
            <a:xfrm>
              <a:off x="2250" y="2811"/>
              <a:ext cx="0" cy="192"/>
            </a:xfrm>
            <a:prstGeom prst="line">
              <a:avLst/>
            </a:prstGeom>
            <a:noFill/>
            <a:ln w="38100">
              <a:solidFill>
                <a:schemeClr val="tx1"/>
              </a:solidFill>
              <a:miter lim="800000"/>
              <a:headEnd/>
              <a:tailEnd/>
            </a:ln>
          </p:spPr>
          <p:txBody>
            <a:bodyPr wrap="none"/>
            <a:lstStyle/>
            <a:p>
              <a:endParaRPr lang="zh-CN" altLang="en-US"/>
            </a:p>
          </p:txBody>
        </p:sp>
        <p:sp>
          <p:nvSpPr>
            <p:cNvPr id="57354" name="Line 8"/>
            <p:cNvSpPr>
              <a:spLocks noChangeShapeType="1"/>
            </p:cNvSpPr>
            <p:nvPr/>
          </p:nvSpPr>
          <p:spPr bwMode="auto">
            <a:xfrm>
              <a:off x="762" y="3003"/>
              <a:ext cx="0" cy="192"/>
            </a:xfrm>
            <a:prstGeom prst="line">
              <a:avLst/>
            </a:prstGeom>
            <a:noFill/>
            <a:ln w="38100">
              <a:solidFill>
                <a:schemeClr val="tx1"/>
              </a:solidFill>
              <a:miter lim="800000"/>
              <a:headEnd/>
              <a:tailEnd/>
            </a:ln>
          </p:spPr>
          <p:txBody>
            <a:bodyPr wrap="none"/>
            <a:lstStyle/>
            <a:p>
              <a:endParaRPr lang="zh-CN" altLang="en-US"/>
            </a:p>
          </p:txBody>
        </p:sp>
        <p:sp>
          <p:nvSpPr>
            <p:cNvPr id="57355" name="Line 9"/>
            <p:cNvSpPr>
              <a:spLocks noChangeShapeType="1"/>
            </p:cNvSpPr>
            <p:nvPr/>
          </p:nvSpPr>
          <p:spPr bwMode="auto">
            <a:xfrm>
              <a:off x="1242" y="3003"/>
              <a:ext cx="0" cy="192"/>
            </a:xfrm>
            <a:prstGeom prst="line">
              <a:avLst/>
            </a:prstGeom>
            <a:noFill/>
            <a:ln w="38100">
              <a:solidFill>
                <a:schemeClr val="tx1"/>
              </a:solidFill>
              <a:miter lim="800000"/>
              <a:headEnd/>
              <a:tailEnd/>
            </a:ln>
          </p:spPr>
          <p:txBody>
            <a:bodyPr wrap="none"/>
            <a:lstStyle/>
            <a:p>
              <a:endParaRPr lang="zh-CN" altLang="en-US"/>
            </a:p>
          </p:txBody>
        </p:sp>
        <p:sp>
          <p:nvSpPr>
            <p:cNvPr id="57356" name="Line 10"/>
            <p:cNvSpPr>
              <a:spLocks noChangeShapeType="1"/>
            </p:cNvSpPr>
            <p:nvPr/>
          </p:nvSpPr>
          <p:spPr bwMode="auto">
            <a:xfrm>
              <a:off x="1770" y="3003"/>
              <a:ext cx="0" cy="192"/>
            </a:xfrm>
            <a:prstGeom prst="line">
              <a:avLst/>
            </a:prstGeom>
            <a:noFill/>
            <a:ln w="38100">
              <a:solidFill>
                <a:schemeClr val="tx1"/>
              </a:solidFill>
              <a:miter lim="800000"/>
              <a:headEnd/>
              <a:tailEnd/>
            </a:ln>
          </p:spPr>
          <p:txBody>
            <a:bodyPr wrap="none"/>
            <a:lstStyle/>
            <a:p>
              <a:endParaRPr lang="zh-CN" altLang="en-US"/>
            </a:p>
          </p:txBody>
        </p:sp>
        <p:sp>
          <p:nvSpPr>
            <p:cNvPr id="57357" name="Line 11"/>
            <p:cNvSpPr>
              <a:spLocks noChangeShapeType="1"/>
            </p:cNvSpPr>
            <p:nvPr/>
          </p:nvSpPr>
          <p:spPr bwMode="auto">
            <a:xfrm>
              <a:off x="2250" y="3003"/>
              <a:ext cx="0" cy="192"/>
            </a:xfrm>
            <a:prstGeom prst="line">
              <a:avLst/>
            </a:prstGeom>
            <a:noFill/>
            <a:ln w="38100">
              <a:solidFill>
                <a:schemeClr val="tx1"/>
              </a:solidFill>
              <a:miter lim="800000"/>
              <a:headEnd/>
              <a:tailEnd/>
            </a:ln>
          </p:spPr>
          <p:txBody>
            <a:bodyPr wrap="none"/>
            <a:lstStyle/>
            <a:p>
              <a:endParaRPr lang="zh-CN" altLang="en-US"/>
            </a:p>
          </p:txBody>
        </p:sp>
        <p:sp>
          <p:nvSpPr>
            <p:cNvPr id="57358" name="Line 12"/>
            <p:cNvSpPr>
              <a:spLocks noChangeShapeType="1"/>
            </p:cNvSpPr>
            <p:nvPr/>
          </p:nvSpPr>
          <p:spPr bwMode="auto">
            <a:xfrm>
              <a:off x="2778" y="3003"/>
              <a:ext cx="0" cy="192"/>
            </a:xfrm>
            <a:prstGeom prst="line">
              <a:avLst/>
            </a:prstGeom>
            <a:noFill/>
            <a:ln w="38100">
              <a:solidFill>
                <a:schemeClr val="tx1"/>
              </a:solidFill>
              <a:miter lim="800000"/>
              <a:headEnd/>
              <a:tailEnd/>
            </a:ln>
          </p:spPr>
          <p:txBody>
            <a:bodyPr wrap="none"/>
            <a:lstStyle/>
            <a:p>
              <a:endParaRPr lang="zh-CN" altLang="en-US"/>
            </a:p>
          </p:txBody>
        </p:sp>
        <p:sp>
          <p:nvSpPr>
            <p:cNvPr id="57359" name="Line 13"/>
            <p:cNvSpPr>
              <a:spLocks noChangeShapeType="1"/>
            </p:cNvSpPr>
            <p:nvPr/>
          </p:nvSpPr>
          <p:spPr bwMode="auto">
            <a:xfrm>
              <a:off x="3306" y="3003"/>
              <a:ext cx="0" cy="192"/>
            </a:xfrm>
            <a:prstGeom prst="line">
              <a:avLst/>
            </a:prstGeom>
            <a:noFill/>
            <a:ln w="38100">
              <a:solidFill>
                <a:schemeClr val="tx1"/>
              </a:solidFill>
              <a:miter lim="800000"/>
              <a:headEnd/>
              <a:tailEnd/>
            </a:ln>
          </p:spPr>
          <p:txBody>
            <a:bodyPr wrap="none"/>
            <a:lstStyle/>
            <a:p>
              <a:endParaRPr lang="zh-CN" altLang="en-US"/>
            </a:p>
          </p:txBody>
        </p:sp>
        <p:sp>
          <p:nvSpPr>
            <p:cNvPr id="57360" name="Line 14"/>
            <p:cNvSpPr>
              <a:spLocks noChangeShapeType="1"/>
            </p:cNvSpPr>
            <p:nvPr/>
          </p:nvSpPr>
          <p:spPr bwMode="auto">
            <a:xfrm>
              <a:off x="3882" y="3003"/>
              <a:ext cx="0" cy="192"/>
            </a:xfrm>
            <a:prstGeom prst="line">
              <a:avLst/>
            </a:prstGeom>
            <a:noFill/>
            <a:ln w="38100">
              <a:solidFill>
                <a:schemeClr val="tx1"/>
              </a:solidFill>
              <a:miter lim="800000"/>
              <a:headEnd/>
              <a:tailEnd/>
            </a:ln>
          </p:spPr>
          <p:txBody>
            <a:bodyPr wrap="none"/>
            <a:lstStyle/>
            <a:p>
              <a:endParaRPr lang="zh-CN" altLang="en-US"/>
            </a:p>
          </p:txBody>
        </p:sp>
        <p:sp>
          <p:nvSpPr>
            <p:cNvPr id="57361" name="Line 15"/>
            <p:cNvSpPr>
              <a:spLocks noChangeShapeType="1"/>
            </p:cNvSpPr>
            <p:nvPr/>
          </p:nvSpPr>
          <p:spPr bwMode="auto">
            <a:xfrm>
              <a:off x="4506" y="3003"/>
              <a:ext cx="0" cy="192"/>
            </a:xfrm>
            <a:prstGeom prst="line">
              <a:avLst/>
            </a:prstGeom>
            <a:noFill/>
            <a:ln w="38100">
              <a:solidFill>
                <a:schemeClr val="tx1"/>
              </a:solidFill>
              <a:miter lim="800000"/>
              <a:headEnd/>
              <a:tailEnd/>
            </a:ln>
          </p:spPr>
          <p:txBody>
            <a:bodyPr wrap="none"/>
            <a:lstStyle/>
            <a:p>
              <a:endParaRPr lang="zh-CN" altLang="en-US"/>
            </a:p>
          </p:txBody>
        </p:sp>
        <p:sp>
          <p:nvSpPr>
            <p:cNvPr id="57362" name="Text Box 16"/>
            <p:cNvSpPr txBox="1">
              <a:spLocks noChangeArrowheads="1"/>
            </p:cNvSpPr>
            <p:nvPr/>
          </p:nvSpPr>
          <p:spPr bwMode="auto">
            <a:xfrm>
              <a:off x="474" y="3160"/>
              <a:ext cx="4944" cy="250"/>
            </a:xfrm>
            <a:prstGeom prst="rect">
              <a:avLst/>
            </a:prstGeom>
            <a:noFill/>
            <a:ln w="9525">
              <a:noFill/>
              <a:miter lim="800000"/>
              <a:headEnd/>
              <a:tailEnd/>
            </a:ln>
          </p:spPr>
          <p:txBody>
            <a:bodyPr>
              <a:spAutoFit/>
            </a:bodyPr>
            <a:lstStyle/>
            <a:p>
              <a:r>
                <a:rPr lang="zh-CN" altLang="en-US" sz="2000">
                  <a:latin typeface="Lucida Console" pitchFamily="49" charset="0"/>
                </a:rPr>
                <a:t>/</a:t>
              </a:r>
              <a:r>
                <a:rPr lang="en-US" altLang="zh-CN" sz="2000">
                  <a:latin typeface="Lucida Console" pitchFamily="49" charset="0"/>
                </a:rPr>
                <a:t>bin  /sbin /usr /etc  /root /home /lib  . . .</a:t>
              </a:r>
            </a:p>
          </p:txBody>
        </p:sp>
        <p:sp>
          <p:nvSpPr>
            <p:cNvPr id="57363" name="Line 17"/>
            <p:cNvSpPr>
              <a:spLocks noChangeShapeType="1"/>
            </p:cNvSpPr>
            <p:nvPr/>
          </p:nvSpPr>
          <p:spPr bwMode="auto">
            <a:xfrm>
              <a:off x="1290" y="3579"/>
              <a:ext cx="1008" cy="0"/>
            </a:xfrm>
            <a:prstGeom prst="line">
              <a:avLst/>
            </a:prstGeom>
            <a:noFill/>
            <a:ln w="38100">
              <a:solidFill>
                <a:schemeClr val="tx1"/>
              </a:solidFill>
              <a:miter lim="800000"/>
              <a:headEnd/>
              <a:tailEnd/>
            </a:ln>
          </p:spPr>
          <p:txBody>
            <a:bodyPr wrap="none"/>
            <a:lstStyle/>
            <a:p>
              <a:endParaRPr lang="zh-CN" altLang="en-US"/>
            </a:p>
          </p:txBody>
        </p:sp>
        <p:sp>
          <p:nvSpPr>
            <p:cNvPr id="57364" name="Line 18"/>
            <p:cNvSpPr>
              <a:spLocks noChangeShapeType="1"/>
            </p:cNvSpPr>
            <p:nvPr/>
          </p:nvSpPr>
          <p:spPr bwMode="auto">
            <a:xfrm>
              <a:off x="1770" y="3387"/>
              <a:ext cx="0" cy="192"/>
            </a:xfrm>
            <a:prstGeom prst="line">
              <a:avLst/>
            </a:prstGeom>
            <a:noFill/>
            <a:ln w="38100">
              <a:solidFill>
                <a:schemeClr val="tx1"/>
              </a:solidFill>
              <a:miter lim="800000"/>
              <a:headEnd/>
              <a:tailEnd/>
            </a:ln>
          </p:spPr>
          <p:txBody>
            <a:bodyPr wrap="none"/>
            <a:lstStyle/>
            <a:p>
              <a:endParaRPr lang="zh-CN" altLang="en-US"/>
            </a:p>
          </p:txBody>
        </p:sp>
        <p:sp>
          <p:nvSpPr>
            <p:cNvPr id="57365" name="Line 19"/>
            <p:cNvSpPr>
              <a:spLocks noChangeShapeType="1"/>
            </p:cNvSpPr>
            <p:nvPr/>
          </p:nvSpPr>
          <p:spPr bwMode="auto">
            <a:xfrm>
              <a:off x="1290" y="3579"/>
              <a:ext cx="0" cy="192"/>
            </a:xfrm>
            <a:prstGeom prst="line">
              <a:avLst/>
            </a:prstGeom>
            <a:noFill/>
            <a:ln w="38100">
              <a:solidFill>
                <a:schemeClr val="tx1"/>
              </a:solidFill>
              <a:miter lim="800000"/>
              <a:headEnd/>
              <a:tailEnd/>
            </a:ln>
          </p:spPr>
          <p:txBody>
            <a:bodyPr wrap="none"/>
            <a:lstStyle/>
            <a:p>
              <a:endParaRPr lang="zh-CN" altLang="en-US"/>
            </a:p>
          </p:txBody>
        </p:sp>
        <p:sp>
          <p:nvSpPr>
            <p:cNvPr id="57366" name="Line 20"/>
            <p:cNvSpPr>
              <a:spLocks noChangeShapeType="1"/>
            </p:cNvSpPr>
            <p:nvPr/>
          </p:nvSpPr>
          <p:spPr bwMode="auto">
            <a:xfrm>
              <a:off x="1770" y="3579"/>
              <a:ext cx="0" cy="192"/>
            </a:xfrm>
            <a:prstGeom prst="line">
              <a:avLst/>
            </a:prstGeom>
            <a:noFill/>
            <a:ln w="38100">
              <a:solidFill>
                <a:schemeClr val="tx1"/>
              </a:solidFill>
              <a:miter lim="800000"/>
              <a:headEnd/>
              <a:tailEnd/>
            </a:ln>
          </p:spPr>
          <p:txBody>
            <a:bodyPr wrap="none"/>
            <a:lstStyle/>
            <a:p>
              <a:endParaRPr lang="zh-CN" altLang="en-US"/>
            </a:p>
          </p:txBody>
        </p:sp>
        <p:sp>
          <p:nvSpPr>
            <p:cNvPr id="57367" name="Line 21"/>
            <p:cNvSpPr>
              <a:spLocks noChangeShapeType="1"/>
            </p:cNvSpPr>
            <p:nvPr/>
          </p:nvSpPr>
          <p:spPr bwMode="auto">
            <a:xfrm>
              <a:off x="2298" y="3579"/>
              <a:ext cx="0" cy="192"/>
            </a:xfrm>
            <a:prstGeom prst="line">
              <a:avLst/>
            </a:prstGeom>
            <a:noFill/>
            <a:ln w="38100">
              <a:solidFill>
                <a:schemeClr val="tx1"/>
              </a:solidFill>
              <a:miter lim="800000"/>
              <a:headEnd/>
              <a:tailEnd/>
            </a:ln>
          </p:spPr>
          <p:txBody>
            <a:bodyPr wrap="none"/>
            <a:lstStyle/>
            <a:p>
              <a:endParaRPr lang="zh-CN" altLang="en-US"/>
            </a:p>
          </p:txBody>
        </p:sp>
        <p:sp>
          <p:nvSpPr>
            <p:cNvPr id="57368" name="Rectangle 22"/>
            <p:cNvSpPr>
              <a:spLocks noChangeArrowheads="1"/>
            </p:cNvSpPr>
            <p:nvPr/>
          </p:nvSpPr>
          <p:spPr bwMode="auto">
            <a:xfrm>
              <a:off x="1098" y="3819"/>
              <a:ext cx="1584" cy="250"/>
            </a:xfrm>
            <a:prstGeom prst="rect">
              <a:avLst/>
            </a:prstGeom>
            <a:noFill/>
            <a:ln w="9525">
              <a:noFill/>
              <a:miter lim="800000"/>
              <a:headEnd/>
              <a:tailEnd/>
            </a:ln>
          </p:spPr>
          <p:txBody>
            <a:bodyPr>
              <a:spAutoFit/>
            </a:bodyPr>
            <a:lstStyle/>
            <a:p>
              <a:r>
                <a:rPr lang="en-US" altLang="zh-CN" sz="2000">
                  <a:latin typeface="Lucida Console" pitchFamily="49" charset="0"/>
                </a:rPr>
                <a:t>. . . . . . .</a:t>
              </a:r>
            </a:p>
          </p:txBody>
        </p:sp>
        <p:sp>
          <p:nvSpPr>
            <p:cNvPr id="57369" name="Line 23"/>
            <p:cNvSpPr>
              <a:spLocks noChangeShapeType="1"/>
            </p:cNvSpPr>
            <p:nvPr/>
          </p:nvSpPr>
          <p:spPr bwMode="auto">
            <a:xfrm>
              <a:off x="3402" y="3627"/>
              <a:ext cx="1008" cy="0"/>
            </a:xfrm>
            <a:prstGeom prst="line">
              <a:avLst/>
            </a:prstGeom>
            <a:noFill/>
            <a:ln w="38100">
              <a:solidFill>
                <a:schemeClr val="tx1"/>
              </a:solidFill>
              <a:miter lim="800000"/>
              <a:headEnd/>
              <a:tailEnd/>
            </a:ln>
          </p:spPr>
          <p:txBody>
            <a:bodyPr wrap="none"/>
            <a:lstStyle/>
            <a:p>
              <a:endParaRPr lang="zh-CN" altLang="en-US"/>
            </a:p>
          </p:txBody>
        </p:sp>
        <p:sp>
          <p:nvSpPr>
            <p:cNvPr id="57370" name="Line 24"/>
            <p:cNvSpPr>
              <a:spLocks noChangeShapeType="1"/>
            </p:cNvSpPr>
            <p:nvPr/>
          </p:nvSpPr>
          <p:spPr bwMode="auto">
            <a:xfrm>
              <a:off x="3882" y="3435"/>
              <a:ext cx="0" cy="192"/>
            </a:xfrm>
            <a:prstGeom prst="line">
              <a:avLst/>
            </a:prstGeom>
            <a:noFill/>
            <a:ln w="38100">
              <a:solidFill>
                <a:schemeClr val="tx1"/>
              </a:solidFill>
              <a:miter lim="800000"/>
              <a:headEnd/>
              <a:tailEnd/>
            </a:ln>
          </p:spPr>
          <p:txBody>
            <a:bodyPr wrap="none"/>
            <a:lstStyle/>
            <a:p>
              <a:endParaRPr lang="zh-CN" altLang="en-US"/>
            </a:p>
          </p:txBody>
        </p:sp>
        <p:sp>
          <p:nvSpPr>
            <p:cNvPr id="57371" name="Line 25"/>
            <p:cNvSpPr>
              <a:spLocks noChangeShapeType="1"/>
            </p:cNvSpPr>
            <p:nvPr/>
          </p:nvSpPr>
          <p:spPr bwMode="auto">
            <a:xfrm>
              <a:off x="3402" y="3627"/>
              <a:ext cx="0" cy="192"/>
            </a:xfrm>
            <a:prstGeom prst="line">
              <a:avLst/>
            </a:prstGeom>
            <a:noFill/>
            <a:ln w="38100">
              <a:solidFill>
                <a:schemeClr val="tx1"/>
              </a:solidFill>
              <a:miter lim="800000"/>
              <a:headEnd/>
              <a:tailEnd/>
            </a:ln>
          </p:spPr>
          <p:txBody>
            <a:bodyPr wrap="none"/>
            <a:lstStyle/>
            <a:p>
              <a:endParaRPr lang="zh-CN" altLang="en-US"/>
            </a:p>
          </p:txBody>
        </p:sp>
        <p:sp>
          <p:nvSpPr>
            <p:cNvPr id="57372" name="Line 26"/>
            <p:cNvSpPr>
              <a:spLocks noChangeShapeType="1"/>
            </p:cNvSpPr>
            <p:nvPr/>
          </p:nvSpPr>
          <p:spPr bwMode="auto">
            <a:xfrm>
              <a:off x="3882" y="3627"/>
              <a:ext cx="0" cy="192"/>
            </a:xfrm>
            <a:prstGeom prst="line">
              <a:avLst/>
            </a:prstGeom>
            <a:noFill/>
            <a:ln w="38100">
              <a:solidFill>
                <a:schemeClr val="tx1"/>
              </a:solidFill>
              <a:miter lim="800000"/>
              <a:headEnd/>
              <a:tailEnd/>
            </a:ln>
          </p:spPr>
          <p:txBody>
            <a:bodyPr wrap="none"/>
            <a:lstStyle/>
            <a:p>
              <a:endParaRPr lang="zh-CN" altLang="en-US"/>
            </a:p>
          </p:txBody>
        </p:sp>
        <p:sp>
          <p:nvSpPr>
            <p:cNvPr id="57373" name="Line 27"/>
            <p:cNvSpPr>
              <a:spLocks noChangeShapeType="1"/>
            </p:cNvSpPr>
            <p:nvPr/>
          </p:nvSpPr>
          <p:spPr bwMode="auto">
            <a:xfrm>
              <a:off x="4410" y="3627"/>
              <a:ext cx="0" cy="192"/>
            </a:xfrm>
            <a:prstGeom prst="line">
              <a:avLst/>
            </a:prstGeom>
            <a:noFill/>
            <a:ln w="38100">
              <a:solidFill>
                <a:schemeClr val="tx1"/>
              </a:solidFill>
              <a:miter lim="800000"/>
              <a:headEnd/>
              <a:tailEnd/>
            </a:ln>
          </p:spPr>
          <p:txBody>
            <a:bodyPr wrap="none"/>
            <a:lstStyle/>
            <a:p>
              <a:endParaRPr lang="zh-CN" altLang="en-US"/>
            </a:p>
          </p:txBody>
        </p:sp>
        <p:sp>
          <p:nvSpPr>
            <p:cNvPr id="57374" name="Rectangle 28"/>
            <p:cNvSpPr>
              <a:spLocks noChangeArrowheads="1"/>
            </p:cNvSpPr>
            <p:nvPr/>
          </p:nvSpPr>
          <p:spPr bwMode="auto">
            <a:xfrm>
              <a:off x="3210" y="3867"/>
              <a:ext cx="1584" cy="250"/>
            </a:xfrm>
            <a:prstGeom prst="rect">
              <a:avLst/>
            </a:prstGeom>
            <a:noFill/>
            <a:ln w="9525">
              <a:noFill/>
              <a:miter lim="800000"/>
              <a:headEnd/>
              <a:tailEnd/>
            </a:ln>
          </p:spPr>
          <p:txBody>
            <a:bodyPr>
              <a:spAutoFit/>
            </a:bodyPr>
            <a:lstStyle/>
            <a:p>
              <a:r>
                <a:rPr lang="en-US" altLang="zh-CN" sz="2000">
                  <a:latin typeface="Lucida Console" pitchFamily="49" charset="0"/>
                </a:rPr>
                <a:t>. . . . . . .</a:t>
              </a:r>
            </a:p>
          </p:txBody>
        </p:sp>
        <p:sp>
          <p:nvSpPr>
            <p:cNvPr id="57375" name="Rectangle 33"/>
            <p:cNvSpPr>
              <a:spLocks noChangeArrowheads="1"/>
            </p:cNvSpPr>
            <p:nvPr/>
          </p:nvSpPr>
          <p:spPr bwMode="auto">
            <a:xfrm>
              <a:off x="340" y="2478"/>
              <a:ext cx="5035" cy="1706"/>
            </a:xfrm>
            <a:prstGeom prst="rect">
              <a:avLst/>
            </a:prstGeom>
            <a:noFill/>
            <a:ln w="19050">
              <a:solidFill>
                <a:schemeClr val="hlink"/>
              </a:solidFill>
              <a:miter lim="800000"/>
              <a:headEnd/>
              <a:tailEn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32"/>
          <p:cNvSpPr>
            <a:spLocks noGrp="1" noChangeArrowheads="1"/>
          </p:cNvSpPr>
          <p:nvPr>
            <p:ph type="title"/>
          </p:nvPr>
        </p:nvSpPr>
        <p:spPr>
          <a:xfrm>
            <a:off x="2051050" y="273050"/>
            <a:ext cx="5473700" cy="701675"/>
          </a:xfrm>
        </p:spPr>
        <p:txBody>
          <a:bodyPr>
            <a:spAutoFit/>
          </a:bodyPr>
          <a:lstStyle/>
          <a:p>
            <a:r>
              <a:rPr lang="en-US" altLang="zh-CN" sz="4000">
                <a:solidFill>
                  <a:srgbClr val="993300"/>
                </a:solidFill>
              </a:rPr>
              <a:t>Linux </a:t>
            </a:r>
            <a:r>
              <a:rPr lang="zh-CN" altLang="en-US" sz="4000">
                <a:solidFill>
                  <a:srgbClr val="993300"/>
                </a:solidFill>
              </a:rPr>
              <a:t>的目录结构</a:t>
            </a:r>
          </a:p>
        </p:txBody>
      </p:sp>
      <p:sp>
        <p:nvSpPr>
          <p:cNvPr id="58370" name="Rectangle 33"/>
          <p:cNvSpPr>
            <a:spLocks noChangeArrowheads="1"/>
          </p:cNvSpPr>
          <p:nvPr/>
        </p:nvSpPr>
        <p:spPr bwMode="auto">
          <a:xfrm>
            <a:off x="0" y="0"/>
            <a:ext cx="9144000" cy="1484313"/>
          </a:xfrm>
          <a:prstGeom prst="rect">
            <a:avLst/>
          </a:prstGeom>
          <a:solidFill>
            <a:schemeClr val="bg1"/>
          </a:solidFill>
          <a:ln w="9525">
            <a:noFill/>
            <a:miter lim="800000"/>
            <a:headEnd/>
            <a:tailEnd/>
          </a:ln>
        </p:spPr>
        <p:txBody>
          <a:bodyPr wrap="none" anchor="ctr"/>
          <a:lstStyle/>
          <a:p>
            <a:endParaRPr lang="zh-CN" altLang="en-US"/>
          </a:p>
        </p:txBody>
      </p:sp>
      <p:sp>
        <p:nvSpPr>
          <p:cNvPr id="528386" name="Text Box 2"/>
          <p:cNvSpPr txBox="1">
            <a:spLocks noChangeArrowheads="1"/>
          </p:cNvSpPr>
          <p:nvPr/>
        </p:nvSpPr>
        <p:spPr bwMode="auto">
          <a:xfrm>
            <a:off x="2514600" y="152400"/>
            <a:ext cx="4343400" cy="366713"/>
          </a:xfrm>
          <a:prstGeom prst="rect">
            <a:avLst/>
          </a:prstGeom>
          <a:noFill/>
          <a:ln w="9525">
            <a:noFill/>
            <a:miter lim="800000"/>
            <a:headEnd/>
            <a:tailEnd/>
          </a:ln>
        </p:spPr>
        <p:txBody>
          <a:bodyPr>
            <a:spAutoFit/>
          </a:bodyPr>
          <a:lstStyle/>
          <a:p>
            <a:pPr>
              <a:spcBef>
                <a:spcPct val="50000"/>
              </a:spcBef>
            </a:pPr>
            <a:r>
              <a:rPr lang="zh-CN" altLang="en-US">
                <a:latin typeface="Tahoma" pitchFamily="34" charset="0"/>
              </a:rPr>
              <a:t>文件系统结构的起始位置，称为根</a:t>
            </a:r>
          </a:p>
        </p:txBody>
      </p:sp>
      <p:sp>
        <p:nvSpPr>
          <p:cNvPr id="528387" name="Text Box 3"/>
          <p:cNvSpPr txBox="1">
            <a:spLocks noChangeArrowheads="1"/>
          </p:cNvSpPr>
          <p:nvPr/>
        </p:nvSpPr>
        <p:spPr bwMode="auto">
          <a:xfrm>
            <a:off x="2411413" y="476250"/>
            <a:ext cx="4876800" cy="366713"/>
          </a:xfrm>
          <a:prstGeom prst="rect">
            <a:avLst/>
          </a:prstGeom>
          <a:noFill/>
          <a:ln w="9525">
            <a:noFill/>
            <a:miter lim="800000"/>
            <a:headEnd/>
            <a:tailEnd/>
          </a:ln>
        </p:spPr>
        <p:txBody>
          <a:bodyPr>
            <a:spAutoFit/>
          </a:bodyPr>
          <a:lstStyle/>
          <a:p>
            <a:pPr>
              <a:spcBef>
                <a:spcPct val="50000"/>
              </a:spcBef>
            </a:pPr>
            <a:r>
              <a:rPr lang="zh-CN" altLang="en-US">
                <a:solidFill>
                  <a:srgbClr val="003300"/>
                </a:solidFill>
                <a:latin typeface="Tahoma" pitchFamily="34" charset="0"/>
              </a:rPr>
              <a:t>存放基本命令程序</a:t>
            </a:r>
            <a:r>
              <a:rPr lang="zh-CN" altLang="en-US">
                <a:solidFill>
                  <a:srgbClr val="003300"/>
                </a:solidFill>
                <a:latin typeface="宋体" charset="-122"/>
              </a:rPr>
              <a:t>(</a:t>
            </a:r>
            <a:r>
              <a:rPr lang="zh-CN" altLang="en-US">
                <a:solidFill>
                  <a:srgbClr val="003300"/>
                </a:solidFill>
                <a:latin typeface="Tahoma" pitchFamily="34" charset="0"/>
              </a:rPr>
              <a:t>任何用户都可以调用</a:t>
            </a:r>
            <a:r>
              <a:rPr lang="zh-CN" altLang="en-US">
                <a:solidFill>
                  <a:srgbClr val="003300"/>
                </a:solidFill>
                <a:latin typeface="宋体" charset="-122"/>
              </a:rPr>
              <a:t>)</a:t>
            </a:r>
          </a:p>
        </p:txBody>
      </p:sp>
      <p:sp>
        <p:nvSpPr>
          <p:cNvPr id="528388" name="Text Box 4"/>
          <p:cNvSpPr txBox="1">
            <a:spLocks noChangeArrowheads="1"/>
          </p:cNvSpPr>
          <p:nvPr/>
        </p:nvSpPr>
        <p:spPr bwMode="auto">
          <a:xfrm>
            <a:off x="2362200" y="990600"/>
            <a:ext cx="5943600" cy="366713"/>
          </a:xfrm>
          <a:prstGeom prst="rect">
            <a:avLst/>
          </a:prstGeom>
          <a:noFill/>
          <a:ln w="9525">
            <a:noFill/>
            <a:miter lim="800000"/>
            <a:headEnd/>
            <a:tailEnd/>
          </a:ln>
        </p:spPr>
        <p:txBody>
          <a:bodyPr>
            <a:spAutoFit/>
          </a:bodyPr>
          <a:lstStyle/>
          <a:p>
            <a:pPr>
              <a:spcBef>
                <a:spcPct val="50000"/>
              </a:spcBef>
            </a:pPr>
            <a:r>
              <a:rPr lang="zh-CN" altLang="en-US">
                <a:latin typeface="Tahoma" pitchFamily="34" charset="0"/>
              </a:rPr>
              <a:t>存放系统启动时所读取的文件，包括系统核心文件</a:t>
            </a:r>
            <a:endParaRPr lang="en-US" altLang="zh-CN">
              <a:latin typeface="宋体" charset="-122"/>
            </a:endParaRPr>
          </a:p>
        </p:txBody>
      </p:sp>
      <p:sp>
        <p:nvSpPr>
          <p:cNvPr id="528389" name="Text Box 5"/>
          <p:cNvSpPr txBox="1">
            <a:spLocks noChangeArrowheads="1"/>
          </p:cNvSpPr>
          <p:nvPr/>
        </p:nvSpPr>
        <p:spPr bwMode="auto">
          <a:xfrm>
            <a:off x="2362200" y="1828800"/>
            <a:ext cx="6629400" cy="396875"/>
          </a:xfrm>
          <a:prstGeom prst="rect">
            <a:avLst/>
          </a:prstGeom>
          <a:noFill/>
          <a:ln w="9525">
            <a:noFill/>
            <a:miter lim="800000"/>
            <a:headEnd/>
            <a:tailEnd/>
          </a:ln>
        </p:spPr>
        <p:txBody>
          <a:bodyPr>
            <a:spAutoFit/>
          </a:bodyPr>
          <a:lstStyle/>
          <a:p>
            <a:pPr>
              <a:spcBef>
                <a:spcPct val="50000"/>
              </a:spcBef>
            </a:pPr>
            <a:r>
              <a:rPr lang="zh-CN" altLang="en-US" sz="2000">
                <a:latin typeface="Tahoma" pitchFamily="34" charset="0"/>
              </a:rPr>
              <a:t>存放与系统设置和管理相关的文件，如用户帐号、密码等</a:t>
            </a:r>
            <a:endParaRPr lang="en-US" altLang="zh-CN" sz="2000">
              <a:latin typeface="宋体" charset="-122"/>
            </a:endParaRPr>
          </a:p>
        </p:txBody>
      </p:sp>
      <p:sp>
        <p:nvSpPr>
          <p:cNvPr id="528390" name="Text Box 6"/>
          <p:cNvSpPr txBox="1">
            <a:spLocks noChangeArrowheads="1"/>
          </p:cNvSpPr>
          <p:nvPr/>
        </p:nvSpPr>
        <p:spPr bwMode="auto">
          <a:xfrm>
            <a:off x="2555875" y="1412875"/>
            <a:ext cx="5943600" cy="366713"/>
          </a:xfrm>
          <a:prstGeom prst="rect">
            <a:avLst/>
          </a:prstGeom>
          <a:noFill/>
          <a:ln w="9525">
            <a:noFill/>
            <a:miter lim="800000"/>
            <a:headEnd/>
            <a:tailEnd/>
          </a:ln>
        </p:spPr>
        <p:txBody>
          <a:bodyPr>
            <a:spAutoFit/>
          </a:bodyPr>
          <a:lstStyle/>
          <a:p>
            <a:pPr>
              <a:spcBef>
                <a:spcPct val="50000"/>
              </a:spcBef>
            </a:pPr>
            <a:r>
              <a:rPr lang="zh-CN" altLang="en-US">
                <a:solidFill>
                  <a:srgbClr val="003300"/>
                </a:solidFill>
                <a:latin typeface="Tahoma" pitchFamily="34" charset="0"/>
              </a:rPr>
              <a:t>存放设备文件接口，如打印机、硬盘等外围设备</a:t>
            </a:r>
            <a:endParaRPr lang="zh-CN" altLang="en-US">
              <a:solidFill>
                <a:srgbClr val="003300"/>
              </a:solidFill>
              <a:latin typeface="宋体" charset="-122"/>
            </a:endParaRPr>
          </a:p>
        </p:txBody>
      </p:sp>
      <p:sp>
        <p:nvSpPr>
          <p:cNvPr id="528391" name="Text Box 7"/>
          <p:cNvSpPr txBox="1">
            <a:spLocks noChangeArrowheads="1"/>
          </p:cNvSpPr>
          <p:nvPr/>
        </p:nvSpPr>
        <p:spPr bwMode="auto">
          <a:xfrm>
            <a:off x="2438400" y="2743200"/>
            <a:ext cx="5943600" cy="366713"/>
          </a:xfrm>
          <a:prstGeom prst="rect">
            <a:avLst/>
          </a:prstGeom>
          <a:noFill/>
          <a:ln w="9525">
            <a:noFill/>
            <a:miter lim="800000"/>
            <a:headEnd/>
            <a:tailEnd/>
          </a:ln>
        </p:spPr>
        <p:txBody>
          <a:bodyPr>
            <a:spAutoFit/>
          </a:bodyPr>
          <a:lstStyle/>
          <a:p>
            <a:pPr>
              <a:spcBef>
                <a:spcPct val="50000"/>
              </a:spcBef>
            </a:pPr>
            <a:r>
              <a:rPr lang="zh-CN" altLang="en-US">
                <a:latin typeface="Tahoma" pitchFamily="34" charset="0"/>
              </a:rPr>
              <a:t>存放一些共享的函数库</a:t>
            </a:r>
            <a:endParaRPr lang="zh-CN" altLang="en-US">
              <a:latin typeface="宋体" charset="-122"/>
            </a:endParaRPr>
          </a:p>
        </p:txBody>
      </p:sp>
      <p:sp>
        <p:nvSpPr>
          <p:cNvPr id="528392" name="Text Box 8"/>
          <p:cNvSpPr txBox="1">
            <a:spLocks noChangeArrowheads="1"/>
          </p:cNvSpPr>
          <p:nvPr/>
        </p:nvSpPr>
        <p:spPr bwMode="auto">
          <a:xfrm>
            <a:off x="2438400" y="3124200"/>
            <a:ext cx="5943600" cy="366713"/>
          </a:xfrm>
          <a:prstGeom prst="rect">
            <a:avLst/>
          </a:prstGeom>
          <a:noFill/>
          <a:ln w="9525">
            <a:noFill/>
            <a:miter lim="800000"/>
            <a:headEnd/>
            <a:tailEnd/>
          </a:ln>
        </p:spPr>
        <p:txBody>
          <a:bodyPr>
            <a:spAutoFit/>
          </a:bodyPr>
          <a:lstStyle/>
          <a:p>
            <a:pPr>
              <a:spcBef>
                <a:spcPct val="50000"/>
              </a:spcBef>
            </a:pPr>
            <a:r>
              <a:rPr lang="zh-CN" altLang="en-US">
                <a:solidFill>
                  <a:srgbClr val="003300"/>
                </a:solidFill>
                <a:latin typeface="Tahoma" pitchFamily="34" charset="0"/>
              </a:rPr>
              <a:t>一个空目录，供管理员存放公共杂物</a:t>
            </a:r>
            <a:endParaRPr lang="zh-CN" altLang="en-US">
              <a:solidFill>
                <a:srgbClr val="003300"/>
              </a:solidFill>
              <a:latin typeface="宋体" charset="-122"/>
            </a:endParaRPr>
          </a:p>
        </p:txBody>
      </p:sp>
      <p:sp>
        <p:nvSpPr>
          <p:cNvPr id="528393" name="Text Box 9"/>
          <p:cNvSpPr txBox="1">
            <a:spLocks noChangeArrowheads="1"/>
          </p:cNvSpPr>
          <p:nvPr/>
        </p:nvSpPr>
        <p:spPr bwMode="auto">
          <a:xfrm>
            <a:off x="2362200" y="2286000"/>
            <a:ext cx="5943600" cy="366713"/>
          </a:xfrm>
          <a:prstGeom prst="rect">
            <a:avLst/>
          </a:prstGeom>
          <a:noFill/>
          <a:ln w="9525">
            <a:noFill/>
            <a:miter lim="800000"/>
            <a:headEnd/>
            <a:tailEnd/>
          </a:ln>
        </p:spPr>
        <p:txBody>
          <a:bodyPr>
            <a:spAutoFit/>
          </a:bodyPr>
          <a:lstStyle/>
          <a:p>
            <a:pPr>
              <a:spcBef>
                <a:spcPct val="50000"/>
              </a:spcBef>
            </a:pPr>
            <a:r>
              <a:rPr lang="zh-CN" altLang="en-US">
                <a:solidFill>
                  <a:srgbClr val="003300"/>
                </a:solidFill>
                <a:latin typeface="Tahoma" pitchFamily="34" charset="0"/>
              </a:rPr>
              <a:t>存放用户专属目录（用户主目录）</a:t>
            </a:r>
            <a:endParaRPr lang="zh-CN" altLang="en-US">
              <a:solidFill>
                <a:srgbClr val="003300"/>
              </a:solidFill>
              <a:latin typeface="宋体" charset="-122"/>
            </a:endParaRPr>
          </a:p>
        </p:txBody>
      </p:sp>
      <p:sp>
        <p:nvSpPr>
          <p:cNvPr id="528394" name="Text Box 10"/>
          <p:cNvSpPr txBox="1">
            <a:spLocks noChangeArrowheads="1"/>
          </p:cNvSpPr>
          <p:nvPr/>
        </p:nvSpPr>
        <p:spPr bwMode="auto">
          <a:xfrm>
            <a:off x="2438400" y="3581400"/>
            <a:ext cx="5943600" cy="366713"/>
          </a:xfrm>
          <a:prstGeom prst="rect">
            <a:avLst/>
          </a:prstGeom>
          <a:noFill/>
          <a:ln w="9525">
            <a:noFill/>
            <a:miter lim="800000"/>
            <a:headEnd/>
            <a:tailEnd/>
          </a:ln>
        </p:spPr>
        <p:txBody>
          <a:bodyPr>
            <a:spAutoFit/>
          </a:bodyPr>
          <a:lstStyle/>
          <a:p>
            <a:pPr>
              <a:spcBef>
                <a:spcPct val="50000"/>
              </a:spcBef>
            </a:pPr>
            <a:r>
              <a:rPr lang="zh-CN" altLang="en-US">
                <a:latin typeface="Tahoma" pitchFamily="34" charset="0"/>
              </a:rPr>
              <a:t>存放系统核心和执行程序之间的信息</a:t>
            </a:r>
            <a:endParaRPr lang="zh-CN" altLang="en-US">
              <a:latin typeface="宋体" charset="-122"/>
            </a:endParaRPr>
          </a:p>
        </p:txBody>
      </p:sp>
      <p:sp>
        <p:nvSpPr>
          <p:cNvPr id="528395" name="Text Box 11"/>
          <p:cNvSpPr txBox="1">
            <a:spLocks noChangeArrowheads="1"/>
          </p:cNvSpPr>
          <p:nvPr/>
        </p:nvSpPr>
        <p:spPr bwMode="auto">
          <a:xfrm>
            <a:off x="2362200" y="5943600"/>
            <a:ext cx="6248400" cy="366713"/>
          </a:xfrm>
          <a:prstGeom prst="rect">
            <a:avLst/>
          </a:prstGeom>
          <a:noFill/>
          <a:ln w="9525">
            <a:noFill/>
            <a:miter lim="800000"/>
            <a:headEnd/>
            <a:tailEnd/>
          </a:ln>
        </p:spPr>
        <p:txBody>
          <a:bodyPr>
            <a:spAutoFit/>
          </a:bodyPr>
          <a:lstStyle/>
          <a:p>
            <a:pPr>
              <a:spcBef>
                <a:spcPct val="50000"/>
              </a:spcBef>
            </a:pPr>
            <a:r>
              <a:rPr lang="zh-CN" altLang="en-US">
                <a:solidFill>
                  <a:srgbClr val="003300"/>
                </a:solidFill>
                <a:latin typeface="Tahoma" pitchFamily="34" charset="0"/>
              </a:rPr>
              <a:t>存放经常变动的文件，如日志文件、临时文件、电子邮件等</a:t>
            </a:r>
          </a:p>
        </p:txBody>
      </p:sp>
      <p:sp>
        <p:nvSpPr>
          <p:cNvPr id="528396" name="Text Box 12"/>
          <p:cNvSpPr txBox="1">
            <a:spLocks noChangeArrowheads="1"/>
          </p:cNvSpPr>
          <p:nvPr/>
        </p:nvSpPr>
        <p:spPr bwMode="auto">
          <a:xfrm>
            <a:off x="2438400" y="3962400"/>
            <a:ext cx="5943600" cy="366713"/>
          </a:xfrm>
          <a:prstGeom prst="rect">
            <a:avLst/>
          </a:prstGeom>
          <a:noFill/>
          <a:ln w="9525">
            <a:noFill/>
            <a:miter lim="800000"/>
            <a:headEnd/>
            <a:tailEnd/>
          </a:ln>
        </p:spPr>
        <p:txBody>
          <a:bodyPr>
            <a:spAutoFit/>
          </a:bodyPr>
          <a:lstStyle/>
          <a:p>
            <a:pPr>
              <a:spcBef>
                <a:spcPct val="50000"/>
              </a:spcBef>
            </a:pPr>
            <a:r>
              <a:rPr lang="zh-CN" altLang="en-US">
                <a:solidFill>
                  <a:srgbClr val="003300"/>
                </a:solidFill>
                <a:latin typeface="Tahoma" pitchFamily="34" charset="0"/>
              </a:rPr>
              <a:t>系统管理员（超级用户）专用目录</a:t>
            </a:r>
            <a:endParaRPr lang="zh-CN" altLang="en-US">
              <a:solidFill>
                <a:srgbClr val="003300"/>
              </a:solidFill>
              <a:latin typeface="宋体" charset="-122"/>
            </a:endParaRPr>
          </a:p>
        </p:txBody>
      </p:sp>
      <p:sp>
        <p:nvSpPr>
          <p:cNvPr id="528397" name="Text Box 13"/>
          <p:cNvSpPr txBox="1">
            <a:spLocks noChangeArrowheads="1"/>
          </p:cNvSpPr>
          <p:nvPr/>
        </p:nvSpPr>
        <p:spPr bwMode="auto">
          <a:xfrm>
            <a:off x="2438400" y="5410200"/>
            <a:ext cx="5943600" cy="366713"/>
          </a:xfrm>
          <a:prstGeom prst="rect">
            <a:avLst/>
          </a:prstGeom>
          <a:noFill/>
          <a:ln w="9525">
            <a:noFill/>
            <a:miter lim="800000"/>
            <a:headEnd/>
            <a:tailEnd/>
          </a:ln>
        </p:spPr>
        <p:txBody>
          <a:bodyPr>
            <a:spAutoFit/>
          </a:bodyPr>
          <a:lstStyle/>
          <a:p>
            <a:pPr>
              <a:spcBef>
                <a:spcPct val="50000"/>
              </a:spcBef>
            </a:pPr>
            <a:r>
              <a:rPr lang="zh-CN" altLang="en-US">
                <a:latin typeface="Tahoma" pitchFamily="34" charset="0"/>
              </a:rPr>
              <a:t>此目录包含许多子目录，用来存放系统命令和程序等信息</a:t>
            </a:r>
            <a:endParaRPr lang="zh-CN" altLang="en-US">
              <a:latin typeface="宋体" charset="-122"/>
            </a:endParaRPr>
          </a:p>
        </p:txBody>
      </p:sp>
      <p:pic>
        <p:nvPicPr>
          <p:cNvPr id="58383" name="Picture 14" descr="untitled"/>
          <p:cNvPicPr>
            <a:picLocks noChangeAspect="1" noChangeArrowheads="1"/>
          </p:cNvPicPr>
          <p:nvPr/>
        </p:nvPicPr>
        <p:blipFill>
          <a:blip r:embed="rId2"/>
          <a:srcRect/>
          <a:stretch>
            <a:fillRect/>
          </a:stretch>
        </p:blipFill>
        <p:spPr bwMode="auto">
          <a:xfrm>
            <a:off x="152400" y="228600"/>
            <a:ext cx="2106613" cy="6629400"/>
          </a:xfrm>
          <a:prstGeom prst="rect">
            <a:avLst/>
          </a:prstGeom>
          <a:noFill/>
          <a:ln w="9525">
            <a:noFill/>
            <a:miter lim="800000"/>
            <a:headEnd/>
            <a:tailEnd/>
          </a:ln>
        </p:spPr>
      </p:pic>
      <p:sp>
        <p:nvSpPr>
          <p:cNvPr id="528399" name="Text Box 15"/>
          <p:cNvSpPr txBox="1">
            <a:spLocks noChangeArrowheads="1"/>
          </p:cNvSpPr>
          <p:nvPr/>
        </p:nvSpPr>
        <p:spPr bwMode="auto">
          <a:xfrm>
            <a:off x="2438400" y="4419600"/>
            <a:ext cx="6705600" cy="366713"/>
          </a:xfrm>
          <a:prstGeom prst="rect">
            <a:avLst/>
          </a:prstGeom>
          <a:noFill/>
          <a:ln w="9525">
            <a:noFill/>
            <a:miter lim="800000"/>
            <a:headEnd/>
            <a:tailEnd/>
          </a:ln>
        </p:spPr>
        <p:txBody>
          <a:bodyPr>
            <a:spAutoFit/>
          </a:bodyPr>
          <a:lstStyle/>
          <a:p>
            <a:pPr>
              <a:spcBef>
                <a:spcPct val="50000"/>
              </a:spcBef>
            </a:pPr>
            <a:r>
              <a:rPr lang="zh-CN" altLang="en-US">
                <a:latin typeface="Tahoma" pitchFamily="34" charset="0"/>
              </a:rPr>
              <a:t>与</a:t>
            </a:r>
            <a:r>
              <a:rPr lang="zh-CN" altLang="en-US">
                <a:latin typeface="宋体" charset="-122"/>
              </a:rPr>
              <a:t>/</a:t>
            </a:r>
            <a:r>
              <a:rPr lang="en-US" altLang="zh-CN">
                <a:latin typeface="宋体" charset="-122"/>
              </a:rPr>
              <a:t>bin</a:t>
            </a:r>
            <a:r>
              <a:rPr lang="zh-CN" altLang="en-US">
                <a:latin typeface="Tahoma" pitchFamily="34" charset="0"/>
              </a:rPr>
              <a:t>类似，存放用于系统引导和管理命令，通常供</a:t>
            </a:r>
            <a:r>
              <a:rPr lang="en-US" altLang="zh-CN">
                <a:latin typeface="宋体" charset="-122"/>
              </a:rPr>
              <a:t>root</a:t>
            </a:r>
            <a:r>
              <a:rPr lang="zh-CN" altLang="en-US">
                <a:latin typeface="Tahoma" pitchFamily="34" charset="0"/>
              </a:rPr>
              <a:t>使用。</a:t>
            </a:r>
            <a:endParaRPr lang="zh-CN" altLang="en-US">
              <a:latin typeface="宋体" charset="-122"/>
            </a:endParaRPr>
          </a:p>
        </p:txBody>
      </p:sp>
      <p:sp>
        <p:nvSpPr>
          <p:cNvPr id="528400" name="Text Box 16"/>
          <p:cNvSpPr txBox="1">
            <a:spLocks noChangeArrowheads="1"/>
          </p:cNvSpPr>
          <p:nvPr/>
        </p:nvSpPr>
        <p:spPr bwMode="auto">
          <a:xfrm>
            <a:off x="2438400" y="4953000"/>
            <a:ext cx="5943600" cy="366713"/>
          </a:xfrm>
          <a:prstGeom prst="rect">
            <a:avLst/>
          </a:prstGeom>
          <a:noFill/>
          <a:ln w="9525">
            <a:noFill/>
            <a:miter lim="800000"/>
            <a:headEnd/>
            <a:tailEnd/>
          </a:ln>
        </p:spPr>
        <p:txBody>
          <a:bodyPr>
            <a:spAutoFit/>
          </a:bodyPr>
          <a:lstStyle/>
          <a:p>
            <a:pPr>
              <a:spcBef>
                <a:spcPct val="50000"/>
              </a:spcBef>
            </a:pPr>
            <a:r>
              <a:rPr lang="zh-CN" altLang="en-US">
                <a:solidFill>
                  <a:srgbClr val="003300"/>
                </a:solidFill>
                <a:latin typeface="Tahoma" pitchFamily="34" charset="0"/>
              </a:rPr>
              <a:t>临时目录，供任何用户存放临时文件。</a:t>
            </a:r>
            <a:endParaRPr lang="zh-CN" altLang="en-US">
              <a:solidFill>
                <a:srgbClr val="003300"/>
              </a:solidFill>
              <a:latin typeface="宋体" charset="-122"/>
            </a:endParaRPr>
          </a:p>
        </p:txBody>
      </p:sp>
      <p:sp>
        <p:nvSpPr>
          <p:cNvPr id="528401" name="Line 17"/>
          <p:cNvSpPr>
            <a:spLocks noChangeShapeType="1"/>
          </p:cNvSpPr>
          <p:nvPr/>
        </p:nvSpPr>
        <p:spPr bwMode="auto">
          <a:xfrm flipV="1">
            <a:off x="1371600" y="6172200"/>
            <a:ext cx="990600" cy="152400"/>
          </a:xfrm>
          <a:prstGeom prst="line">
            <a:avLst/>
          </a:prstGeom>
          <a:noFill/>
          <a:ln w="38100">
            <a:solidFill>
              <a:schemeClr val="tx2"/>
            </a:solidFill>
            <a:miter lim="800000"/>
            <a:headEnd/>
            <a:tailEnd type="triangle" w="med" len="med"/>
          </a:ln>
        </p:spPr>
        <p:txBody>
          <a:bodyPr wrap="none"/>
          <a:lstStyle/>
          <a:p>
            <a:endParaRPr lang="zh-CN" altLang="en-US"/>
          </a:p>
        </p:txBody>
      </p:sp>
      <p:sp>
        <p:nvSpPr>
          <p:cNvPr id="528402" name="Line 18"/>
          <p:cNvSpPr>
            <a:spLocks noChangeShapeType="1"/>
          </p:cNvSpPr>
          <p:nvPr/>
        </p:nvSpPr>
        <p:spPr bwMode="auto">
          <a:xfrm flipV="1">
            <a:off x="457200" y="304800"/>
            <a:ext cx="2057400" cy="76200"/>
          </a:xfrm>
          <a:prstGeom prst="line">
            <a:avLst/>
          </a:prstGeom>
          <a:noFill/>
          <a:ln w="38100">
            <a:solidFill>
              <a:srgbClr val="FF3300"/>
            </a:solidFill>
            <a:miter lim="800000"/>
            <a:headEnd/>
            <a:tailEnd type="triangle" w="med" len="med"/>
          </a:ln>
        </p:spPr>
        <p:txBody>
          <a:bodyPr wrap="none"/>
          <a:lstStyle/>
          <a:p>
            <a:endParaRPr lang="zh-CN" altLang="en-US"/>
          </a:p>
        </p:txBody>
      </p:sp>
      <p:sp>
        <p:nvSpPr>
          <p:cNvPr id="528403" name="Line 19"/>
          <p:cNvSpPr>
            <a:spLocks noChangeShapeType="1"/>
          </p:cNvSpPr>
          <p:nvPr/>
        </p:nvSpPr>
        <p:spPr bwMode="auto">
          <a:xfrm flipV="1">
            <a:off x="1371600" y="685800"/>
            <a:ext cx="990600" cy="0"/>
          </a:xfrm>
          <a:prstGeom prst="line">
            <a:avLst/>
          </a:prstGeom>
          <a:noFill/>
          <a:ln w="38100">
            <a:solidFill>
              <a:schemeClr val="tx2"/>
            </a:solidFill>
            <a:miter lim="800000"/>
            <a:headEnd/>
            <a:tailEnd type="triangle" w="med" len="med"/>
          </a:ln>
        </p:spPr>
        <p:txBody>
          <a:bodyPr wrap="none"/>
          <a:lstStyle/>
          <a:p>
            <a:endParaRPr lang="zh-CN" altLang="en-US"/>
          </a:p>
        </p:txBody>
      </p:sp>
      <p:sp>
        <p:nvSpPr>
          <p:cNvPr id="528404" name="Line 20"/>
          <p:cNvSpPr>
            <a:spLocks noChangeShapeType="1"/>
          </p:cNvSpPr>
          <p:nvPr/>
        </p:nvSpPr>
        <p:spPr bwMode="auto">
          <a:xfrm>
            <a:off x="1524000" y="990600"/>
            <a:ext cx="838200" cy="152400"/>
          </a:xfrm>
          <a:prstGeom prst="line">
            <a:avLst/>
          </a:prstGeom>
          <a:noFill/>
          <a:ln w="38100">
            <a:solidFill>
              <a:srgbClr val="FF3300"/>
            </a:solidFill>
            <a:miter lim="800000"/>
            <a:headEnd/>
            <a:tailEnd type="triangle" w="med" len="med"/>
          </a:ln>
        </p:spPr>
        <p:txBody>
          <a:bodyPr wrap="none"/>
          <a:lstStyle/>
          <a:p>
            <a:endParaRPr lang="zh-CN" altLang="en-US"/>
          </a:p>
        </p:txBody>
      </p:sp>
      <p:sp>
        <p:nvSpPr>
          <p:cNvPr id="528405" name="Line 21"/>
          <p:cNvSpPr>
            <a:spLocks noChangeShapeType="1"/>
          </p:cNvSpPr>
          <p:nvPr/>
        </p:nvSpPr>
        <p:spPr bwMode="auto">
          <a:xfrm>
            <a:off x="1371600" y="1371600"/>
            <a:ext cx="1066800" cy="228600"/>
          </a:xfrm>
          <a:prstGeom prst="line">
            <a:avLst/>
          </a:prstGeom>
          <a:noFill/>
          <a:ln w="38100">
            <a:solidFill>
              <a:schemeClr val="tx2"/>
            </a:solidFill>
            <a:miter lim="800000"/>
            <a:headEnd/>
            <a:tailEnd type="triangle" w="med" len="med"/>
          </a:ln>
        </p:spPr>
        <p:txBody>
          <a:bodyPr wrap="none"/>
          <a:lstStyle/>
          <a:p>
            <a:endParaRPr lang="zh-CN" altLang="en-US"/>
          </a:p>
        </p:txBody>
      </p:sp>
      <p:sp>
        <p:nvSpPr>
          <p:cNvPr id="528406" name="Line 22"/>
          <p:cNvSpPr>
            <a:spLocks noChangeShapeType="1"/>
          </p:cNvSpPr>
          <p:nvPr/>
        </p:nvSpPr>
        <p:spPr bwMode="auto">
          <a:xfrm>
            <a:off x="1371600" y="1752600"/>
            <a:ext cx="1066800" cy="228600"/>
          </a:xfrm>
          <a:prstGeom prst="line">
            <a:avLst/>
          </a:prstGeom>
          <a:noFill/>
          <a:ln w="38100">
            <a:solidFill>
              <a:srgbClr val="FF3300"/>
            </a:solidFill>
            <a:miter lim="800000"/>
            <a:headEnd/>
            <a:tailEnd type="triangle" w="med" len="med"/>
          </a:ln>
        </p:spPr>
        <p:txBody>
          <a:bodyPr wrap="none"/>
          <a:lstStyle/>
          <a:p>
            <a:endParaRPr lang="zh-CN" altLang="en-US"/>
          </a:p>
        </p:txBody>
      </p:sp>
      <p:sp>
        <p:nvSpPr>
          <p:cNvPr id="528407" name="Line 23"/>
          <p:cNvSpPr>
            <a:spLocks noChangeShapeType="1"/>
          </p:cNvSpPr>
          <p:nvPr/>
        </p:nvSpPr>
        <p:spPr bwMode="auto">
          <a:xfrm>
            <a:off x="1600200" y="2362200"/>
            <a:ext cx="762000" cy="76200"/>
          </a:xfrm>
          <a:prstGeom prst="line">
            <a:avLst/>
          </a:prstGeom>
          <a:noFill/>
          <a:ln w="38100">
            <a:solidFill>
              <a:schemeClr val="tx2"/>
            </a:solidFill>
            <a:miter lim="800000"/>
            <a:headEnd/>
            <a:tailEnd type="triangle" w="med" len="med"/>
          </a:ln>
        </p:spPr>
        <p:txBody>
          <a:bodyPr wrap="none"/>
          <a:lstStyle/>
          <a:p>
            <a:endParaRPr lang="zh-CN" altLang="en-US"/>
          </a:p>
        </p:txBody>
      </p:sp>
      <p:sp>
        <p:nvSpPr>
          <p:cNvPr id="528408" name="Line 24"/>
          <p:cNvSpPr>
            <a:spLocks noChangeShapeType="1"/>
          </p:cNvSpPr>
          <p:nvPr/>
        </p:nvSpPr>
        <p:spPr bwMode="auto">
          <a:xfrm>
            <a:off x="1447800" y="2743200"/>
            <a:ext cx="1066800" cy="152400"/>
          </a:xfrm>
          <a:prstGeom prst="line">
            <a:avLst/>
          </a:prstGeom>
          <a:noFill/>
          <a:ln w="38100">
            <a:solidFill>
              <a:srgbClr val="FF3300"/>
            </a:solidFill>
            <a:miter lim="800000"/>
            <a:headEnd/>
            <a:tailEnd type="triangle" w="med" len="med"/>
          </a:ln>
        </p:spPr>
        <p:txBody>
          <a:bodyPr wrap="none"/>
          <a:lstStyle/>
          <a:p>
            <a:endParaRPr lang="zh-CN" altLang="en-US"/>
          </a:p>
        </p:txBody>
      </p:sp>
      <p:sp>
        <p:nvSpPr>
          <p:cNvPr id="528409" name="Line 25"/>
          <p:cNvSpPr>
            <a:spLocks noChangeShapeType="1"/>
          </p:cNvSpPr>
          <p:nvPr/>
        </p:nvSpPr>
        <p:spPr bwMode="auto">
          <a:xfrm>
            <a:off x="1524000" y="3048000"/>
            <a:ext cx="914400" cy="228600"/>
          </a:xfrm>
          <a:prstGeom prst="line">
            <a:avLst/>
          </a:prstGeom>
          <a:noFill/>
          <a:ln w="38100">
            <a:solidFill>
              <a:schemeClr val="tx2"/>
            </a:solidFill>
            <a:miter lim="800000"/>
            <a:headEnd/>
            <a:tailEnd type="triangle" w="med" len="med"/>
          </a:ln>
        </p:spPr>
        <p:txBody>
          <a:bodyPr wrap="none"/>
          <a:lstStyle/>
          <a:p>
            <a:endParaRPr lang="zh-CN" altLang="en-US"/>
          </a:p>
        </p:txBody>
      </p:sp>
      <p:sp>
        <p:nvSpPr>
          <p:cNvPr id="528410" name="Line 26"/>
          <p:cNvSpPr>
            <a:spLocks noChangeShapeType="1"/>
          </p:cNvSpPr>
          <p:nvPr/>
        </p:nvSpPr>
        <p:spPr bwMode="auto">
          <a:xfrm>
            <a:off x="1524000" y="3352800"/>
            <a:ext cx="990600" cy="304800"/>
          </a:xfrm>
          <a:prstGeom prst="line">
            <a:avLst/>
          </a:prstGeom>
          <a:noFill/>
          <a:ln w="38100">
            <a:solidFill>
              <a:srgbClr val="FF3300"/>
            </a:solidFill>
            <a:miter lim="800000"/>
            <a:headEnd/>
            <a:tailEnd type="triangle" w="med" len="med"/>
          </a:ln>
        </p:spPr>
        <p:txBody>
          <a:bodyPr wrap="none"/>
          <a:lstStyle/>
          <a:p>
            <a:endParaRPr lang="zh-CN" altLang="en-US"/>
          </a:p>
        </p:txBody>
      </p:sp>
      <p:sp>
        <p:nvSpPr>
          <p:cNvPr id="528411" name="Line 27"/>
          <p:cNvSpPr>
            <a:spLocks noChangeShapeType="1"/>
          </p:cNvSpPr>
          <p:nvPr/>
        </p:nvSpPr>
        <p:spPr bwMode="auto">
          <a:xfrm>
            <a:off x="1524000" y="3733800"/>
            <a:ext cx="990600" cy="381000"/>
          </a:xfrm>
          <a:prstGeom prst="line">
            <a:avLst/>
          </a:prstGeom>
          <a:noFill/>
          <a:ln w="38100">
            <a:solidFill>
              <a:schemeClr val="tx2"/>
            </a:solidFill>
            <a:miter lim="800000"/>
            <a:headEnd/>
            <a:tailEnd type="triangle" w="med" len="med"/>
          </a:ln>
        </p:spPr>
        <p:txBody>
          <a:bodyPr wrap="none"/>
          <a:lstStyle/>
          <a:p>
            <a:endParaRPr lang="zh-CN" altLang="en-US"/>
          </a:p>
        </p:txBody>
      </p:sp>
      <p:sp>
        <p:nvSpPr>
          <p:cNvPr id="528412" name="Line 28"/>
          <p:cNvSpPr>
            <a:spLocks noChangeShapeType="1"/>
          </p:cNvSpPr>
          <p:nvPr/>
        </p:nvSpPr>
        <p:spPr bwMode="auto">
          <a:xfrm>
            <a:off x="1524000" y="4038600"/>
            <a:ext cx="990600" cy="533400"/>
          </a:xfrm>
          <a:prstGeom prst="line">
            <a:avLst/>
          </a:prstGeom>
          <a:noFill/>
          <a:ln w="38100">
            <a:solidFill>
              <a:srgbClr val="FF3300"/>
            </a:solidFill>
            <a:miter lim="800000"/>
            <a:headEnd/>
            <a:tailEnd type="triangle" w="med" len="med"/>
          </a:ln>
        </p:spPr>
        <p:txBody>
          <a:bodyPr wrap="none"/>
          <a:lstStyle/>
          <a:p>
            <a:endParaRPr lang="zh-CN" altLang="en-US"/>
          </a:p>
        </p:txBody>
      </p:sp>
      <p:sp>
        <p:nvSpPr>
          <p:cNvPr id="528413" name="Line 29"/>
          <p:cNvSpPr>
            <a:spLocks noChangeShapeType="1"/>
          </p:cNvSpPr>
          <p:nvPr/>
        </p:nvSpPr>
        <p:spPr bwMode="auto">
          <a:xfrm>
            <a:off x="1371600" y="4419600"/>
            <a:ext cx="1143000" cy="685800"/>
          </a:xfrm>
          <a:prstGeom prst="line">
            <a:avLst/>
          </a:prstGeom>
          <a:noFill/>
          <a:ln w="38100">
            <a:solidFill>
              <a:schemeClr val="tx2"/>
            </a:solidFill>
            <a:miter lim="800000"/>
            <a:headEnd/>
            <a:tailEnd type="triangle" w="med" len="med"/>
          </a:ln>
        </p:spPr>
        <p:txBody>
          <a:bodyPr wrap="none"/>
          <a:lstStyle/>
          <a:p>
            <a:endParaRPr lang="zh-CN" altLang="en-US"/>
          </a:p>
        </p:txBody>
      </p:sp>
      <p:sp>
        <p:nvSpPr>
          <p:cNvPr id="528414" name="Line 30"/>
          <p:cNvSpPr>
            <a:spLocks noChangeShapeType="1"/>
          </p:cNvSpPr>
          <p:nvPr/>
        </p:nvSpPr>
        <p:spPr bwMode="auto">
          <a:xfrm>
            <a:off x="1219200" y="4876800"/>
            <a:ext cx="1219200" cy="685800"/>
          </a:xfrm>
          <a:prstGeom prst="line">
            <a:avLst/>
          </a:prstGeom>
          <a:noFill/>
          <a:ln w="38100">
            <a:solidFill>
              <a:srgbClr val="FF3300"/>
            </a:solidFill>
            <a:miter lim="800000"/>
            <a:headEnd/>
            <a:tailEnd type="triangle" w="med" len="med"/>
          </a:ln>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8402"/>
                                        </p:tgtEl>
                                        <p:attrNameLst>
                                          <p:attrName>style.visibility</p:attrName>
                                        </p:attrNameLst>
                                      </p:cBhvr>
                                      <p:to>
                                        <p:strVal val="visible"/>
                                      </p:to>
                                    </p:set>
                                    <p:animEffect transition="in" filter="wipe(left)">
                                      <p:cBhvr>
                                        <p:cTn id="7" dur="500"/>
                                        <p:tgtEl>
                                          <p:spTgt spid="52840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28386"/>
                                        </p:tgtEl>
                                        <p:attrNameLst>
                                          <p:attrName>style.visibility</p:attrName>
                                        </p:attrNameLst>
                                      </p:cBhvr>
                                      <p:to>
                                        <p:strVal val="visible"/>
                                      </p:to>
                                    </p:set>
                                    <p:animEffect transition="in" filter="wipe(up)">
                                      <p:cBhvr>
                                        <p:cTn id="11" dur="500"/>
                                        <p:tgtEl>
                                          <p:spTgt spid="52838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28403"/>
                                        </p:tgtEl>
                                        <p:attrNameLst>
                                          <p:attrName>style.visibility</p:attrName>
                                        </p:attrNameLst>
                                      </p:cBhvr>
                                      <p:to>
                                        <p:strVal val="visible"/>
                                      </p:to>
                                    </p:set>
                                    <p:animEffect transition="in" filter="wipe(left)">
                                      <p:cBhvr>
                                        <p:cTn id="16" dur="500"/>
                                        <p:tgtEl>
                                          <p:spTgt spid="528403"/>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528387"/>
                                        </p:tgtEl>
                                        <p:attrNameLst>
                                          <p:attrName>style.visibility</p:attrName>
                                        </p:attrNameLst>
                                      </p:cBhvr>
                                      <p:to>
                                        <p:strVal val="visible"/>
                                      </p:to>
                                    </p:set>
                                    <p:animEffect transition="in" filter="wipe(up)">
                                      <p:cBhvr>
                                        <p:cTn id="20" dur="500"/>
                                        <p:tgtEl>
                                          <p:spTgt spid="52838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28404"/>
                                        </p:tgtEl>
                                        <p:attrNameLst>
                                          <p:attrName>style.visibility</p:attrName>
                                        </p:attrNameLst>
                                      </p:cBhvr>
                                      <p:to>
                                        <p:strVal val="visible"/>
                                      </p:to>
                                    </p:set>
                                    <p:animEffect transition="in" filter="wipe(left)">
                                      <p:cBhvr>
                                        <p:cTn id="25" dur="500"/>
                                        <p:tgtEl>
                                          <p:spTgt spid="528404"/>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528388"/>
                                        </p:tgtEl>
                                        <p:attrNameLst>
                                          <p:attrName>style.visibility</p:attrName>
                                        </p:attrNameLst>
                                      </p:cBhvr>
                                      <p:to>
                                        <p:strVal val="visible"/>
                                      </p:to>
                                    </p:set>
                                    <p:animEffect transition="in" filter="wipe(up)">
                                      <p:cBhvr>
                                        <p:cTn id="29" dur="500"/>
                                        <p:tgtEl>
                                          <p:spTgt spid="528388"/>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528405"/>
                                        </p:tgtEl>
                                        <p:attrNameLst>
                                          <p:attrName>style.visibility</p:attrName>
                                        </p:attrNameLst>
                                      </p:cBhvr>
                                      <p:to>
                                        <p:strVal val="visible"/>
                                      </p:to>
                                    </p:set>
                                    <p:animEffect transition="in" filter="wipe(left)">
                                      <p:cBhvr>
                                        <p:cTn id="33" dur="500"/>
                                        <p:tgtEl>
                                          <p:spTgt spid="528405"/>
                                        </p:tgtEl>
                                      </p:cBhvr>
                                    </p:animEffect>
                                  </p:childTnLst>
                                </p:cTn>
                              </p:par>
                            </p:childTnLst>
                          </p:cTn>
                        </p:par>
                        <p:par>
                          <p:cTn id="34" fill="hold">
                            <p:stCondLst>
                              <p:cond delay="1500"/>
                            </p:stCondLst>
                            <p:childTnLst>
                              <p:par>
                                <p:cTn id="35" presetID="22" presetClass="entr" presetSubtype="1" fill="hold" grpId="0" nodeType="afterEffect">
                                  <p:stCondLst>
                                    <p:cond delay="0"/>
                                  </p:stCondLst>
                                  <p:childTnLst>
                                    <p:set>
                                      <p:cBhvr>
                                        <p:cTn id="36" dur="1" fill="hold">
                                          <p:stCondLst>
                                            <p:cond delay="0"/>
                                          </p:stCondLst>
                                        </p:cTn>
                                        <p:tgtEl>
                                          <p:spTgt spid="528390"/>
                                        </p:tgtEl>
                                        <p:attrNameLst>
                                          <p:attrName>style.visibility</p:attrName>
                                        </p:attrNameLst>
                                      </p:cBhvr>
                                      <p:to>
                                        <p:strVal val="visible"/>
                                      </p:to>
                                    </p:set>
                                    <p:animEffect transition="in" filter="wipe(up)">
                                      <p:cBhvr>
                                        <p:cTn id="37" dur="500"/>
                                        <p:tgtEl>
                                          <p:spTgt spid="528390"/>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528406"/>
                                        </p:tgtEl>
                                        <p:attrNameLst>
                                          <p:attrName>style.visibility</p:attrName>
                                        </p:attrNameLst>
                                      </p:cBhvr>
                                      <p:to>
                                        <p:strVal val="visible"/>
                                      </p:to>
                                    </p:set>
                                    <p:animEffect transition="in" filter="wipe(left)">
                                      <p:cBhvr>
                                        <p:cTn id="41" dur="500"/>
                                        <p:tgtEl>
                                          <p:spTgt spid="528406"/>
                                        </p:tgtEl>
                                      </p:cBhvr>
                                    </p:animEffect>
                                  </p:childTnLst>
                                </p:cTn>
                              </p:par>
                            </p:childTnLst>
                          </p:cTn>
                        </p:par>
                        <p:par>
                          <p:cTn id="42" fill="hold">
                            <p:stCondLst>
                              <p:cond delay="2500"/>
                            </p:stCondLst>
                            <p:childTnLst>
                              <p:par>
                                <p:cTn id="43" presetID="22" presetClass="entr" presetSubtype="1" fill="hold" grpId="0" nodeType="afterEffect">
                                  <p:stCondLst>
                                    <p:cond delay="0"/>
                                  </p:stCondLst>
                                  <p:childTnLst>
                                    <p:set>
                                      <p:cBhvr>
                                        <p:cTn id="44" dur="1" fill="hold">
                                          <p:stCondLst>
                                            <p:cond delay="0"/>
                                          </p:stCondLst>
                                        </p:cTn>
                                        <p:tgtEl>
                                          <p:spTgt spid="528389"/>
                                        </p:tgtEl>
                                        <p:attrNameLst>
                                          <p:attrName>style.visibility</p:attrName>
                                        </p:attrNameLst>
                                      </p:cBhvr>
                                      <p:to>
                                        <p:strVal val="visible"/>
                                      </p:to>
                                    </p:set>
                                    <p:animEffect transition="in" filter="wipe(up)">
                                      <p:cBhvr>
                                        <p:cTn id="45" dur="500"/>
                                        <p:tgtEl>
                                          <p:spTgt spid="528389"/>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528407"/>
                                        </p:tgtEl>
                                        <p:attrNameLst>
                                          <p:attrName>style.visibility</p:attrName>
                                        </p:attrNameLst>
                                      </p:cBhvr>
                                      <p:to>
                                        <p:strVal val="visible"/>
                                      </p:to>
                                    </p:set>
                                    <p:animEffect transition="in" filter="wipe(left)">
                                      <p:cBhvr>
                                        <p:cTn id="49" dur="500"/>
                                        <p:tgtEl>
                                          <p:spTgt spid="528407"/>
                                        </p:tgtEl>
                                      </p:cBhvr>
                                    </p:animEffect>
                                  </p:childTnLst>
                                </p:cTn>
                              </p:par>
                            </p:childTnLst>
                          </p:cTn>
                        </p:par>
                        <p:par>
                          <p:cTn id="50" fill="hold">
                            <p:stCondLst>
                              <p:cond delay="3500"/>
                            </p:stCondLst>
                            <p:childTnLst>
                              <p:par>
                                <p:cTn id="51" presetID="22" presetClass="entr" presetSubtype="1" fill="hold" grpId="0" nodeType="afterEffect">
                                  <p:stCondLst>
                                    <p:cond delay="0"/>
                                  </p:stCondLst>
                                  <p:childTnLst>
                                    <p:set>
                                      <p:cBhvr>
                                        <p:cTn id="52" dur="1" fill="hold">
                                          <p:stCondLst>
                                            <p:cond delay="0"/>
                                          </p:stCondLst>
                                        </p:cTn>
                                        <p:tgtEl>
                                          <p:spTgt spid="528393"/>
                                        </p:tgtEl>
                                        <p:attrNameLst>
                                          <p:attrName>style.visibility</p:attrName>
                                        </p:attrNameLst>
                                      </p:cBhvr>
                                      <p:to>
                                        <p:strVal val="visible"/>
                                      </p:to>
                                    </p:set>
                                    <p:animEffect transition="in" filter="wipe(up)">
                                      <p:cBhvr>
                                        <p:cTn id="53" dur="500"/>
                                        <p:tgtEl>
                                          <p:spTgt spid="528393"/>
                                        </p:tgtEl>
                                      </p:cBhvr>
                                    </p:animEffect>
                                  </p:childTnLst>
                                </p:cTn>
                              </p:par>
                            </p:childTnLst>
                          </p:cTn>
                        </p:par>
                        <p:par>
                          <p:cTn id="54" fill="hold">
                            <p:stCondLst>
                              <p:cond delay="4000"/>
                            </p:stCondLst>
                            <p:childTnLst>
                              <p:par>
                                <p:cTn id="55" presetID="22" presetClass="entr" presetSubtype="8" fill="hold" grpId="0" nodeType="afterEffect">
                                  <p:stCondLst>
                                    <p:cond delay="0"/>
                                  </p:stCondLst>
                                  <p:childTnLst>
                                    <p:set>
                                      <p:cBhvr>
                                        <p:cTn id="56" dur="1" fill="hold">
                                          <p:stCondLst>
                                            <p:cond delay="0"/>
                                          </p:stCondLst>
                                        </p:cTn>
                                        <p:tgtEl>
                                          <p:spTgt spid="528408"/>
                                        </p:tgtEl>
                                        <p:attrNameLst>
                                          <p:attrName>style.visibility</p:attrName>
                                        </p:attrNameLst>
                                      </p:cBhvr>
                                      <p:to>
                                        <p:strVal val="visible"/>
                                      </p:to>
                                    </p:set>
                                    <p:animEffect transition="in" filter="wipe(left)">
                                      <p:cBhvr>
                                        <p:cTn id="57" dur="500"/>
                                        <p:tgtEl>
                                          <p:spTgt spid="528408"/>
                                        </p:tgtEl>
                                      </p:cBhvr>
                                    </p:animEffect>
                                  </p:childTnLst>
                                </p:cTn>
                              </p:par>
                            </p:childTnLst>
                          </p:cTn>
                        </p:par>
                        <p:par>
                          <p:cTn id="58" fill="hold">
                            <p:stCondLst>
                              <p:cond delay="4500"/>
                            </p:stCondLst>
                            <p:childTnLst>
                              <p:par>
                                <p:cTn id="59" presetID="22" presetClass="entr" presetSubtype="1" fill="hold" grpId="0" nodeType="afterEffect">
                                  <p:stCondLst>
                                    <p:cond delay="0"/>
                                  </p:stCondLst>
                                  <p:childTnLst>
                                    <p:set>
                                      <p:cBhvr>
                                        <p:cTn id="60" dur="1" fill="hold">
                                          <p:stCondLst>
                                            <p:cond delay="0"/>
                                          </p:stCondLst>
                                        </p:cTn>
                                        <p:tgtEl>
                                          <p:spTgt spid="528391"/>
                                        </p:tgtEl>
                                        <p:attrNameLst>
                                          <p:attrName>style.visibility</p:attrName>
                                        </p:attrNameLst>
                                      </p:cBhvr>
                                      <p:to>
                                        <p:strVal val="visible"/>
                                      </p:to>
                                    </p:set>
                                    <p:animEffect transition="in" filter="wipe(up)">
                                      <p:cBhvr>
                                        <p:cTn id="61" dur="500"/>
                                        <p:tgtEl>
                                          <p:spTgt spid="528391"/>
                                        </p:tgtEl>
                                      </p:cBhvr>
                                    </p:animEffect>
                                  </p:childTnLst>
                                </p:cTn>
                              </p:par>
                            </p:childTnLst>
                          </p:cTn>
                        </p:par>
                        <p:par>
                          <p:cTn id="62" fill="hold">
                            <p:stCondLst>
                              <p:cond delay="5000"/>
                            </p:stCondLst>
                            <p:childTnLst>
                              <p:par>
                                <p:cTn id="63" presetID="22" presetClass="entr" presetSubtype="8" fill="hold" grpId="0" nodeType="afterEffect">
                                  <p:stCondLst>
                                    <p:cond delay="0"/>
                                  </p:stCondLst>
                                  <p:childTnLst>
                                    <p:set>
                                      <p:cBhvr>
                                        <p:cTn id="64" dur="1" fill="hold">
                                          <p:stCondLst>
                                            <p:cond delay="0"/>
                                          </p:stCondLst>
                                        </p:cTn>
                                        <p:tgtEl>
                                          <p:spTgt spid="528409"/>
                                        </p:tgtEl>
                                        <p:attrNameLst>
                                          <p:attrName>style.visibility</p:attrName>
                                        </p:attrNameLst>
                                      </p:cBhvr>
                                      <p:to>
                                        <p:strVal val="visible"/>
                                      </p:to>
                                    </p:set>
                                    <p:animEffect transition="in" filter="wipe(left)">
                                      <p:cBhvr>
                                        <p:cTn id="65" dur="500"/>
                                        <p:tgtEl>
                                          <p:spTgt spid="528409"/>
                                        </p:tgtEl>
                                      </p:cBhvr>
                                    </p:animEffect>
                                  </p:childTnLst>
                                </p:cTn>
                              </p:par>
                            </p:childTnLst>
                          </p:cTn>
                        </p:par>
                        <p:par>
                          <p:cTn id="66" fill="hold">
                            <p:stCondLst>
                              <p:cond delay="5500"/>
                            </p:stCondLst>
                            <p:childTnLst>
                              <p:par>
                                <p:cTn id="67" presetID="22" presetClass="entr" presetSubtype="1" fill="hold" grpId="0" nodeType="afterEffect">
                                  <p:stCondLst>
                                    <p:cond delay="0"/>
                                  </p:stCondLst>
                                  <p:childTnLst>
                                    <p:set>
                                      <p:cBhvr>
                                        <p:cTn id="68" dur="1" fill="hold">
                                          <p:stCondLst>
                                            <p:cond delay="0"/>
                                          </p:stCondLst>
                                        </p:cTn>
                                        <p:tgtEl>
                                          <p:spTgt spid="528392"/>
                                        </p:tgtEl>
                                        <p:attrNameLst>
                                          <p:attrName>style.visibility</p:attrName>
                                        </p:attrNameLst>
                                      </p:cBhvr>
                                      <p:to>
                                        <p:strVal val="visible"/>
                                      </p:to>
                                    </p:set>
                                    <p:animEffect transition="in" filter="wipe(up)">
                                      <p:cBhvr>
                                        <p:cTn id="69" dur="500"/>
                                        <p:tgtEl>
                                          <p:spTgt spid="528392"/>
                                        </p:tgtEl>
                                      </p:cBhvr>
                                    </p:animEffect>
                                  </p:childTnLst>
                                </p:cTn>
                              </p:par>
                            </p:childTnLst>
                          </p:cTn>
                        </p:par>
                        <p:par>
                          <p:cTn id="70" fill="hold">
                            <p:stCondLst>
                              <p:cond delay="6000"/>
                            </p:stCondLst>
                            <p:childTnLst>
                              <p:par>
                                <p:cTn id="71" presetID="22" presetClass="entr" presetSubtype="8" fill="hold" grpId="0" nodeType="afterEffect">
                                  <p:stCondLst>
                                    <p:cond delay="0"/>
                                  </p:stCondLst>
                                  <p:childTnLst>
                                    <p:set>
                                      <p:cBhvr>
                                        <p:cTn id="72" dur="1" fill="hold">
                                          <p:stCondLst>
                                            <p:cond delay="0"/>
                                          </p:stCondLst>
                                        </p:cTn>
                                        <p:tgtEl>
                                          <p:spTgt spid="528410"/>
                                        </p:tgtEl>
                                        <p:attrNameLst>
                                          <p:attrName>style.visibility</p:attrName>
                                        </p:attrNameLst>
                                      </p:cBhvr>
                                      <p:to>
                                        <p:strVal val="visible"/>
                                      </p:to>
                                    </p:set>
                                    <p:animEffect transition="in" filter="wipe(left)">
                                      <p:cBhvr>
                                        <p:cTn id="73" dur="500"/>
                                        <p:tgtEl>
                                          <p:spTgt spid="528410"/>
                                        </p:tgtEl>
                                      </p:cBhvr>
                                    </p:animEffect>
                                  </p:childTnLst>
                                </p:cTn>
                              </p:par>
                            </p:childTnLst>
                          </p:cTn>
                        </p:par>
                        <p:par>
                          <p:cTn id="74" fill="hold">
                            <p:stCondLst>
                              <p:cond delay="6500"/>
                            </p:stCondLst>
                            <p:childTnLst>
                              <p:par>
                                <p:cTn id="75" presetID="22" presetClass="entr" presetSubtype="1" fill="hold" grpId="0" nodeType="afterEffect">
                                  <p:stCondLst>
                                    <p:cond delay="0"/>
                                  </p:stCondLst>
                                  <p:childTnLst>
                                    <p:set>
                                      <p:cBhvr>
                                        <p:cTn id="76" dur="1" fill="hold">
                                          <p:stCondLst>
                                            <p:cond delay="0"/>
                                          </p:stCondLst>
                                        </p:cTn>
                                        <p:tgtEl>
                                          <p:spTgt spid="528394"/>
                                        </p:tgtEl>
                                        <p:attrNameLst>
                                          <p:attrName>style.visibility</p:attrName>
                                        </p:attrNameLst>
                                      </p:cBhvr>
                                      <p:to>
                                        <p:strVal val="visible"/>
                                      </p:to>
                                    </p:set>
                                    <p:animEffect transition="in" filter="wipe(up)">
                                      <p:cBhvr>
                                        <p:cTn id="77" dur="500"/>
                                        <p:tgtEl>
                                          <p:spTgt spid="528394"/>
                                        </p:tgtEl>
                                      </p:cBhvr>
                                    </p:animEffect>
                                  </p:childTnLst>
                                </p:cTn>
                              </p:par>
                            </p:childTnLst>
                          </p:cTn>
                        </p:par>
                        <p:par>
                          <p:cTn id="78" fill="hold">
                            <p:stCondLst>
                              <p:cond delay="7000"/>
                            </p:stCondLst>
                            <p:childTnLst>
                              <p:par>
                                <p:cTn id="79" presetID="22" presetClass="entr" presetSubtype="8" fill="hold" grpId="0" nodeType="afterEffect">
                                  <p:stCondLst>
                                    <p:cond delay="0"/>
                                  </p:stCondLst>
                                  <p:childTnLst>
                                    <p:set>
                                      <p:cBhvr>
                                        <p:cTn id="80" dur="1" fill="hold">
                                          <p:stCondLst>
                                            <p:cond delay="0"/>
                                          </p:stCondLst>
                                        </p:cTn>
                                        <p:tgtEl>
                                          <p:spTgt spid="528411"/>
                                        </p:tgtEl>
                                        <p:attrNameLst>
                                          <p:attrName>style.visibility</p:attrName>
                                        </p:attrNameLst>
                                      </p:cBhvr>
                                      <p:to>
                                        <p:strVal val="visible"/>
                                      </p:to>
                                    </p:set>
                                    <p:animEffect transition="in" filter="wipe(left)">
                                      <p:cBhvr>
                                        <p:cTn id="81" dur="500"/>
                                        <p:tgtEl>
                                          <p:spTgt spid="528411"/>
                                        </p:tgtEl>
                                      </p:cBhvr>
                                    </p:animEffect>
                                  </p:childTnLst>
                                </p:cTn>
                              </p:par>
                            </p:childTnLst>
                          </p:cTn>
                        </p:par>
                        <p:par>
                          <p:cTn id="82" fill="hold">
                            <p:stCondLst>
                              <p:cond delay="7500"/>
                            </p:stCondLst>
                            <p:childTnLst>
                              <p:par>
                                <p:cTn id="83" presetID="22" presetClass="entr" presetSubtype="1" fill="hold" grpId="0" nodeType="afterEffect">
                                  <p:stCondLst>
                                    <p:cond delay="0"/>
                                  </p:stCondLst>
                                  <p:childTnLst>
                                    <p:set>
                                      <p:cBhvr>
                                        <p:cTn id="84" dur="1" fill="hold">
                                          <p:stCondLst>
                                            <p:cond delay="0"/>
                                          </p:stCondLst>
                                        </p:cTn>
                                        <p:tgtEl>
                                          <p:spTgt spid="528396"/>
                                        </p:tgtEl>
                                        <p:attrNameLst>
                                          <p:attrName>style.visibility</p:attrName>
                                        </p:attrNameLst>
                                      </p:cBhvr>
                                      <p:to>
                                        <p:strVal val="visible"/>
                                      </p:to>
                                    </p:set>
                                    <p:animEffect transition="in" filter="wipe(up)">
                                      <p:cBhvr>
                                        <p:cTn id="85" dur="500"/>
                                        <p:tgtEl>
                                          <p:spTgt spid="528396"/>
                                        </p:tgtEl>
                                      </p:cBhvr>
                                    </p:animEffect>
                                  </p:childTnLst>
                                </p:cTn>
                              </p:par>
                            </p:childTnLst>
                          </p:cTn>
                        </p:par>
                        <p:par>
                          <p:cTn id="86" fill="hold">
                            <p:stCondLst>
                              <p:cond delay="8000"/>
                            </p:stCondLst>
                            <p:childTnLst>
                              <p:par>
                                <p:cTn id="87" presetID="22" presetClass="entr" presetSubtype="8" fill="hold" grpId="0" nodeType="afterEffect">
                                  <p:stCondLst>
                                    <p:cond delay="0"/>
                                  </p:stCondLst>
                                  <p:childTnLst>
                                    <p:set>
                                      <p:cBhvr>
                                        <p:cTn id="88" dur="1" fill="hold">
                                          <p:stCondLst>
                                            <p:cond delay="0"/>
                                          </p:stCondLst>
                                        </p:cTn>
                                        <p:tgtEl>
                                          <p:spTgt spid="528412"/>
                                        </p:tgtEl>
                                        <p:attrNameLst>
                                          <p:attrName>style.visibility</p:attrName>
                                        </p:attrNameLst>
                                      </p:cBhvr>
                                      <p:to>
                                        <p:strVal val="visible"/>
                                      </p:to>
                                    </p:set>
                                    <p:animEffect transition="in" filter="wipe(left)">
                                      <p:cBhvr>
                                        <p:cTn id="89" dur="500"/>
                                        <p:tgtEl>
                                          <p:spTgt spid="528412"/>
                                        </p:tgtEl>
                                      </p:cBhvr>
                                    </p:animEffect>
                                  </p:childTnLst>
                                </p:cTn>
                              </p:par>
                            </p:childTnLst>
                          </p:cTn>
                        </p:par>
                        <p:par>
                          <p:cTn id="90" fill="hold">
                            <p:stCondLst>
                              <p:cond delay="8500"/>
                            </p:stCondLst>
                            <p:childTnLst>
                              <p:par>
                                <p:cTn id="91" presetID="22" presetClass="entr" presetSubtype="1" fill="hold" grpId="0" nodeType="afterEffect">
                                  <p:stCondLst>
                                    <p:cond delay="0"/>
                                  </p:stCondLst>
                                  <p:childTnLst>
                                    <p:set>
                                      <p:cBhvr>
                                        <p:cTn id="92" dur="1" fill="hold">
                                          <p:stCondLst>
                                            <p:cond delay="0"/>
                                          </p:stCondLst>
                                        </p:cTn>
                                        <p:tgtEl>
                                          <p:spTgt spid="528399"/>
                                        </p:tgtEl>
                                        <p:attrNameLst>
                                          <p:attrName>style.visibility</p:attrName>
                                        </p:attrNameLst>
                                      </p:cBhvr>
                                      <p:to>
                                        <p:strVal val="visible"/>
                                      </p:to>
                                    </p:set>
                                    <p:animEffect transition="in" filter="wipe(up)">
                                      <p:cBhvr>
                                        <p:cTn id="93" dur="500"/>
                                        <p:tgtEl>
                                          <p:spTgt spid="528399"/>
                                        </p:tgtEl>
                                      </p:cBhvr>
                                    </p:animEffect>
                                  </p:childTnLst>
                                </p:cTn>
                              </p:par>
                            </p:childTnLst>
                          </p:cTn>
                        </p:par>
                        <p:par>
                          <p:cTn id="94" fill="hold">
                            <p:stCondLst>
                              <p:cond delay="9000"/>
                            </p:stCondLst>
                            <p:childTnLst>
                              <p:par>
                                <p:cTn id="95" presetID="22" presetClass="entr" presetSubtype="8" fill="hold" grpId="0" nodeType="afterEffect">
                                  <p:stCondLst>
                                    <p:cond delay="0"/>
                                  </p:stCondLst>
                                  <p:childTnLst>
                                    <p:set>
                                      <p:cBhvr>
                                        <p:cTn id="96" dur="1" fill="hold">
                                          <p:stCondLst>
                                            <p:cond delay="0"/>
                                          </p:stCondLst>
                                        </p:cTn>
                                        <p:tgtEl>
                                          <p:spTgt spid="528413"/>
                                        </p:tgtEl>
                                        <p:attrNameLst>
                                          <p:attrName>style.visibility</p:attrName>
                                        </p:attrNameLst>
                                      </p:cBhvr>
                                      <p:to>
                                        <p:strVal val="visible"/>
                                      </p:to>
                                    </p:set>
                                    <p:animEffect transition="in" filter="wipe(left)">
                                      <p:cBhvr>
                                        <p:cTn id="97" dur="500"/>
                                        <p:tgtEl>
                                          <p:spTgt spid="528413"/>
                                        </p:tgtEl>
                                      </p:cBhvr>
                                    </p:animEffect>
                                  </p:childTnLst>
                                </p:cTn>
                              </p:par>
                            </p:childTnLst>
                          </p:cTn>
                        </p:par>
                        <p:par>
                          <p:cTn id="98" fill="hold">
                            <p:stCondLst>
                              <p:cond delay="9500"/>
                            </p:stCondLst>
                            <p:childTnLst>
                              <p:par>
                                <p:cTn id="99" presetID="22" presetClass="entr" presetSubtype="1" fill="hold" grpId="0" nodeType="afterEffect">
                                  <p:stCondLst>
                                    <p:cond delay="0"/>
                                  </p:stCondLst>
                                  <p:childTnLst>
                                    <p:set>
                                      <p:cBhvr>
                                        <p:cTn id="100" dur="1" fill="hold">
                                          <p:stCondLst>
                                            <p:cond delay="0"/>
                                          </p:stCondLst>
                                        </p:cTn>
                                        <p:tgtEl>
                                          <p:spTgt spid="528400"/>
                                        </p:tgtEl>
                                        <p:attrNameLst>
                                          <p:attrName>style.visibility</p:attrName>
                                        </p:attrNameLst>
                                      </p:cBhvr>
                                      <p:to>
                                        <p:strVal val="visible"/>
                                      </p:to>
                                    </p:set>
                                    <p:animEffect transition="in" filter="wipe(up)">
                                      <p:cBhvr>
                                        <p:cTn id="101" dur="500"/>
                                        <p:tgtEl>
                                          <p:spTgt spid="528400"/>
                                        </p:tgtEl>
                                      </p:cBhvr>
                                    </p:animEffect>
                                  </p:childTnLst>
                                </p:cTn>
                              </p:par>
                            </p:childTnLst>
                          </p:cTn>
                        </p:par>
                        <p:par>
                          <p:cTn id="102" fill="hold">
                            <p:stCondLst>
                              <p:cond delay="10000"/>
                            </p:stCondLst>
                            <p:childTnLst>
                              <p:par>
                                <p:cTn id="103" presetID="22" presetClass="entr" presetSubtype="8" fill="hold" grpId="0" nodeType="afterEffect">
                                  <p:stCondLst>
                                    <p:cond delay="0"/>
                                  </p:stCondLst>
                                  <p:childTnLst>
                                    <p:set>
                                      <p:cBhvr>
                                        <p:cTn id="104" dur="1" fill="hold">
                                          <p:stCondLst>
                                            <p:cond delay="0"/>
                                          </p:stCondLst>
                                        </p:cTn>
                                        <p:tgtEl>
                                          <p:spTgt spid="528414"/>
                                        </p:tgtEl>
                                        <p:attrNameLst>
                                          <p:attrName>style.visibility</p:attrName>
                                        </p:attrNameLst>
                                      </p:cBhvr>
                                      <p:to>
                                        <p:strVal val="visible"/>
                                      </p:to>
                                    </p:set>
                                    <p:animEffect transition="in" filter="wipe(left)">
                                      <p:cBhvr>
                                        <p:cTn id="105" dur="500"/>
                                        <p:tgtEl>
                                          <p:spTgt spid="528414"/>
                                        </p:tgtEl>
                                      </p:cBhvr>
                                    </p:animEffect>
                                  </p:childTnLst>
                                </p:cTn>
                              </p:par>
                            </p:childTnLst>
                          </p:cTn>
                        </p:par>
                        <p:par>
                          <p:cTn id="106" fill="hold">
                            <p:stCondLst>
                              <p:cond delay="10500"/>
                            </p:stCondLst>
                            <p:childTnLst>
                              <p:par>
                                <p:cTn id="107" presetID="22" presetClass="entr" presetSubtype="1" fill="hold" grpId="0" nodeType="afterEffect">
                                  <p:stCondLst>
                                    <p:cond delay="0"/>
                                  </p:stCondLst>
                                  <p:childTnLst>
                                    <p:set>
                                      <p:cBhvr>
                                        <p:cTn id="108" dur="1" fill="hold">
                                          <p:stCondLst>
                                            <p:cond delay="0"/>
                                          </p:stCondLst>
                                        </p:cTn>
                                        <p:tgtEl>
                                          <p:spTgt spid="528397"/>
                                        </p:tgtEl>
                                        <p:attrNameLst>
                                          <p:attrName>style.visibility</p:attrName>
                                        </p:attrNameLst>
                                      </p:cBhvr>
                                      <p:to>
                                        <p:strVal val="visible"/>
                                      </p:to>
                                    </p:set>
                                    <p:animEffect transition="in" filter="wipe(up)">
                                      <p:cBhvr>
                                        <p:cTn id="109" dur="500"/>
                                        <p:tgtEl>
                                          <p:spTgt spid="528397"/>
                                        </p:tgtEl>
                                      </p:cBhvr>
                                    </p:animEffect>
                                  </p:childTnLst>
                                </p:cTn>
                              </p:par>
                            </p:childTnLst>
                          </p:cTn>
                        </p:par>
                        <p:par>
                          <p:cTn id="110" fill="hold">
                            <p:stCondLst>
                              <p:cond delay="11000"/>
                            </p:stCondLst>
                            <p:childTnLst>
                              <p:par>
                                <p:cTn id="111" presetID="22" presetClass="entr" presetSubtype="8" fill="hold" grpId="0" nodeType="afterEffect">
                                  <p:stCondLst>
                                    <p:cond delay="0"/>
                                  </p:stCondLst>
                                  <p:childTnLst>
                                    <p:set>
                                      <p:cBhvr>
                                        <p:cTn id="112" dur="1" fill="hold">
                                          <p:stCondLst>
                                            <p:cond delay="0"/>
                                          </p:stCondLst>
                                        </p:cTn>
                                        <p:tgtEl>
                                          <p:spTgt spid="528401"/>
                                        </p:tgtEl>
                                        <p:attrNameLst>
                                          <p:attrName>style.visibility</p:attrName>
                                        </p:attrNameLst>
                                      </p:cBhvr>
                                      <p:to>
                                        <p:strVal val="visible"/>
                                      </p:to>
                                    </p:set>
                                    <p:animEffect transition="in" filter="wipe(left)">
                                      <p:cBhvr>
                                        <p:cTn id="113" dur="500"/>
                                        <p:tgtEl>
                                          <p:spTgt spid="528401"/>
                                        </p:tgtEl>
                                      </p:cBhvr>
                                    </p:animEffect>
                                  </p:childTnLst>
                                </p:cTn>
                              </p:par>
                            </p:childTnLst>
                          </p:cTn>
                        </p:par>
                        <p:par>
                          <p:cTn id="114" fill="hold">
                            <p:stCondLst>
                              <p:cond delay="11500"/>
                            </p:stCondLst>
                            <p:childTnLst>
                              <p:par>
                                <p:cTn id="115" presetID="22" presetClass="entr" presetSubtype="1" fill="hold" grpId="0" nodeType="afterEffect">
                                  <p:stCondLst>
                                    <p:cond delay="0"/>
                                  </p:stCondLst>
                                  <p:childTnLst>
                                    <p:set>
                                      <p:cBhvr>
                                        <p:cTn id="116" dur="1" fill="hold">
                                          <p:stCondLst>
                                            <p:cond delay="0"/>
                                          </p:stCondLst>
                                        </p:cTn>
                                        <p:tgtEl>
                                          <p:spTgt spid="528395"/>
                                        </p:tgtEl>
                                        <p:attrNameLst>
                                          <p:attrName>style.visibility</p:attrName>
                                        </p:attrNameLst>
                                      </p:cBhvr>
                                      <p:to>
                                        <p:strVal val="visible"/>
                                      </p:to>
                                    </p:set>
                                    <p:animEffect transition="in" filter="wipe(up)">
                                      <p:cBhvr>
                                        <p:cTn id="117" dur="500"/>
                                        <p:tgtEl>
                                          <p:spTgt spid="528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6" grpId="0" autoUpdateAnimBg="0"/>
      <p:bldP spid="528387" grpId="0" autoUpdateAnimBg="0"/>
      <p:bldP spid="528388" grpId="0" autoUpdateAnimBg="0"/>
      <p:bldP spid="528389" grpId="0" autoUpdateAnimBg="0"/>
      <p:bldP spid="528390" grpId="0" autoUpdateAnimBg="0"/>
      <p:bldP spid="528391" grpId="0" autoUpdateAnimBg="0"/>
      <p:bldP spid="528392" grpId="0" autoUpdateAnimBg="0"/>
      <p:bldP spid="528393" grpId="0" autoUpdateAnimBg="0"/>
      <p:bldP spid="528394" grpId="0" autoUpdateAnimBg="0"/>
      <p:bldP spid="528395" grpId="0" autoUpdateAnimBg="0"/>
      <p:bldP spid="528396" grpId="0" autoUpdateAnimBg="0"/>
      <p:bldP spid="528397" grpId="0" autoUpdateAnimBg="0"/>
      <p:bldP spid="528399" grpId="0" autoUpdateAnimBg="0"/>
      <p:bldP spid="528400" grpId="0" autoUpdateAnimBg="0"/>
      <p:bldP spid="528401" grpId="0" animBg="1"/>
      <p:bldP spid="528402" grpId="0" animBg="1"/>
      <p:bldP spid="528403" grpId="0" animBg="1"/>
      <p:bldP spid="528404" grpId="0" animBg="1"/>
      <p:bldP spid="528405" grpId="0" animBg="1"/>
      <p:bldP spid="528406" grpId="0" animBg="1"/>
      <p:bldP spid="528407" grpId="0" animBg="1"/>
      <p:bldP spid="528408" grpId="0" animBg="1"/>
      <p:bldP spid="528409" grpId="0" animBg="1"/>
      <p:bldP spid="528410" grpId="0" animBg="1"/>
      <p:bldP spid="528411" grpId="0" animBg="1"/>
      <p:bldP spid="528412" grpId="0" animBg="1"/>
      <p:bldP spid="528413" grpId="0" animBg="1"/>
      <p:bldP spid="52841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获得帮助</a:t>
            </a:r>
          </a:p>
        </p:txBody>
      </p:sp>
      <p:sp>
        <p:nvSpPr>
          <p:cNvPr id="59394" name="文本占位符 2"/>
          <p:cNvSpPr>
            <a:spLocks noGrp="1"/>
          </p:cNvSpPr>
          <p:nvPr>
            <p:ph type="body" idx="1"/>
          </p:nvPr>
        </p:nvSpPr>
        <p:spPr/>
        <p:txBody>
          <a:bodyPr/>
          <a:lstStyle/>
          <a:p>
            <a:endParaRPr lang="zh-CN" altLang="en-US"/>
          </a:p>
        </p:txBody>
      </p:sp>
      <p:sp>
        <p:nvSpPr>
          <p:cNvPr id="4" name="日期占位符 3"/>
          <p:cNvSpPr>
            <a:spLocks noGrp="1"/>
          </p:cNvSpPr>
          <p:nvPr>
            <p:ph type="dt" sz="quarter" idx="10"/>
          </p:nvPr>
        </p:nvSpPr>
        <p:spPr/>
        <p:txBody>
          <a:bodyPr/>
          <a:lstStyle/>
          <a:p>
            <a:pPr>
              <a:defRPr/>
            </a:pPr>
            <a:fld id="{B8C40DAD-E20B-41EC-B788-3EAE527B1E0B}" type="datetime2">
              <a:rPr lang="zh-CN" altLang="en-US"/>
              <a:pPr>
                <a:defRPr/>
              </a:pPr>
              <a:t>2021年1月14日, Thursday</a:t>
            </a:fld>
            <a:endParaRPr lang="en-US" altLang="zh-CN" dirty="0"/>
          </a:p>
        </p:txBody>
      </p:sp>
      <p:sp>
        <p:nvSpPr>
          <p:cNvPr id="5" name="灯片编号占位符 4"/>
          <p:cNvSpPr>
            <a:spLocks noGrp="1"/>
          </p:cNvSpPr>
          <p:nvPr>
            <p:ph type="sldNum" sz="quarter" idx="11"/>
          </p:nvPr>
        </p:nvSpPr>
        <p:spPr/>
        <p:txBody>
          <a:bodyPr/>
          <a:lstStyle/>
          <a:p>
            <a:pPr>
              <a:defRPr/>
            </a:pPr>
            <a:fld id="{4E2930CE-BC2E-4BAD-A60B-BA79147DF6DE}" type="slidenum">
              <a:rPr lang="en-US" altLang="zh-CN"/>
              <a:pPr>
                <a:defRPr/>
              </a:pPr>
              <a:t>43</a:t>
            </a:fld>
            <a:endParaRPr lang="en-US" altLang="zh-CN"/>
          </a:p>
        </p:txBody>
      </p:sp>
      <p:sp>
        <p:nvSpPr>
          <p:cNvPr id="7" name="页脚占位符 7"/>
          <p:cNvSpPr>
            <a:spLocks noGrp="1"/>
          </p:cNvSpPr>
          <p:nvPr>
            <p:ph type="ftr" sz="quarter" idx="4294967295"/>
          </p:nvPr>
        </p:nvSpPr>
        <p:spPr bwMode="auto">
          <a:xfrm>
            <a:off x="2195513" y="6237288"/>
            <a:ext cx="5400675" cy="457200"/>
          </a:xfrm>
          <a:prstGeom prst="rect">
            <a:avLst/>
          </a:prstGeom>
          <a:ln>
            <a:miter lim="800000"/>
            <a:headEnd/>
            <a:tailEnd/>
          </a:ln>
        </p:spPr>
        <p:txBody>
          <a:bodyPr anchor="b"/>
          <a:lstStyle/>
          <a:p>
            <a:pPr algn="ctr">
              <a:defRPr/>
            </a:pPr>
            <a:r>
              <a:rPr lang="zh-CN" altLang="en-US" sz="1200" dirty="0">
                <a:latin typeface="+mj-lt"/>
              </a:rPr>
              <a:t>梁如军（</a:t>
            </a:r>
            <a:r>
              <a:rPr lang="en-US" altLang="zh-CN" sz="1200" dirty="0">
                <a:latin typeface="+mj-lt"/>
              </a:rPr>
              <a:t>linuxbooks@126.com</a:t>
            </a:r>
            <a:r>
              <a:rPr lang="zh-CN" altLang="en-US" sz="1200" dirty="0">
                <a:latin typeface="+mj-lt"/>
              </a:rPr>
              <a:t>）</a:t>
            </a:r>
            <a:endParaRPr lang="en-US" altLang="zh-CN" sz="1200" dirty="0">
              <a:latin typeface="+mj-lt"/>
            </a:endParaRPr>
          </a:p>
          <a:p>
            <a:pPr algn="ctr">
              <a:defRPr/>
            </a:pPr>
            <a:r>
              <a:rPr lang="en-US" altLang="zh-CN" sz="1200" dirty="0">
                <a:latin typeface="+mj-lt"/>
              </a:rPr>
              <a:t>Creative Commons License</a:t>
            </a:r>
            <a:r>
              <a:rPr lang="zh-CN" altLang="en-US" sz="1200" dirty="0">
                <a:latin typeface="+mj-lt"/>
              </a:rPr>
              <a:t>（</a:t>
            </a:r>
            <a:r>
              <a:rPr lang="en-US" altLang="zh-CN" sz="1200" dirty="0">
                <a:latin typeface="+mj-lt"/>
              </a:rPr>
              <a:t>BY-NC-SA</a:t>
            </a:r>
            <a:r>
              <a:rPr lang="zh-CN" altLang="en-US" sz="1200" dirty="0">
                <a:latin typeface="+mj-lt"/>
              </a:rPr>
              <a:t>）</a:t>
            </a:r>
            <a:endParaRPr lang="en-US" altLang="zh-CN" sz="1200" dirty="0">
              <a:latin typeface="+mj-l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title"/>
          </p:nvPr>
        </p:nvSpPr>
        <p:spPr/>
        <p:txBody>
          <a:bodyPr/>
          <a:lstStyle/>
          <a:p>
            <a:r>
              <a:rPr lang="zh-CN" altLang="en-US"/>
              <a:t>获得</a:t>
            </a:r>
            <a:r>
              <a:rPr lang="en-US" altLang="zh-CN"/>
              <a:t>Linux</a:t>
            </a:r>
            <a:r>
              <a:rPr lang="zh-CN" altLang="en-US"/>
              <a:t>的帮助</a:t>
            </a:r>
          </a:p>
        </p:txBody>
      </p:sp>
      <p:sp>
        <p:nvSpPr>
          <p:cNvPr id="60418" name="内容占位符 2"/>
          <p:cNvSpPr>
            <a:spLocks noGrp="1"/>
          </p:cNvSpPr>
          <p:nvPr>
            <p:ph idx="1"/>
          </p:nvPr>
        </p:nvSpPr>
        <p:spPr/>
        <p:txBody>
          <a:bodyPr/>
          <a:lstStyle/>
          <a:p>
            <a:r>
              <a:rPr lang="zh-CN" altLang="en-US" dirty="0"/>
              <a:t>字符界面</a:t>
            </a:r>
          </a:p>
          <a:p>
            <a:pPr lvl="1"/>
            <a:r>
              <a:rPr lang="zh-CN" altLang="en-US" dirty="0"/>
              <a:t>使用</a:t>
            </a:r>
            <a:r>
              <a:rPr lang="en-US" altLang="zh-CN" dirty="0"/>
              <a:t>help</a:t>
            </a:r>
            <a:r>
              <a:rPr lang="zh-CN" altLang="en-US" dirty="0"/>
              <a:t>获得</a:t>
            </a:r>
            <a:r>
              <a:rPr lang="en-US" altLang="zh-CN" dirty="0"/>
              <a:t>bash</a:t>
            </a:r>
            <a:r>
              <a:rPr lang="zh-CN" altLang="en-US" dirty="0"/>
              <a:t>的内部命令帮助 </a:t>
            </a:r>
          </a:p>
          <a:p>
            <a:pPr lvl="1"/>
            <a:r>
              <a:rPr lang="zh-CN" altLang="en-US" dirty="0"/>
              <a:t>使用</a:t>
            </a:r>
            <a:r>
              <a:rPr lang="en-US" altLang="zh-CN" dirty="0"/>
              <a:t>man</a:t>
            </a:r>
            <a:r>
              <a:rPr lang="zh-CN" altLang="en-US" dirty="0"/>
              <a:t>命令获得手册页帮助 </a:t>
            </a:r>
          </a:p>
          <a:p>
            <a:pPr lvl="1"/>
            <a:r>
              <a:rPr lang="zh-CN" altLang="en-US" dirty="0"/>
              <a:t>使用</a:t>
            </a:r>
            <a:r>
              <a:rPr lang="en-US" altLang="zh-CN" dirty="0"/>
              <a:t>info</a:t>
            </a:r>
            <a:r>
              <a:rPr lang="zh-CN" altLang="en-US" dirty="0"/>
              <a:t>命令获得</a:t>
            </a:r>
            <a:r>
              <a:rPr lang="en-US" altLang="zh-CN" dirty="0" err="1"/>
              <a:t>texinfo</a:t>
            </a:r>
            <a:r>
              <a:rPr lang="zh-CN" altLang="en-US" dirty="0"/>
              <a:t>文档帮助</a:t>
            </a:r>
          </a:p>
          <a:p>
            <a:pPr lvl="1"/>
            <a:r>
              <a:rPr lang="zh-CN" altLang="en-US" dirty="0"/>
              <a:t>使用</a:t>
            </a:r>
            <a:r>
              <a:rPr lang="en-US" altLang="zh-CN" dirty="0" err="1"/>
              <a:t>pinfo</a:t>
            </a:r>
            <a:r>
              <a:rPr lang="zh-CN" altLang="en-US" dirty="0"/>
              <a:t>命令获得</a:t>
            </a:r>
            <a:r>
              <a:rPr lang="en-US" altLang="zh-CN" dirty="0" err="1"/>
              <a:t>texinfo</a:t>
            </a:r>
            <a:r>
              <a:rPr lang="zh-CN" altLang="en-US" dirty="0"/>
              <a:t>文档帮助</a:t>
            </a:r>
          </a:p>
          <a:p>
            <a:r>
              <a:rPr lang="en-US" altLang="zh-CN" dirty="0"/>
              <a:t>GNOME</a:t>
            </a:r>
            <a:r>
              <a:rPr lang="zh-CN" altLang="en-US" dirty="0"/>
              <a:t>桌面环境下 </a:t>
            </a:r>
          </a:p>
          <a:p>
            <a:pPr lvl="1"/>
            <a:r>
              <a:rPr lang="zh-CN" altLang="en-US" dirty="0"/>
              <a:t>使用</a:t>
            </a:r>
            <a:r>
              <a:rPr lang="en-US" altLang="zh-CN" dirty="0"/>
              <a:t>yelp</a:t>
            </a:r>
            <a:r>
              <a:rPr lang="zh-CN" altLang="en-US" dirty="0"/>
              <a:t>浏览帮助文档 </a:t>
            </a:r>
          </a:p>
          <a:p>
            <a:endParaRPr lang="zh-CN" altLang="en-US" dirty="0"/>
          </a:p>
        </p:txBody>
      </p:sp>
      <p:sp>
        <p:nvSpPr>
          <p:cNvPr id="4" name="日期占位符 3"/>
          <p:cNvSpPr>
            <a:spLocks noGrp="1"/>
          </p:cNvSpPr>
          <p:nvPr>
            <p:ph type="dt" sz="quarter" idx="10"/>
          </p:nvPr>
        </p:nvSpPr>
        <p:spPr/>
        <p:txBody>
          <a:bodyPr/>
          <a:lstStyle/>
          <a:p>
            <a:pPr>
              <a:defRPr/>
            </a:pPr>
            <a:fld id="{0D3B9178-496E-49B4-BBFB-87BA11AA6CC7}" type="datetime2">
              <a:rPr lang="zh-CN" altLang="en-US"/>
              <a:pPr>
                <a:defRPr/>
              </a:pPr>
              <a:t>2021年1月14日, Thursday</a:t>
            </a:fld>
            <a:endParaRPr lang="en-US" altLang="zh-CN" dirty="0"/>
          </a:p>
        </p:txBody>
      </p:sp>
      <p:sp>
        <p:nvSpPr>
          <p:cNvPr id="6" name="灯片编号占位符 5"/>
          <p:cNvSpPr>
            <a:spLocks noGrp="1"/>
          </p:cNvSpPr>
          <p:nvPr>
            <p:ph type="sldNum" sz="quarter" idx="11"/>
          </p:nvPr>
        </p:nvSpPr>
        <p:spPr/>
        <p:txBody>
          <a:bodyPr/>
          <a:lstStyle/>
          <a:p>
            <a:pPr>
              <a:defRPr/>
            </a:pPr>
            <a:fld id="{1159A5D2-7ED2-43E5-87A7-D5F7A5F164B7}" type="slidenum">
              <a:rPr lang="en-US" altLang="zh-CN" smtClean="0"/>
              <a:pPr>
                <a:defRPr/>
              </a:pPr>
              <a:t>44</a:t>
            </a:fld>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title"/>
          </p:nvPr>
        </p:nvSpPr>
        <p:spPr/>
        <p:txBody>
          <a:bodyPr/>
          <a:lstStyle/>
          <a:p>
            <a:r>
              <a:rPr lang="zh-CN" altLang="en-US"/>
              <a:t>字符界面下的帮助</a:t>
            </a:r>
          </a:p>
        </p:txBody>
      </p:sp>
      <p:sp>
        <p:nvSpPr>
          <p:cNvPr id="61442" name="内容占位符 2"/>
          <p:cNvSpPr>
            <a:spLocks noGrp="1"/>
          </p:cNvSpPr>
          <p:nvPr>
            <p:ph idx="1"/>
          </p:nvPr>
        </p:nvSpPr>
        <p:spPr/>
        <p:txBody>
          <a:bodyPr/>
          <a:lstStyle/>
          <a:p>
            <a:r>
              <a:rPr lang="en-US" altLang="zh-CN"/>
              <a:t>Wh*</a:t>
            </a:r>
            <a:r>
              <a:rPr lang="zh-CN" altLang="en-US"/>
              <a:t>命令</a:t>
            </a:r>
            <a:endParaRPr lang="en-US" altLang="zh-CN"/>
          </a:p>
          <a:p>
            <a:pPr lvl="1"/>
            <a:r>
              <a:rPr lang="en-US" altLang="zh-CN"/>
              <a:t>$ whatis  ls</a:t>
            </a:r>
          </a:p>
          <a:p>
            <a:pPr lvl="1"/>
            <a:r>
              <a:rPr lang="en-US" altLang="zh-CN"/>
              <a:t>$ whereis  ls</a:t>
            </a:r>
          </a:p>
          <a:p>
            <a:pPr lvl="1"/>
            <a:r>
              <a:rPr lang="en-US" altLang="zh-CN"/>
              <a:t>$ which  ls</a:t>
            </a:r>
          </a:p>
          <a:p>
            <a:r>
              <a:rPr lang="en-US" altLang="zh-CN"/>
              <a:t>Man</a:t>
            </a:r>
            <a:r>
              <a:rPr lang="zh-CN" altLang="en-US"/>
              <a:t>命令</a:t>
            </a:r>
            <a:endParaRPr lang="en-US" altLang="zh-CN"/>
          </a:p>
          <a:p>
            <a:pPr lvl="1"/>
            <a:r>
              <a:rPr lang="en-US" altLang="zh-CN"/>
              <a:t>$ man passwd</a:t>
            </a:r>
          </a:p>
          <a:p>
            <a:pPr lvl="1"/>
            <a:r>
              <a:rPr lang="en-US" altLang="zh-CN"/>
              <a:t>$ man 5 passwd</a:t>
            </a:r>
          </a:p>
          <a:p>
            <a:pPr lvl="1"/>
            <a:r>
              <a:rPr lang="en-US" altLang="zh-CN"/>
              <a:t>$ man -k  selinux</a:t>
            </a:r>
            <a:endParaRPr lang="zh-CN" altLang="en-US"/>
          </a:p>
        </p:txBody>
      </p:sp>
      <p:sp>
        <p:nvSpPr>
          <p:cNvPr id="4" name="日期占位符 3"/>
          <p:cNvSpPr>
            <a:spLocks noGrp="1"/>
          </p:cNvSpPr>
          <p:nvPr>
            <p:ph type="dt" sz="quarter" idx="10"/>
          </p:nvPr>
        </p:nvSpPr>
        <p:spPr/>
        <p:txBody>
          <a:bodyPr/>
          <a:lstStyle/>
          <a:p>
            <a:pPr>
              <a:defRPr/>
            </a:pPr>
            <a:fld id="{0D3B9178-496E-49B4-BBFB-87BA11AA6CC7}" type="datetime2">
              <a:rPr lang="zh-CN" altLang="en-US"/>
              <a:pPr>
                <a:defRPr/>
              </a:pPr>
              <a:t>2021年1月14日, Thursday</a:t>
            </a:fld>
            <a:endParaRPr lang="en-US" altLang="zh-CN" dirty="0"/>
          </a:p>
        </p:txBody>
      </p:sp>
      <p:sp>
        <p:nvSpPr>
          <p:cNvPr id="6" name="灯片编号占位符 5"/>
          <p:cNvSpPr>
            <a:spLocks noGrp="1"/>
          </p:cNvSpPr>
          <p:nvPr>
            <p:ph type="sldNum" sz="quarter" idx="11"/>
          </p:nvPr>
        </p:nvSpPr>
        <p:spPr/>
        <p:txBody>
          <a:bodyPr/>
          <a:lstStyle/>
          <a:p>
            <a:pPr>
              <a:defRPr/>
            </a:pPr>
            <a:fld id="{A891641F-1495-4D84-9DCB-A23479FE6C11}" type="slidenum">
              <a:rPr lang="en-US" altLang="zh-CN" smtClean="0"/>
              <a:pPr>
                <a:defRPr/>
              </a:pPr>
              <a:t>45</a:t>
            </a:fld>
            <a:endParaRPr lang="en-US" altLang="zh-CN" dirty="0"/>
          </a:p>
        </p:txBody>
      </p:sp>
      <p:sp>
        <p:nvSpPr>
          <p:cNvPr id="7" name="AutoShape 10"/>
          <p:cNvSpPr>
            <a:spLocks noChangeArrowheads="1"/>
          </p:cNvSpPr>
          <p:nvPr/>
        </p:nvSpPr>
        <p:spPr bwMode="auto">
          <a:xfrm>
            <a:off x="3203575" y="3357563"/>
            <a:ext cx="5184775" cy="685800"/>
          </a:xfrm>
          <a:prstGeom prst="roundRect">
            <a:avLst>
              <a:gd name="adj" fmla="val 16667"/>
            </a:avLst>
          </a:prstGeom>
          <a:solidFill>
            <a:schemeClr val="bg1"/>
          </a:solidFill>
          <a:ln w="28575">
            <a:solidFill>
              <a:schemeClr val="hlink"/>
            </a:solidFill>
            <a:miter lim="800000"/>
            <a:headEnd/>
            <a:tailEnd/>
          </a:ln>
        </p:spPr>
        <p:txBody>
          <a:bodyPr wrap="none" anchor="ctr"/>
          <a:lstStyle/>
          <a:p>
            <a:pPr algn="ctr"/>
            <a:r>
              <a:rPr lang="zh-CN" altLang="en-US" sz="2800">
                <a:ea typeface="黑体" pitchFamily="2" charset="-122"/>
              </a:rPr>
              <a:t>注：退出 </a:t>
            </a:r>
            <a:r>
              <a:rPr lang="en-US" altLang="zh-CN" sz="2800">
                <a:solidFill>
                  <a:schemeClr val="folHlink"/>
                </a:solidFill>
                <a:ea typeface="黑体" pitchFamily="2" charset="-122"/>
              </a:rPr>
              <a:t>man</a:t>
            </a:r>
            <a:r>
              <a:rPr lang="en-US" altLang="zh-CN" sz="2800">
                <a:ea typeface="黑体" pitchFamily="2" charset="-122"/>
              </a:rPr>
              <a:t> </a:t>
            </a:r>
            <a:r>
              <a:rPr lang="zh-CN" altLang="en-US" sz="2800">
                <a:ea typeface="黑体" pitchFamily="2" charset="-122"/>
              </a:rPr>
              <a:t>或 </a:t>
            </a:r>
            <a:r>
              <a:rPr lang="en-US" altLang="zh-CN" sz="2800">
                <a:solidFill>
                  <a:schemeClr val="folHlink"/>
                </a:solidFill>
                <a:ea typeface="黑体" pitchFamily="2" charset="-122"/>
              </a:rPr>
              <a:t>info</a:t>
            </a:r>
            <a:r>
              <a:rPr lang="en-US" altLang="zh-CN" sz="2800">
                <a:ea typeface="黑体" pitchFamily="2" charset="-122"/>
              </a:rPr>
              <a:t> </a:t>
            </a:r>
            <a:r>
              <a:rPr lang="zh-CN" altLang="en-US" sz="2800">
                <a:ea typeface="黑体" pitchFamily="2" charset="-122"/>
              </a:rPr>
              <a:t>按 </a:t>
            </a:r>
            <a:r>
              <a:rPr lang="en-US" altLang="zh-CN" sz="2800">
                <a:solidFill>
                  <a:schemeClr val="folHlink"/>
                </a:solidFill>
                <a:ea typeface="黑体" pitchFamily="2" charset="-122"/>
              </a:rPr>
              <a:t>q</a:t>
            </a:r>
            <a:r>
              <a:rPr lang="en-US" altLang="zh-CN" sz="2800">
                <a:ea typeface="黑体" pitchFamily="2" charset="-122"/>
              </a:rPr>
              <a:t> </a:t>
            </a:r>
            <a:r>
              <a:rPr lang="zh-CN" altLang="en-US" sz="2800">
                <a:ea typeface="黑体" pitchFamily="2" charset="-122"/>
              </a:rPr>
              <a:t>即可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p:cNvSpPr>
          <p:nvPr>
            <p:ph type="title"/>
          </p:nvPr>
        </p:nvSpPr>
        <p:spPr/>
        <p:txBody>
          <a:bodyPr/>
          <a:lstStyle/>
          <a:p>
            <a:r>
              <a:rPr lang="zh-CN" altLang="zh-CN"/>
              <a:t>命令的语法格式</a:t>
            </a:r>
            <a:r>
              <a:rPr lang="zh-CN" altLang="en-US"/>
              <a:t>说明</a:t>
            </a:r>
          </a:p>
        </p:txBody>
      </p:sp>
      <p:sp>
        <p:nvSpPr>
          <p:cNvPr id="62466" name="内容占位符 2"/>
          <p:cNvSpPr>
            <a:spLocks noGrp="1"/>
          </p:cNvSpPr>
          <p:nvPr>
            <p:ph idx="1"/>
          </p:nvPr>
        </p:nvSpPr>
        <p:spPr/>
        <p:txBody>
          <a:bodyPr/>
          <a:lstStyle/>
          <a:p>
            <a:r>
              <a:rPr lang="en-US" altLang="zh-CN"/>
              <a:t>[] </a:t>
            </a:r>
            <a:r>
              <a:rPr lang="zh-CN" altLang="en-US"/>
              <a:t>内的参数是可选的 </a:t>
            </a:r>
          </a:p>
          <a:p>
            <a:r>
              <a:rPr lang="zh-CN" altLang="en-US"/>
              <a:t>大写的参数或　</a:t>
            </a:r>
            <a:r>
              <a:rPr lang="en-US" altLang="zh-CN"/>
              <a:t>&lt;&gt;</a:t>
            </a:r>
            <a:r>
              <a:rPr lang="zh-CN" altLang="en-US"/>
              <a:t>　中的参数是变量 </a:t>
            </a:r>
          </a:p>
          <a:p>
            <a:r>
              <a:rPr lang="en-US" altLang="zh-CN"/>
              <a:t>… </a:t>
            </a:r>
            <a:r>
              <a:rPr lang="zh-CN" altLang="en-US"/>
              <a:t>表示一个列表 </a:t>
            </a:r>
          </a:p>
          <a:p>
            <a:r>
              <a:rPr lang="en-US" altLang="zh-CN"/>
              <a:t>x|y|z</a:t>
            </a:r>
            <a:r>
              <a:rPr lang="zh-CN" altLang="en-US"/>
              <a:t>　表示“ </a:t>
            </a:r>
            <a:r>
              <a:rPr lang="en-US" altLang="zh-CN"/>
              <a:t>x </a:t>
            </a:r>
            <a:r>
              <a:rPr lang="zh-CN" altLang="en-US"/>
              <a:t>或 </a:t>
            </a:r>
            <a:r>
              <a:rPr lang="en-US" altLang="zh-CN"/>
              <a:t>y </a:t>
            </a:r>
            <a:r>
              <a:rPr lang="zh-CN" altLang="en-US"/>
              <a:t>或 </a:t>
            </a:r>
            <a:r>
              <a:rPr lang="en-US" altLang="zh-CN"/>
              <a:t>z ” </a:t>
            </a:r>
          </a:p>
          <a:p>
            <a:r>
              <a:rPr lang="en-US" altLang="zh-CN"/>
              <a:t>-abc</a:t>
            </a:r>
            <a:r>
              <a:rPr lang="zh-CN" altLang="en-US"/>
              <a:t>　表示“</a:t>
            </a:r>
            <a:r>
              <a:rPr lang="en-US" altLang="zh-CN"/>
              <a:t>-a</a:t>
            </a:r>
            <a:r>
              <a:rPr lang="zh-CN" altLang="en-US"/>
              <a:t>、</a:t>
            </a:r>
            <a:r>
              <a:rPr lang="en-US" altLang="zh-CN"/>
              <a:t>-b</a:t>
            </a:r>
            <a:r>
              <a:rPr lang="zh-CN" altLang="en-US"/>
              <a:t>　 </a:t>
            </a:r>
            <a:r>
              <a:rPr lang="en-US" altLang="zh-CN"/>
              <a:t>-c” </a:t>
            </a:r>
            <a:r>
              <a:rPr lang="zh-CN" altLang="en-US"/>
              <a:t>或其任意组合</a:t>
            </a:r>
          </a:p>
        </p:txBody>
      </p:sp>
      <p:sp>
        <p:nvSpPr>
          <p:cNvPr id="4" name="日期占位符 3"/>
          <p:cNvSpPr>
            <a:spLocks noGrp="1"/>
          </p:cNvSpPr>
          <p:nvPr>
            <p:ph type="dt" sz="quarter" idx="10"/>
          </p:nvPr>
        </p:nvSpPr>
        <p:spPr/>
        <p:txBody>
          <a:bodyPr/>
          <a:lstStyle/>
          <a:p>
            <a:pPr>
              <a:defRPr/>
            </a:pPr>
            <a:fld id="{0D3B9178-496E-49B4-BBFB-87BA11AA6CC7}" type="datetime2">
              <a:rPr lang="zh-CN" altLang="en-US"/>
              <a:pPr>
                <a:defRPr/>
              </a:pPr>
              <a:t>2021年1月14日, Thursday</a:t>
            </a:fld>
            <a:endParaRPr lang="en-US" altLang="zh-CN" dirty="0"/>
          </a:p>
        </p:txBody>
      </p:sp>
      <p:sp>
        <p:nvSpPr>
          <p:cNvPr id="6" name="灯片编号占位符 5"/>
          <p:cNvSpPr>
            <a:spLocks noGrp="1"/>
          </p:cNvSpPr>
          <p:nvPr>
            <p:ph type="sldNum" sz="quarter" idx="11"/>
          </p:nvPr>
        </p:nvSpPr>
        <p:spPr/>
        <p:txBody>
          <a:bodyPr/>
          <a:lstStyle/>
          <a:p>
            <a:pPr>
              <a:defRPr/>
            </a:pPr>
            <a:fld id="{047F2E56-DF9D-4C69-A7D2-74E91A83E209}" type="slidenum">
              <a:rPr lang="en-US" altLang="zh-CN" smtClean="0"/>
              <a:pPr>
                <a:defRPr/>
              </a:pPr>
              <a:t>46</a:t>
            </a:fld>
            <a:endParaRPr lang="en-US"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
          <p:cNvSpPr>
            <a:spLocks noGrp="1"/>
          </p:cNvSpPr>
          <p:nvPr>
            <p:ph type="title"/>
          </p:nvPr>
        </p:nvSpPr>
        <p:spPr/>
        <p:txBody>
          <a:bodyPr/>
          <a:lstStyle/>
          <a:p>
            <a:r>
              <a:rPr lang="zh-CN" altLang="en-US"/>
              <a:t>获得在线帮助文档</a:t>
            </a:r>
          </a:p>
        </p:txBody>
      </p:sp>
      <p:sp>
        <p:nvSpPr>
          <p:cNvPr id="63490" name="内容占位符 2"/>
          <p:cNvSpPr>
            <a:spLocks noGrp="1"/>
          </p:cNvSpPr>
          <p:nvPr>
            <p:ph idx="1"/>
          </p:nvPr>
        </p:nvSpPr>
        <p:spPr>
          <a:xfrm>
            <a:off x="457200" y="1196975"/>
            <a:ext cx="8229600" cy="4933950"/>
          </a:xfrm>
        </p:spPr>
        <p:txBody>
          <a:bodyPr/>
          <a:lstStyle/>
          <a:p>
            <a:r>
              <a:rPr lang="en-US" altLang="zh-CN"/>
              <a:t>RPM</a:t>
            </a:r>
            <a:r>
              <a:rPr lang="zh-CN" altLang="en-US"/>
              <a:t>软件包中的项目文档</a:t>
            </a:r>
          </a:p>
          <a:p>
            <a:pPr lvl="1"/>
            <a:r>
              <a:rPr lang="en-US" altLang="zh-CN"/>
              <a:t>/usr/share/doc/</a:t>
            </a:r>
            <a:r>
              <a:rPr lang="zh-CN" altLang="en-US"/>
              <a:t>*</a:t>
            </a:r>
            <a:endParaRPr lang="en-US" altLang="zh-CN"/>
          </a:p>
          <a:p>
            <a:r>
              <a:rPr lang="en-US" altLang="zh-CN"/>
              <a:t>Red Hat Enterprise Linux </a:t>
            </a:r>
            <a:r>
              <a:rPr lang="zh-CN" altLang="en-US"/>
              <a:t>手册文档</a:t>
            </a:r>
          </a:p>
          <a:p>
            <a:pPr lvl="1"/>
            <a:r>
              <a:rPr lang="en-US" altLang="zh-CN">
                <a:hlinkClick r:id="rId2"/>
              </a:rPr>
              <a:t>http://docs.redhat.com/docs/zh-CN/</a:t>
            </a:r>
            <a:br>
              <a:rPr lang="en-US" altLang="zh-CN">
                <a:hlinkClick r:id="rId2"/>
              </a:rPr>
            </a:br>
            <a:r>
              <a:rPr lang="en-US" altLang="zh-CN">
                <a:hlinkClick r:id="rId2"/>
              </a:rPr>
              <a:t>Red_Hat_Enterprise_Linux/index.html</a:t>
            </a:r>
            <a:endParaRPr lang="en-US" altLang="zh-CN"/>
          </a:p>
          <a:p>
            <a:r>
              <a:rPr lang="en-US" altLang="zh-CN"/>
              <a:t>WIKI</a:t>
            </a:r>
          </a:p>
          <a:p>
            <a:pPr lvl="1"/>
            <a:r>
              <a:rPr lang="en-US" altLang="zh-CN">
                <a:hlinkClick r:id="rId3"/>
              </a:rPr>
              <a:t>http://wiki.centos.org/</a:t>
            </a:r>
            <a:endParaRPr lang="en-US" altLang="zh-CN"/>
          </a:p>
          <a:p>
            <a:pPr lvl="1"/>
            <a:r>
              <a:rPr lang="en-US" altLang="zh-CN">
                <a:hlinkClick r:id="rId4"/>
              </a:rPr>
              <a:t>http://fedoraproject.org/wiki/</a:t>
            </a:r>
            <a:endParaRPr lang="en-US" altLang="zh-CN"/>
          </a:p>
          <a:p>
            <a:r>
              <a:rPr lang="en-US" altLang="zh-CN"/>
              <a:t>The Linux Documentation Project</a:t>
            </a:r>
            <a:endParaRPr lang="zh-CN" altLang="en-US"/>
          </a:p>
          <a:p>
            <a:pPr lvl="1"/>
            <a:r>
              <a:rPr lang="en-US" altLang="zh-CN">
                <a:hlinkClick r:id="rId5"/>
              </a:rPr>
              <a:t>http://www.tldp.org/</a:t>
            </a:r>
            <a:endParaRPr lang="zh-CN" altLang="en-US"/>
          </a:p>
        </p:txBody>
      </p:sp>
      <p:sp>
        <p:nvSpPr>
          <p:cNvPr id="4" name="日期占位符 3"/>
          <p:cNvSpPr>
            <a:spLocks noGrp="1"/>
          </p:cNvSpPr>
          <p:nvPr>
            <p:ph type="dt" sz="quarter" idx="10"/>
          </p:nvPr>
        </p:nvSpPr>
        <p:spPr/>
        <p:txBody>
          <a:bodyPr/>
          <a:lstStyle/>
          <a:p>
            <a:pPr>
              <a:defRPr/>
            </a:pPr>
            <a:fld id="{0D3B9178-496E-49B4-BBFB-87BA11AA6CC7}" type="datetime2">
              <a:rPr lang="zh-CN" altLang="en-US"/>
              <a:pPr>
                <a:defRPr/>
              </a:pPr>
              <a:t>2021年1月14日, Thursday</a:t>
            </a:fld>
            <a:endParaRPr lang="en-US" altLang="zh-CN" dirty="0"/>
          </a:p>
        </p:txBody>
      </p:sp>
      <p:sp>
        <p:nvSpPr>
          <p:cNvPr id="6" name="灯片编号占位符 5"/>
          <p:cNvSpPr>
            <a:spLocks noGrp="1"/>
          </p:cNvSpPr>
          <p:nvPr>
            <p:ph type="sldNum" sz="quarter" idx="11"/>
          </p:nvPr>
        </p:nvSpPr>
        <p:spPr/>
        <p:txBody>
          <a:bodyPr/>
          <a:lstStyle/>
          <a:p>
            <a:pPr>
              <a:defRPr/>
            </a:pPr>
            <a:fld id="{49960065-4E27-427E-9836-01C5676B49B8}" type="slidenum">
              <a:rPr lang="en-US" altLang="zh-CN" smtClean="0"/>
              <a:pPr>
                <a:defRPr/>
              </a:pPr>
              <a:t>47</a:t>
            </a:fld>
            <a:endParaRPr lang="en-US" altLang="zh-C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r>
              <a:rPr lang="zh-CN" altLang="en-US"/>
              <a:t>本章思考题</a:t>
            </a:r>
          </a:p>
        </p:txBody>
      </p:sp>
      <p:sp>
        <p:nvSpPr>
          <p:cNvPr id="64514" name="Rectangle 3"/>
          <p:cNvSpPr>
            <a:spLocks noGrp="1" noChangeArrowheads="1"/>
          </p:cNvSpPr>
          <p:nvPr>
            <p:ph type="body" idx="1"/>
          </p:nvPr>
        </p:nvSpPr>
        <p:spPr/>
        <p:txBody>
          <a:bodyPr/>
          <a:lstStyle/>
          <a:p>
            <a:r>
              <a:rPr lang="zh-CN" altLang="en-US" sz="2000"/>
              <a:t>如何使用本地虚拟控制台？</a:t>
            </a:r>
          </a:p>
          <a:p>
            <a:r>
              <a:rPr lang="zh-CN" altLang="en-US" sz="2000"/>
              <a:t>如何进行本地登录和注销？如何进行远程登录？</a:t>
            </a:r>
          </a:p>
          <a:p>
            <a:r>
              <a:rPr lang="zh-CN" altLang="en-US" sz="2000"/>
              <a:t>默认情况下，超级用户和普通用户的登录提示符分别是什么？</a:t>
            </a:r>
          </a:p>
          <a:p>
            <a:r>
              <a:rPr lang="en-US" altLang="zh-CN" sz="2000"/>
              <a:t>RHEL/CentOS</a:t>
            </a:r>
            <a:r>
              <a:rPr lang="zh-CN" altLang="en-US" sz="2000"/>
              <a:t>系统有哪些运行级别？其含义是什么？</a:t>
            </a:r>
          </a:p>
          <a:p>
            <a:r>
              <a:rPr lang="zh-CN" altLang="en-US" sz="2000"/>
              <a:t>如何正确地关闭和重新启动</a:t>
            </a:r>
            <a:r>
              <a:rPr lang="en-US" altLang="zh-CN" sz="2000"/>
              <a:t>Linux</a:t>
            </a:r>
            <a:r>
              <a:rPr lang="zh-CN" altLang="en-US" sz="2000"/>
              <a:t>系统？</a:t>
            </a:r>
          </a:p>
          <a:p>
            <a:r>
              <a:rPr lang="zh-CN" altLang="en-US" sz="2000"/>
              <a:t>什么是</a:t>
            </a:r>
            <a:r>
              <a:rPr lang="en-US" altLang="zh-CN" sz="2000"/>
              <a:t>Shell</a:t>
            </a:r>
            <a:r>
              <a:rPr lang="zh-CN" altLang="en-US" sz="2000"/>
              <a:t>？它具有什么功能？</a:t>
            </a:r>
            <a:r>
              <a:rPr lang="en-US" altLang="zh-CN" sz="2000"/>
              <a:t>Linux</a:t>
            </a:r>
            <a:r>
              <a:rPr lang="zh-CN" altLang="en-US" sz="2000"/>
              <a:t>默认使用什么</a:t>
            </a:r>
            <a:r>
              <a:rPr lang="en-US" altLang="zh-CN" sz="2000"/>
              <a:t>Shell</a:t>
            </a:r>
            <a:r>
              <a:rPr lang="zh-CN" altLang="en-US" sz="2000"/>
              <a:t>？</a:t>
            </a:r>
          </a:p>
          <a:p>
            <a:r>
              <a:rPr lang="zh-CN" altLang="en-US" sz="2000"/>
              <a:t>简述文件的类型。硬链接和软链接有何区别？</a:t>
            </a:r>
          </a:p>
          <a:p>
            <a:r>
              <a:rPr lang="zh-CN" altLang="en-US" sz="2000"/>
              <a:t>在</a:t>
            </a:r>
            <a:r>
              <a:rPr lang="en-US" altLang="zh-CN" sz="2000"/>
              <a:t>Linux</a:t>
            </a:r>
            <a:r>
              <a:rPr lang="zh-CN" altLang="en-US" sz="2000"/>
              <a:t>下如何使用设备？常用的设备名有哪些？</a:t>
            </a:r>
          </a:p>
          <a:p>
            <a:r>
              <a:rPr lang="zh-CN" altLang="en-US" sz="2000"/>
              <a:t>简述</a:t>
            </a:r>
            <a:r>
              <a:rPr lang="en-US" altLang="zh-CN" sz="2000"/>
              <a:t>Linux</a:t>
            </a:r>
            <a:r>
              <a:rPr lang="zh-CN" altLang="en-US" sz="2000"/>
              <a:t>的标准目录结构及其存放内容？</a:t>
            </a:r>
          </a:p>
          <a:p>
            <a:r>
              <a:rPr lang="en-US" altLang="zh-CN" sz="2000"/>
              <a:t>Linux</a:t>
            </a:r>
            <a:r>
              <a:rPr lang="zh-CN" altLang="en-US" sz="2000"/>
              <a:t>的基本命令格式如何？</a:t>
            </a:r>
            <a:r>
              <a:rPr lang="en-US" altLang="zh-CN" sz="2000"/>
              <a:t>Linux</a:t>
            </a:r>
            <a:r>
              <a:rPr lang="zh-CN" altLang="en-US" sz="2000"/>
              <a:t>下经常使用的通配符有哪些？</a:t>
            </a:r>
          </a:p>
          <a:p>
            <a:r>
              <a:rPr lang="zh-CN" altLang="en-US" sz="2000"/>
              <a:t>如何获得命令帮助？</a:t>
            </a:r>
            <a:r>
              <a:rPr lang="en-US" altLang="zh-CN" sz="2000"/>
              <a:t>help</a:t>
            </a:r>
            <a:r>
              <a:rPr lang="zh-CN" altLang="en-US" sz="2000"/>
              <a:t>命令和</a:t>
            </a:r>
            <a:r>
              <a:rPr lang="en-US" altLang="zh-CN" sz="2000"/>
              <a:t>--help</a:t>
            </a:r>
            <a:r>
              <a:rPr lang="zh-CN" altLang="en-US" sz="2000"/>
              <a:t>命令选项的作用分别是什么？</a:t>
            </a:r>
          </a:p>
        </p:txBody>
      </p:sp>
      <p:sp>
        <p:nvSpPr>
          <p:cNvPr id="6" name="日期占位符 5"/>
          <p:cNvSpPr>
            <a:spLocks noGrp="1"/>
          </p:cNvSpPr>
          <p:nvPr>
            <p:ph type="dt" sz="quarter" idx="10"/>
          </p:nvPr>
        </p:nvSpPr>
        <p:spPr/>
        <p:txBody>
          <a:bodyPr/>
          <a:lstStyle/>
          <a:p>
            <a:pPr>
              <a:defRPr/>
            </a:pPr>
            <a:fld id="{49B00342-E55E-4A6A-AB5F-6477F90B311C}" type="datetime2">
              <a:rPr lang="zh-CN" altLang="en-US"/>
              <a:pPr>
                <a:defRPr/>
              </a:pPr>
              <a:t>2021年1月14日, Thursday</a:t>
            </a:fld>
            <a:endParaRPr lang="en-US" altLang="zh-CN" dirty="0"/>
          </a:p>
        </p:txBody>
      </p:sp>
      <p:sp>
        <p:nvSpPr>
          <p:cNvPr id="7" name="灯片编号占位符 6"/>
          <p:cNvSpPr>
            <a:spLocks noGrp="1"/>
          </p:cNvSpPr>
          <p:nvPr>
            <p:ph type="sldNum" sz="quarter" idx="11"/>
          </p:nvPr>
        </p:nvSpPr>
        <p:spPr/>
        <p:txBody>
          <a:bodyPr/>
          <a:lstStyle/>
          <a:p>
            <a:pPr>
              <a:defRPr/>
            </a:pPr>
            <a:fld id="{29D79E45-533C-450A-91E3-5E5767FD3833}" type="slidenum">
              <a:rPr lang="en-US" altLang="zh-CN" smtClean="0"/>
              <a:pPr>
                <a:defRPr/>
              </a:pPr>
              <a:t>48</a:t>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323850" y="260350"/>
            <a:ext cx="8229600" cy="1139825"/>
          </a:xfrm>
        </p:spPr>
        <p:txBody>
          <a:bodyPr/>
          <a:lstStyle/>
          <a:p>
            <a:r>
              <a:rPr lang="zh-CN" altLang="en-US"/>
              <a:t>本章实验</a:t>
            </a:r>
          </a:p>
        </p:txBody>
      </p:sp>
      <p:sp>
        <p:nvSpPr>
          <p:cNvPr id="66562" name="Rectangle 3"/>
          <p:cNvSpPr>
            <a:spLocks noGrp="1" noChangeArrowheads="1"/>
          </p:cNvSpPr>
          <p:nvPr>
            <p:ph type="body" idx="1"/>
          </p:nvPr>
        </p:nvSpPr>
        <p:spPr/>
        <p:txBody>
          <a:bodyPr/>
          <a:lstStyle/>
          <a:p>
            <a:pPr>
              <a:lnSpc>
                <a:spcPct val="90000"/>
              </a:lnSpc>
            </a:pPr>
            <a:r>
              <a:rPr lang="zh-CN" altLang="en-US"/>
              <a:t>掌握本地和远程登录与注销的方法。</a:t>
            </a:r>
          </a:p>
          <a:p>
            <a:pPr>
              <a:lnSpc>
                <a:spcPct val="90000"/>
              </a:lnSpc>
            </a:pPr>
            <a:r>
              <a:rPr lang="zh-CN" altLang="en-US"/>
              <a:t>浏览并熟悉</a:t>
            </a:r>
            <a:r>
              <a:rPr lang="en-US" altLang="zh-CN"/>
              <a:t>Linux</a:t>
            </a:r>
            <a:r>
              <a:rPr lang="zh-CN" altLang="en-US"/>
              <a:t>目录结构。</a:t>
            </a:r>
          </a:p>
          <a:p>
            <a:pPr>
              <a:lnSpc>
                <a:spcPct val="90000"/>
              </a:lnSpc>
            </a:pPr>
            <a:r>
              <a:rPr lang="zh-CN" altLang="en-US"/>
              <a:t>学会使用命令帮助。</a:t>
            </a:r>
            <a:endParaRPr lang="en-US" altLang="zh-CN"/>
          </a:p>
        </p:txBody>
      </p:sp>
      <p:sp>
        <p:nvSpPr>
          <p:cNvPr id="6" name="日期占位符 5"/>
          <p:cNvSpPr>
            <a:spLocks noGrp="1"/>
          </p:cNvSpPr>
          <p:nvPr>
            <p:ph type="dt" sz="quarter" idx="10"/>
          </p:nvPr>
        </p:nvSpPr>
        <p:spPr/>
        <p:txBody>
          <a:bodyPr/>
          <a:lstStyle/>
          <a:p>
            <a:pPr>
              <a:defRPr/>
            </a:pPr>
            <a:fld id="{F17523F5-3FF5-46C6-B56E-AE35FC053B79}" type="datetime2">
              <a:rPr lang="zh-CN" altLang="en-US"/>
              <a:pPr>
                <a:defRPr/>
              </a:pPr>
              <a:t>2021年1月14日, Thursday</a:t>
            </a:fld>
            <a:endParaRPr lang="en-US" altLang="zh-CN" dirty="0"/>
          </a:p>
        </p:txBody>
      </p:sp>
      <p:sp>
        <p:nvSpPr>
          <p:cNvPr id="7" name="灯片编号占位符 6"/>
          <p:cNvSpPr>
            <a:spLocks noGrp="1"/>
          </p:cNvSpPr>
          <p:nvPr>
            <p:ph type="sldNum" sz="quarter" idx="11"/>
          </p:nvPr>
        </p:nvSpPr>
        <p:spPr/>
        <p:txBody>
          <a:bodyPr/>
          <a:lstStyle/>
          <a:p>
            <a:pPr>
              <a:defRPr/>
            </a:pPr>
            <a:fld id="{90D54AD5-ECFE-4B7D-82E4-DE175E40A081}" type="slidenum">
              <a:rPr lang="en-US" altLang="zh-CN" smtClean="0"/>
              <a:pPr>
                <a:defRPr/>
              </a:pPr>
              <a:t>49</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zh-CN" altLang="en-US"/>
              <a:t>字符界面和图形界面</a:t>
            </a:r>
          </a:p>
        </p:txBody>
      </p:sp>
      <p:sp>
        <p:nvSpPr>
          <p:cNvPr id="18434" name="Rectangle 3"/>
          <p:cNvSpPr>
            <a:spLocks noGrp="1" noChangeArrowheads="1"/>
          </p:cNvSpPr>
          <p:nvPr>
            <p:ph type="body" idx="1"/>
          </p:nvPr>
        </p:nvSpPr>
        <p:spPr/>
        <p:txBody>
          <a:bodyPr/>
          <a:lstStyle/>
          <a:p>
            <a:pPr>
              <a:lnSpc>
                <a:spcPct val="90000"/>
              </a:lnSpc>
            </a:pPr>
            <a:r>
              <a:rPr lang="zh-CN" altLang="en-US"/>
              <a:t>字符界面</a:t>
            </a:r>
          </a:p>
          <a:p>
            <a:pPr lvl="1">
              <a:lnSpc>
                <a:spcPct val="90000"/>
              </a:lnSpc>
            </a:pPr>
            <a:r>
              <a:rPr lang="zh-CN" altLang="en-US"/>
              <a:t>使用字符界面的好处</a:t>
            </a:r>
          </a:p>
          <a:p>
            <a:pPr lvl="1">
              <a:lnSpc>
                <a:spcPct val="90000"/>
              </a:lnSpc>
            </a:pPr>
            <a:r>
              <a:rPr lang="zh-CN" altLang="en-US"/>
              <a:t>如何进入字符界面</a:t>
            </a:r>
          </a:p>
          <a:p>
            <a:pPr>
              <a:lnSpc>
                <a:spcPct val="90000"/>
              </a:lnSpc>
            </a:pPr>
            <a:r>
              <a:rPr lang="zh-CN" altLang="en-US"/>
              <a:t>图形界面</a:t>
            </a:r>
          </a:p>
          <a:p>
            <a:pPr lvl="1">
              <a:lnSpc>
                <a:spcPct val="90000"/>
              </a:lnSpc>
            </a:pPr>
            <a:r>
              <a:rPr lang="zh-CN" altLang="en-GB"/>
              <a:t>两种桌面集成环境</a:t>
            </a:r>
            <a:endParaRPr lang="en-GB" altLang="zh-CN"/>
          </a:p>
          <a:p>
            <a:pPr lvl="2">
              <a:lnSpc>
                <a:spcPct val="90000"/>
              </a:lnSpc>
            </a:pPr>
            <a:r>
              <a:rPr lang="en-GB" altLang="zh-CN"/>
              <a:t>Gnome</a:t>
            </a:r>
            <a:r>
              <a:rPr lang="zh-CN" altLang="en-GB"/>
              <a:t>集成环境</a:t>
            </a:r>
          </a:p>
          <a:p>
            <a:pPr lvl="2">
              <a:lnSpc>
                <a:spcPct val="90000"/>
              </a:lnSpc>
            </a:pPr>
            <a:r>
              <a:rPr lang="en-GB" altLang="zh-CN"/>
              <a:t>KDE</a:t>
            </a:r>
            <a:r>
              <a:rPr lang="zh-CN" altLang="en-GB"/>
              <a:t>集成环境</a:t>
            </a:r>
          </a:p>
          <a:p>
            <a:pPr lvl="1">
              <a:lnSpc>
                <a:spcPct val="90000"/>
              </a:lnSpc>
            </a:pPr>
            <a:r>
              <a:rPr lang="zh-CN" altLang="en-GB"/>
              <a:t>如何进入</a:t>
            </a:r>
            <a:r>
              <a:rPr lang="zh-CN" altLang="en-US"/>
              <a:t>图形界面</a:t>
            </a:r>
          </a:p>
          <a:p>
            <a:endParaRPr lang="en-US" altLang="zh-CN"/>
          </a:p>
        </p:txBody>
      </p:sp>
      <p:sp>
        <p:nvSpPr>
          <p:cNvPr id="6" name="日期占位符 5"/>
          <p:cNvSpPr>
            <a:spLocks noGrp="1"/>
          </p:cNvSpPr>
          <p:nvPr>
            <p:ph type="dt" sz="quarter" idx="10"/>
          </p:nvPr>
        </p:nvSpPr>
        <p:spPr/>
        <p:txBody>
          <a:bodyPr/>
          <a:lstStyle/>
          <a:p>
            <a:pPr>
              <a:defRPr/>
            </a:pPr>
            <a:fld id="{5101E63A-5599-47BA-A5CB-A7C63FA781E0}" type="datetime2">
              <a:rPr lang="zh-CN" altLang="en-US"/>
              <a:pPr>
                <a:defRPr/>
              </a:pPr>
              <a:t>2021年1月14日, Thursday</a:t>
            </a:fld>
            <a:endParaRPr lang="en-US" altLang="zh-CN" dirty="0"/>
          </a:p>
        </p:txBody>
      </p:sp>
      <p:sp>
        <p:nvSpPr>
          <p:cNvPr id="7" name="灯片编号占位符 6"/>
          <p:cNvSpPr>
            <a:spLocks noGrp="1"/>
          </p:cNvSpPr>
          <p:nvPr>
            <p:ph type="sldNum" sz="quarter" idx="11"/>
          </p:nvPr>
        </p:nvSpPr>
        <p:spPr/>
        <p:txBody>
          <a:bodyPr/>
          <a:lstStyle/>
          <a:p>
            <a:pPr>
              <a:defRPr/>
            </a:pPr>
            <a:fld id="{9B860BB0-7103-4736-B662-8D495657E05A}" type="slidenum">
              <a:rPr lang="en-US" altLang="zh-CN" smtClean="0"/>
              <a:pPr>
                <a:defRPr/>
              </a:pPr>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a:xfrm>
            <a:off x="323850" y="260350"/>
            <a:ext cx="8229600" cy="1139825"/>
          </a:xfrm>
        </p:spPr>
        <p:txBody>
          <a:bodyPr/>
          <a:lstStyle/>
          <a:p>
            <a:r>
              <a:rPr lang="zh-CN" altLang="en-US"/>
              <a:t>进一步学习</a:t>
            </a:r>
          </a:p>
        </p:txBody>
      </p:sp>
      <p:sp>
        <p:nvSpPr>
          <p:cNvPr id="67586" name="Rectangle 3"/>
          <p:cNvSpPr>
            <a:spLocks noGrp="1" noChangeArrowheads="1"/>
          </p:cNvSpPr>
          <p:nvPr>
            <p:ph type="body" idx="1"/>
          </p:nvPr>
        </p:nvSpPr>
        <p:spPr/>
        <p:txBody>
          <a:bodyPr/>
          <a:lstStyle/>
          <a:p>
            <a:pPr>
              <a:lnSpc>
                <a:spcPct val="90000"/>
              </a:lnSpc>
            </a:pPr>
            <a:r>
              <a:rPr lang="zh-CN" altLang="en-US"/>
              <a:t>学习搜索和使用</a:t>
            </a:r>
            <a:r>
              <a:rPr lang="en-US" altLang="zh-CN"/>
              <a:t>Linux</a:t>
            </a:r>
            <a:r>
              <a:rPr lang="zh-CN" altLang="en-US"/>
              <a:t>文档。</a:t>
            </a:r>
          </a:p>
          <a:p>
            <a:pPr>
              <a:lnSpc>
                <a:spcPct val="90000"/>
              </a:lnSpc>
            </a:pPr>
            <a:endParaRPr lang="zh-CN" altLang="en-US"/>
          </a:p>
        </p:txBody>
      </p:sp>
      <p:sp>
        <p:nvSpPr>
          <p:cNvPr id="6" name="日期占位符 5"/>
          <p:cNvSpPr>
            <a:spLocks noGrp="1"/>
          </p:cNvSpPr>
          <p:nvPr>
            <p:ph type="dt" sz="quarter" idx="10"/>
          </p:nvPr>
        </p:nvSpPr>
        <p:spPr/>
        <p:txBody>
          <a:bodyPr/>
          <a:lstStyle/>
          <a:p>
            <a:pPr>
              <a:defRPr/>
            </a:pPr>
            <a:fld id="{F17523F5-3FF5-46C6-B56E-AE35FC053B79}" type="datetime2">
              <a:rPr lang="zh-CN" altLang="en-US"/>
              <a:pPr>
                <a:defRPr/>
              </a:pPr>
              <a:t>2021年1月14日, Thursday</a:t>
            </a:fld>
            <a:endParaRPr lang="en-US" altLang="zh-CN" dirty="0"/>
          </a:p>
        </p:txBody>
      </p:sp>
      <p:sp>
        <p:nvSpPr>
          <p:cNvPr id="7" name="灯片编号占位符 6"/>
          <p:cNvSpPr>
            <a:spLocks noGrp="1"/>
          </p:cNvSpPr>
          <p:nvPr>
            <p:ph type="sldNum" sz="quarter" idx="11"/>
          </p:nvPr>
        </p:nvSpPr>
        <p:spPr/>
        <p:txBody>
          <a:bodyPr/>
          <a:lstStyle/>
          <a:p>
            <a:pPr>
              <a:defRPr/>
            </a:pPr>
            <a:fld id="{B3BE9501-22AD-488B-83E4-3FC81D5D4E7C}" type="slidenum">
              <a:rPr lang="en-US" altLang="zh-CN" smtClean="0"/>
              <a:pPr>
                <a:defRPr/>
              </a:pPr>
              <a:t>50</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p:txBody>
          <a:bodyPr/>
          <a:lstStyle/>
          <a:p>
            <a:r>
              <a:rPr lang="zh-CN" altLang="en-US" b="1"/>
              <a:t>为什么使用字符工作方式</a:t>
            </a:r>
            <a:endParaRPr lang="zh-CN" altLang="en-US"/>
          </a:p>
        </p:txBody>
      </p:sp>
      <p:sp>
        <p:nvSpPr>
          <p:cNvPr id="19458" name="内容占位符 2"/>
          <p:cNvSpPr>
            <a:spLocks noGrp="1"/>
          </p:cNvSpPr>
          <p:nvPr>
            <p:ph idx="1"/>
          </p:nvPr>
        </p:nvSpPr>
        <p:spPr/>
        <p:txBody>
          <a:bodyPr/>
          <a:lstStyle/>
          <a:p>
            <a:r>
              <a:rPr lang="zh-CN" altLang="en-US"/>
              <a:t>在字符操作方式下可以高效地完成所有的任务，尤其是系统管理任务。</a:t>
            </a:r>
          </a:p>
          <a:p>
            <a:r>
              <a:rPr lang="zh-CN" altLang="en-US"/>
              <a:t>系统管理任务通常在远程进行，而远程登录后进入的是字符工作方式。</a:t>
            </a:r>
          </a:p>
          <a:p>
            <a:r>
              <a:rPr lang="zh-CN" altLang="en-US"/>
              <a:t>由于使用字符界面不用启动图形工作环境，大大地节省了系统资源开销。</a:t>
            </a:r>
          </a:p>
        </p:txBody>
      </p:sp>
      <p:sp>
        <p:nvSpPr>
          <p:cNvPr id="4" name="日期占位符 3"/>
          <p:cNvSpPr>
            <a:spLocks noGrp="1"/>
          </p:cNvSpPr>
          <p:nvPr>
            <p:ph type="dt" sz="quarter" idx="10"/>
          </p:nvPr>
        </p:nvSpPr>
        <p:spPr/>
        <p:txBody>
          <a:bodyPr/>
          <a:lstStyle/>
          <a:p>
            <a:pPr>
              <a:defRPr/>
            </a:pPr>
            <a:fld id="{0D3B9178-496E-49B4-BBFB-87BA11AA6CC7}" type="datetime2">
              <a:rPr lang="zh-CN" altLang="en-US"/>
              <a:pPr>
                <a:defRPr/>
              </a:pPr>
              <a:t>2021年1月14日, Thursday</a:t>
            </a:fld>
            <a:endParaRPr lang="en-US" altLang="zh-CN" dirty="0"/>
          </a:p>
        </p:txBody>
      </p:sp>
      <p:sp>
        <p:nvSpPr>
          <p:cNvPr id="6" name="灯片编号占位符 5"/>
          <p:cNvSpPr>
            <a:spLocks noGrp="1"/>
          </p:cNvSpPr>
          <p:nvPr>
            <p:ph type="sldNum" sz="quarter" idx="11"/>
          </p:nvPr>
        </p:nvSpPr>
        <p:spPr/>
        <p:txBody>
          <a:bodyPr/>
          <a:lstStyle/>
          <a:p>
            <a:pPr>
              <a:defRPr/>
            </a:pPr>
            <a:fld id="{A6BC57EB-8E69-446D-BD2E-37415D067FA9}" type="slidenum">
              <a:rPr lang="en-US" altLang="zh-CN" smtClean="0"/>
              <a:pPr>
                <a:defRPr/>
              </a:pPr>
              <a:t>6</a:t>
            </a:fld>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p:txBody>
          <a:bodyPr/>
          <a:lstStyle/>
          <a:p>
            <a:r>
              <a:rPr lang="zh-CN" altLang="en-US" b="1"/>
              <a:t>进入字符工作方式的方法</a:t>
            </a:r>
            <a:endParaRPr lang="zh-CN" altLang="en-US"/>
          </a:p>
        </p:txBody>
      </p:sp>
      <p:sp>
        <p:nvSpPr>
          <p:cNvPr id="20482" name="内容占位符 2"/>
          <p:cNvSpPr>
            <a:spLocks noGrp="1"/>
          </p:cNvSpPr>
          <p:nvPr>
            <p:ph idx="1"/>
          </p:nvPr>
        </p:nvSpPr>
        <p:spPr/>
        <p:txBody>
          <a:bodyPr/>
          <a:lstStyle/>
          <a:p>
            <a:r>
              <a:rPr lang="zh-CN" altLang="en-US"/>
              <a:t>在图形环境下开启终端窗口进入字符工作方式。</a:t>
            </a:r>
          </a:p>
          <a:p>
            <a:r>
              <a:rPr lang="zh-CN" altLang="en-US"/>
              <a:t>在系统启动后直接进入字符工作方式。</a:t>
            </a:r>
          </a:p>
          <a:p>
            <a:r>
              <a:rPr lang="zh-CN" altLang="en-US"/>
              <a:t>使用远程登录方式（</a:t>
            </a:r>
            <a:r>
              <a:rPr lang="en-US" altLang="zh-CN"/>
              <a:t>Telnet</a:t>
            </a:r>
            <a:r>
              <a:rPr lang="zh-CN" altLang="en-US"/>
              <a:t>或</a:t>
            </a:r>
            <a:r>
              <a:rPr lang="en-US" altLang="zh-CN"/>
              <a:t>SSH</a:t>
            </a:r>
            <a:r>
              <a:rPr lang="zh-CN" altLang="en-US"/>
              <a:t>）进入字符工作方式。</a:t>
            </a:r>
          </a:p>
        </p:txBody>
      </p:sp>
      <p:sp>
        <p:nvSpPr>
          <p:cNvPr id="4" name="日期占位符 3"/>
          <p:cNvSpPr>
            <a:spLocks noGrp="1"/>
          </p:cNvSpPr>
          <p:nvPr>
            <p:ph type="dt" sz="quarter" idx="10"/>
          </p:nvPr>
        </p:nvSpPr>
        <p:spPr/>
        <p:txBody>
          <a:bodyPr/>
          <a:lstStyle/>
          <a:p>
            <a:pPr>
              <a:defRPr/>
            </a:pPr>
            <a:fld id="{0D3B9178-496E-49B4-BBFB-87BA11AA6CC7}" type="datetime2">
              <a:rPr lang="zh-CN" altLang="en-US"/>
              <a:pPr>
                <a:defRPr/>
              </a:pPr>
              <a:t>2021年1月14日, Thursday</a:t>
            </a:fld>
            <a:endParaRPr lang="en-US" altLang="zh-CN" dirty="0"/>
          </a:p>
        </p:txBody>
      </p:sp>
      <p:sp>
        <p:nvSpPr>
          <p:cNvPr id="6" name="灯片编号占位符 5"/>
          <p:cNvSpPr>
            <a:spLocks noGrp="1"/>
          </p:cNvSpPr>
          <p:nvPr>
            <p:ph type="sldNum" sz="quarter" idx="11"/>
          </p:nvPr>
        </p:nvSpPr>
        <p:spPr/>
        <p:txBody>
          <a:bodyPr/>
          <a:lstStyle/>
          <a:p>
            <a:pPr>
              <a:defRPr/>
            </a:pPr>
            <a:fld id="{014EBB67-A6D1-4B19-9BD3-38210B946B95}" type="slidenum">
              <a:rPr lang="en-US" altLang="zh-CN" smtClean="0"/>
              <a:pPr>
                <a:defRPr/>
              </a:pPr>
              <a:t>7</a:t>
            </a:fld>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lstStyle/>
          <a:p>
            <a:r>
              <a:rPr lang="zh-CN" altLang="en-US"/>
              <a:t>字符界面登录与注销</a:t>
            </a:r>
          </a:p>
        </p:txBody>
      </p:sp>
      <p:sp>
        <p:nvSpPr>
          <p:cNvPr id="21506" name="内容占位符 2"/>
          <p:cNvSpPr>
            <a:spLocks noGrp="1"/>
          </p:cNvSpPr>
          <p:nvPr>
            <p:ph idx="1"/>
          </p:nvPr>
        </p:nvSpPr>
        <p:spPr>
          <a:xfrm>
            <a:off x="457200" y="1600200"/>
            <a:ext cx="8229600" cy="3773488"/>
          </a:xfrm>
        </p:spPr>
        <p:txBody>
          <a:bodyPr/>
          <a:lstStyle/>
          <a:p>
            <a:pPr>
              <a:lnSpc>
                <a:spcPct val="80000"/>
              </a:lnSpc>
            </a:pPr>
            <a:r>
              <a:rPr lang="zh-CN" altLang="en-GB" sz="2800"/>
              <a:t>虚拟控制台（</a:t>
            </a:r>
            <a:r>
              <a:rPr lang="en-GB" altLang="zh-CN" sz="2800"/>
              <a:t>Virtual Console）</a:t>
            </a:r>
            <a:endParaRPr lang="zh-CN" altLang="en-GB" sz="2800"/>
          </a:p>
          <a:p>
            <a:pPr lvl="1">
              <a:lnSpc>
                <a:spcPct val="80000"/>
              </a:lnSpc>
            </a:pPr>
            <a:r>
              <a:rPr lang="zh-CN" altLang="en-US" sz="2400"/>
              <a:t>系统默认提供了</a:t>
            </a:r>
            <a:r>
              <a:rPr lang="en-US" altLang="zh-CN" sz="2400"/>
              <a:t>6</a:t>
            </a:r>
            <a:r>
              <a:rPr lang="zh-CN" altLang="en-US" sz="2400"/>
              <a:t>个虚拟控制台。每个虚拟控制台可以独立的使用，互不影响。</a:t>
            </a:r>
          </a:p>
          <a:p>
            <a:pPr lvl="1">
              <a:lnSpc>
                <a:spcPct val="80000"/>
              </a:lnSpc>
            </a:pPr>
            <a:r>
              <a:rPr lang="zh-CN" altLang="en-US" sz="2400"/>
              <a:t>使用</a:t>
            </a:r>
            <a:r>
              <a:rPr lang="en-US" altLang="zh-CN" sz="2400"/>
              <a:t>Alt+F1</a:t>
            </a:r>
            <a:r>
              <a:rPr lang="zh-CN" altLang="en-US" sz="2400"/>
              <a:t>～</a:t>
            </a:r>
            <a:r>
              <a:rPr lang="en-US" altLang="zh-CN" sz="2400"/>
              <a:t>Alt+F6</a:t>
            </a:r>
            <a:r>
              <a:rPr lang="zh-CN" altLang="en-US" sz="2400"/>
              <a:t>进行多个虚拟控制台之间的切换 </a:t>
            </a:r>
          </a:p>
          <a:p>
            <a:pPr>
              <a:lnSpc>
                <a:spcPct val="80000"/>
              </a:lnSpc>
            </a:pPr>
            <a:r>
              <a:rPr lang="zh-CN" altLang="en-US" sz="2800"/>
              <a:t>登录提示符</a:t>
            </a:r>
          </a:p>
          <a:p>
            <a:pPr lvl="1">
              <a:lnSpc>
                <a:spcPct val="80000"/>
              </a:lnSpc>
            </a:pPr>
            <a:r>
              <a:rPr lang="zh-CN" altLang="en-US" sz="2400"/>
              <a:t>超级用户登录后的操作提示符是“</a:t>
            </a:r>
            <a:r>
              <a:rPr lang="en-US" altLang="zh-CN" sz="2400"/>
              <a:t>#”</a:t>
            </a:r>
          </a:p>
          <a:p>
            <a:pPr lvl="1">
              <a:lnSpc>
                <a:spcPct val="80000"/>
              </a:lnSpc>
            </a:pPr>
            <a:r>
              <a:rPr lang="zh-CN" altLang="en-US" sz="2400"/>
              <a:t>普通用户登录后的操作提示符是“</a:t>
            </a:r>
            <a:r>
              <a:rPr lang="en-US" altLang="zh-CN" sz="2400"/>
              <a:t>$” </a:t>
            </a:r>
          </a:p>
          <a:p>
            <a:pPr>
              <a:lnSpc>
                <a:spcPct val="80000"/>
              </a:lnSpc>
            </a:pPr>
            <a:r>
              <a:rPr lang="zh-CN" altLang="en-US" sz="2800"/>
              <a:t>注销</a:t>
            </a:r>
          </a:p>
          <a:p>
            <a:pPr lvl="1">
              <a:lnSpc>
                <a:spcPct val="80000"/>
              </a:lnSpc>
            </a:pPr>
            <a:r>
              <a:rPr lang="en-US" altLang="zh-CN" sz="2400"/>
              <a:t>logout</a:t>
            </a:r>
            <a:r>
              <a:rPr lang="zh-CN" altLang="en-US" sz="2400"/>
              <a:t>命令 </a:t>
            </a:r>
          </a:p>
          <a:p>
            <a:pPr lvl="1">
              <a:lnSpc>
                <a:spcPct val="80000"/>
              </a:lnSpc>
            </a:pPr>
            <a:r>
              <a:rPr lang="en-US" altLang="zh-CN" sz="2400"/>
              <a:t>Ctrl+d</a:t>
            </a:r>
            <a:r>
              <a:rPr lang="zh-CN" altLang="en-US" sz="2400"/>
              <a:t>热键 </a:t>
            </a:r>
            <a:endParaRPr lang="zh-CN" altLang="en-US"/>
          </a:p>
        </p:txBody>
      </p:sp>
      <p:sp>
        <p:nvSpPr>
          <p:cNvPr id="4" name="日期占位符 3"/>
          <p:cNvSpPr>
            <a:spLocks noGrp="1"/>
          </p:cNvSpPr>
          <p:nvPr>
            <p:ph type="dt" sz="quarter" idx="10"/>
          </p:nvPr>
        </p:nvSpPr>
        <p:spPr/>
        <p:txBody>
          <a:bodyPr/>
          <a:lstStyle/>
          <a:p>
            <a:pPr>
              <a:defRPr/>
            </a:pPr>
            <a:fld id="{0D3B9178-496E-49B4-BBFB-87BA11AA6CC7}" type="datetime2">
              <a:rPr lang="zh-CN" altLang="en-US"/>
              <a:pPr>
                <a:defRPr/>
              </a:pPr>
              <a:t>2021年1月14日, Thursday</a:t>
            </a:fld>
            <a:endParaRPr lang="en-US" altLang="zh-CN" dirty="0"/>
          </a:p>
        </p:txBody>
      </p:sp>
      <p:sp>
        <p:nvSpPr>
          <p:cNvPr id="6" name="灯片编号占位符 5"/>
          <p:cNvSpPr>
            <a:spLocks noGrp="1"/>
          </p:cNvSpPr>
          <p:nvPr>
            <p:ph type="sldNum" sz="quarter" idx="11"/>
          </p:nvPr>
        </p:nvSpPr>
        <p:spPr/>
        <p:txBody>
          <a:bodyPr/>
          <a:lstStyle/>
          <a:p>
            <a:pPr>
              <a:defRPr/>
            </a:pPr>
            <a:fld id="{86DE2EC1-63F4-4836-9583-F915B5F0701A}" type="slidenum">
              <a:rPr lang="en-US" altLang="zh-CN" smtClean="0"/>
              <a:pPr>
                <a:defRPr/>
              </a:pPr>
              <a:t>8</a:t>
            </a:fld>
            <a:endParaRPr lang="en-US" altLang="zh-CN" dirty="0"/>
          </a:p>
        </p:txBody>
      </p:sp>
      <p:sp>
        <p:nvSpPr>
          <p:cNvPr id="7" name="TextBox 6"/>
          <p:cNvSpPr txBox="1"/>
          <p:nvPr/>
        </p:nvSpPr>
        <p:spPr>
          <a:xfrm>
            <a:off x="611560" y="5445224"/>
            <a:ext cx="7992888" cy="646331"/>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zh-CN" altLang="zh-CN"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一般应该使用普通用户登录系统，不要使用</a:t>
            </a:r>
            <a:r>
              <a:rPr lang="en-US" altLang="zh-CN"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root</a:t>
            </a:r>
            <a:r>
              <a:rPr lang="zh-CN" altLang="zh-CN"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用户登录</a:t>
            </a:r>
            <a:r>
              <a:rPr lang="zh-CN" alt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altLang="zh-CN"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defRPr/>
            </a:pPr>
            <a:r>
              <a:rPr lang="zh-CN" altLang="zh-CN"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当需要进行超级用户的工作时可以使用</a:t>
            </a:r>
            <a:r>
              <a:rPr lang="en-US" altLang="zh-CN"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su</a:t>
            </a:r>
            <a:r>
              <a:rPr lang="en-US" altLang="zh-CN"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 </a:t>
            </a:r>
            <a:r>
              <a:rPr lang="zh-CN" altLang="zh-CN"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命令切换为超级用户身份。</a:t>
            </a:r>
            <a:endParaRPr lang="zh-CN" alt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p:txBody>
          <a:bodyPr/>
          <a:lstStyle/>
          <a:p>
            <a:r>
              <a:rPr lang="zh-CN" altLang="en-US" sz="4400"/>
              <a:t>在</a:t>
            </a:r>
            <a:r>
              <a:rPr lang="en-US" altLang="zh-CN" sz="4400"/>
              <a:t>Linux</a:t>
            </a:r>
            <a:r>
              <a:rPr lang="zh-CN" altLang="en-US" sz="4400"/>
              <a:t>环境下</a:t>
            </a:r>
            <a:br>
              <a:rPr lang="en-US" altLang="zh-CN" sz="4400"/>
            </a:br>
            <a:r>
              <a:rPr lang="zh-CN" altLang="en-US" sz="4400"/>
              <a:t>使用</a:t>
            </a:r>
            <a:r>
              <a:rPr lang="en-US" altLang="zh-CN" sz="4400"/>
              <a:t>ssh</a:t>
            </a:r>
            <a:r>
              <a:rPr lang="zh-CN" altLang="en-US" sz="4400"/>
              <a:t>登录远程</a:t>
            </a:r>
            <a:r>
              <a:rPr lang="en-US" altLang="zh-CN" sz="4400"/>
              <a:t>Linux</a:t>
            </a:r>
            <a:r>
              <a:rPr lang="zh-CN" altLang="en-US" sz="4400"/>
              <a:t>系统</a:t>
            </a:r>
            <a:endParaRPr lang="zh-CN" altLang="en-US"/>
          </a:p>
        </p:txBody>
      </p:sp>
      <p:sp>
        <p:nvSpPr>
          <p:cNvPr id="22530" name="内容占位符 2"/>
          <p:cNvSpPr>
            <a:spLocks noGrp="1"/>
          </p:cNvSpPr>
          <p:nvPr>
            <p:ph idx="1"/>
          </p:nvPr>
        </p:nvSpPr>
        <p:spPr/>
        <p:txBody>
          <a:bodyPr/>
          <a:lstStyle/>
          <a:p>
            <a:r>
              <a:rPr lang="en-US" altLang="zh-CN"/>
              <a:t>ssh</a:t>
            </a:r>
            <a:r>
              <a:rPr lang="zh-CN" altLang="en-US"/>
              <a:t>是英文</a:t>
            </a:r>
            <a:r>
              <a:rPr lang="en-US" altLang="zh-CN"/>
              <a:t>Secure Shell</a:t>
            </a:r>
            <a:r>
              <a:rPr lang="zh-CN" altLang="en-US"/>
              <a:t>的缩写。 </a:t>
            </a:r>
          </a:p>
          <a:p>
            <a:r>
              <a:rPr lang="zh-CN" altLang="en-US"/>
              <a:t>用户在通过</a:t>
            </a:r>
            <a:r>
              <a:rPr lang="en-US" altLang="zh-CN"/>
              <a:t>ssh</a:t>
            </a:r>
            <a:r>
              <a:rPr lang="zh-CN" altLang="en-US"/>
              <a:t>连接到远程系统时在网络上传输的口令和数据都是经过加密的。</a:t>
            </a:r>
            <a:endParaRPr lang="en-US" altLang="zh-CN"/>
          </a:p>
          <a:p>
            <a:r>
              <a:rPr lang="zh-CN" altLang="en-US"/>
              <a:t>比传统的</a:t>
            </a:r>
            <a:r>
              <a:rPr lang="en-US" altLang="zh-CN"/>
              <a:t>telnet</a:t>
            </a:r>
            <a:r>
              <a:rPr lang="zh-CN" altLang="en-US"/>
              <a:t>远程登录更加安全。 </a:t>
            </a:r>
          </a:p>
          <a:p>
            <a:r>
              <a:rPr lang="en-US" altLang="zh-CN"/>
              <a:t>ssh</a:t>
            </a:r>
            <a:r>
              <a:rPr lang="zh-CN" altLang="en-US"/>
              <a:t>的使用方法：</a:t>
            </a:r>
            <a:endParaRPr lang="en-US" altLang="zh-CN"/>
          </a:p>
          <a:p>
            <a:pPr lvl="1"/>
            <a:r>
              <a:rPr lang="en-US" altLang="zh-CN"/>
              <a:t>$ ssh  -l  osmond  192.168.1.100</a:t>
            </a:r>
          </a:p>
          <a:p>
            <a:pPr lvl="1"/>
            <a:r>
              <a:rPr lang="en-US" altLang="zh-CN"/>
              <a:t>$ ssh   osmond@192.168.1.100</a:t>
            </a:r>
            <a:endParaRPr lang="zh-CN" altLang="en-US"/>
          </a:p>
          <a:p>
            <a:pPr>
              <a:buFont typeface="Wingdings" pitchFamily="2" charset="2"/>
              <a:buNone/>
            </a:pPr>
            <a:r>
              <a:rPr lang="zh-CN" altLang="en-US"/>
              <a:t>   </a:t>
            </a:r>
          </a:p>
        </p:txBody>
      </p:sp>
      <p:sp>
        <p:nvSpPr>
          <p:cNvPr id="4" name="日期占位符 3"/>
          <p:cNvSpPr>
            <a:spLocks noGrp="1"/>
          </p:cNvSpPr>
          <p:nvPr>
            <p:ph type="dt" sz="quarter" idx="10"/>
          </p:nvPr>
        </p:nvSpPr>
        <p:spPr/>
        <p:txBody>
          <a:bodyPr/>
          <a:lstStyle/>
          <a:p>
            <a:pPr>
              <a:defRPr/>
            </a:pPr>
            <a:fld id="{0D3B9178-496E-49B4-BBFB-87BA11AA6CC7}" type="datetime2">
              <a:rPr lang="zh-CN" altLang="en-US"/>
              <a:pPr>
                <a:defRPr/>
              </a:pPr>
              <a:t>2021年1月14日, Thursday</a:t>
            </a:fld>
            <a:endParaRPr lang="en-US" altLang="zh-CN" dirty="0"/>
          </a:p>
        </p:txBody>
      </p:sp>
      <p:sp>
        <p:nvSpPr>
          <p:cNvPr id="6" name="灯片编号占位符 5"/>
          <p:cNvSpPr>
            <a:spLocks noGrp="1"/>
          </p:cNvSpPr>
          <p:nvPr>
            <p:ph type="sldNum" sz="quarter" idx="11"/>
          </p:nvPr>
        </p:nvSpPr>
        <p:spPr/>
        <p:txBody>
          <a:bodyPr/>
          <a:lstStyle/>
          <a:p>
            <a:pPr>
              <a:defRPr/>
            </a:pPr>
            <a:fld id="{9968866D-5276-4CA9-95C3-908953D5FA8B}" type="slidenum">
              <a:rPr lang="en-US" altLang="zh-CN" smtClean="0"/>
              <a:pPr>
                <a:defRPr/>
              </a:pPr>
              <a:t>9</a:t>
            </a:fld>
            <a:endParaRPr lang="en-US" altLang="zh-CN" dirty="0"/>
          </a:p>
        </p:txBody>
      </p:sp>
    </p:spTree>
  </p:cSld>
  <p:clrMapOvr>
    <a:masterClrMapping/>
  </p:clrMapOvr>
</p:sld>
</file>

<file path=ppt/theme/theme1.xml><?xml version="1.0" encoding="utf-8"?>
<a:theme xmlns:a="http://schemas.openxmlformats.org/drawingml/2006/main" name="CentOS-CH-PPT">
  <a:themeElements>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介绍">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介绍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介绍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介绍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介绍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介绍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CentOS-CH-PPT</Template>
  <TotalTime>2296</TotalTime>
  <Words>3375</Words>
  <Application>Microsoft Office PowerPoint</Application>
  <PresentationFormat>全屏显示(4:3)</PresentationFormat>
  <Paragraphs>487</Paragraphs>
  <Slides>50</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0</vt:i4>
      </vt:variant>
      <vt:variant>
        <vt:lpstr>幻灯片标题</vt:lpstr>
      </vt:variant>
      <vt:variant>
        <vt:i4>50</vt:i4>
      </vt:variant>
    </vt:vector>
  </HeadingPairs>
  <TitlesOfParts>
    <vt:vector size="62" baseType="lpstr">
      <vt:lpstr>MSung Light SC</vt:lpstr>
      <vt:lpstr>黑体</vt:lpstr>
      <vt:lpstr>宋体</vt:lpstr>
      <vt:lpstr>Arial</vt:lpstr>
      <vt:lpstr>Calibri</vt:lpstr>
      <vt:lpstr>Courier New</vt:lpstr>
      <vt:lpstr>Garamond</vt:lpstr>
      <vt:lpstr>Lucida Console</vt:lpstr>
      <vt:lpstr>Tahoma</vt:lpstr>
      <vt:lpstr>Times New Roman</vt:lpstr>
      <vt:lpstr>Wingdings</vt:lpstr>
      <vt:lpstr>CentOS-CH-PPT</vt:lpstr>
      <vt:lpstr>第2章 字符界面操作基础</vt:lpstr>
      <vt:lpstr>本章内容要点</vt:lpstr>
      <vt:lpstr>本章学习目标 </vt:lpstr>
      <vt:lpstr>Linux工作界面</vt:lpstr>
      <vt:lpstr>字符界面和图形界面</vt:lpstr>
      <vt:lpstr>为什么使用字符工作方式</vt:lpstr>
      <vt:lpstr>进入字符工作方式的方法</vt:lpstr>
      <vt:lpstr>字符界面登录与注销</vt:lpstr>
      <vt:lpstr>在Linux环境下 使用ssh登录远程Linux系统</vt:lpstr>
      <vt:lpstr>在Windows环境下 使用putty登录远程Linux系统</vt:lpstr>
      <vt:lpstr>系统运行级别</vt:lpstr>
      <vt:lpstr>运行级的查看和切换</vt:lpstr>
      <vt:lpstr>关机与重启（立即执行）</vt:lpstr>
      <vt:lpstr>关机与重启（shutdown）</vt:lpstr>
      <vt:lpstr>CentOS 管理配置方式</vt:lpstr>
      <vt:lpstr>Shell及其功能</vt:lpstr>
      <vt:lpstr>Shell</vt:lpstr>
      <vt:lpstr>Shell的重要功能</vt:lpstr>
      <vt:lpstr>命令解释过程</vt:lpstr>
      <vt:lpstr>Shell的主要版本</vt:lpstr>
      <vt:lpstr>Linux的元字符</vt:lpstr>
      <vt:lpstr>Linux命令格式</vt:lpstr>
      <vt:lpstr>命令基本格式</vt:lpstr>
      <vt:lpstr>Linux系统中 可执行文件的分类</vt:lpstr>
      <vt:lpstr>命令基本格式（续）</vt:lpstr>
      <vt:lpstr>命令基本格式举例</vt:lpstr>
      <vt:lpstr>Linux 常用命令</vt:lpstr>
      <vt:lpstr>目录和文件名的命名规则 </vt:lpstr>
      <vt:lpstr>通配符</vt:lpstr>
      <vt:lpstr>通配符使用举例</vt:lpstr>
      <vt:lpstr>Linux下的文件与目录</vt:lpstr>
      <vt:lpstr>文件的类型</vt:lpstr>
      <vt:lpstr>普通文件</vt:lpstr>
      <vt:lpstr>目录</vt:lpstr>
      <vt:lpstr>用户主目录</vt:lpstr>
      <vt:lpstr>符号链接</vt:lpstr>
      <vt:lpstr>硬链接和软链接的比较 </vt:lpstr>
      <vt:lpstr>设备文件</vt:lpstr>
      <vt:lpstr>Linux下设备的使用</vt:lpstr>
      <vt:lpstr>套接字和命名管道</vt:lpstr>
      <vt:lpstr>Linux 的目录结构</vt:lpstr>
      <vt:lpstr>Linux 的目录结构</vt:lpstr>
      <vt:lpstr>获得帮助</vt:lpstr>
      <vt:lpstr>获得Linux的帮助</vt:lpstr>
      <vt:lpstr>字符界面下的帮助</vt:lpstr>
      <vt:lpstr>命令的语法格式说明</vt:lpstr>
      <vt:lpstr>获得在线帮助文档</vt:lpstr>
      <vt:lpstr>本章思考题</vt:lpstr>
      <vt:lpstr>本章实验</vt:lpstr>
      <vt:lpstr>进一步学习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字符界面操作基础</dc:title>
  <dc:creator>osmond</dc:creator>
  <cp:lastModifiedBy>Song XJ</cp:lastModifiedBy>
  <cp:revision>54</cp:revision>
  <dcterms:created xsi:type="dcterms:W3CDTF">2011-05-26T03:37:05Z</dcterms:created>
  <dcterms:modified xsi:type="dcterms:W3CDTF">2021-01-14T04:23:00Z</dcterms:modified>
</cp:coreProperties>
</file>