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3" r:id="rId14"/>
    <p:sldId id="272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3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0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5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8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9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7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4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2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5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FD9F-3B3B-4AA3-8233-18DDEC9DA072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67CF-110E-4389-8E0A-6676F70E7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3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Managing User </a:t>
            </a:r>
            <a:r>
              <a:rPr lang="en-US" altLang="zh-CN" dirty="0" smtClean="0"/>
              <a:t>Accounts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2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37426"/>
            <a:ext cx="10703943" cy="35627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Becoming root from the shell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su</a:t>
            </a:r>
            <a:r>
              <a:rPr lang="en-US" altLang="zh-CN" dirty="0" smtClean="0"/>
              <a:t> – Run A Shell With Substitute User And Group IDs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command is used to start a shell as another user. </a:t>
            </a:r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r>
              <a:rPr lang="en-US" altLang="zh-CN" dirty="0" err="1" smtClean="0"/>
              <a:t>su</a:t>
            </a:r>
            <a:r>
              <a:rPr lang="en-US" altLang="zh-CN" dirty="0" smtClean="0"/>
              <a:t> [-[l]] [user]</a:t>
            </a:r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17536"/>
              </p:ext>
            </p:extLst>
          </p:nvPr>
        </p:nvGraphicFramePr>
        <p:xfrm>
          <a:off x="1405957" y="4018910"/>
          <a:ext cx="7488237" cy="138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23">
                  <a:extLst>
                    <a:ext uri="{9D8B030D-6E8A-4147-A177-3AD203B41FA5}">
                      <a16:colId xmlns:a16="http://schemas.microsoft.com/office/drawing/2014/main" val="2746261184"/>
                    </a:ext>
                  </a:extLst>
                </a:gridCol>
                <a:gridCol w="6768214">
                  <a:extLst>
                    <a:ext uri="{9D8B030D-6E8A-4147-A177-3AD203B41FA5}">
                      <a16:colId xmlns:a16="http://schemas.microsoft.com/office/drawing/2014/main" val="410908254"/>
                    </a:ext>
                  </a:extLst>
                </a:gridCol>
              </a:tblGrid>
              <a:tr h="63992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-l,-</a:t>
                      </a:r>
                      <a:endParaRPr lang="zh-CN" altLang="en-US" sz="1800" dirty="0"/>
                    </a:p>
                  </a:txBody>
                  <a:tcPr marL="91433" marR="91433" marT="45691" marB="4569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Provide an environment similar to what the user would expect had the user logged in directly.</a:t>
                      </a:r>
                      <a:endParaRPr lang="zh-CN" altLang="en-US" sz="1800" dirty="0"/>
                    </a:p>
                  </a:txBody>
                  <a:tcPr marL="91433" marR="91433" marT="45691" marB="45691"/>
                </a:tc>
                <a:extLst>
                  <a:ext uri="{0D108BD9-81ED-4DB2-BD59-A6C34878D82A}">
                    <a16:rowId xmlns:a16="http://schemas.microsoft.com/office/drawing/2014/main" val="1774552150"/>
                  </a:ext>
                </a:extLst>
              </a:tr>
              <a:tr h="37060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user</a:t>
                      </a:r>
                      <a:endParaRPr lang="zh-CN" altLang="en-US" sz="1800" dirty="0"/>
                    </a:p>
                  </a:txBody>
                  <a:tcPr marL="91433" marR="91433" marT="45691" marB="4569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If the user is not specified, the </a:t>
                      </a:r>
                      <a:r>
                        <a:rPr lang="en-US" altLang="zh-CN" sz="1800" dirty="0" err="1" smtClean="0"/>
                        <a:t>superuser</a:t>
                      </a:r>
                      <a:r>
                        <a:rPr lang="en-US" altLang="zh-CN" sz="1800" dirty="0" smtClean="0"/>
                        <a:t> is assumed</a:t>
                      </a:r>
                      <a:endParaRPr lang="zh-CN" altLang="en-US" sz="1800" dirty="0"/>
                    </a:p>
                  </a:txBody>
                  <a:tcPr marL="91433" marR="91433" marT="45691" marB="45691"/>
                </a:tc>
                <a:extLst>
                  <a:ext uri="{0D108BD9-81ED-4DB2-BD59-A6C34878D82A}">
                    <a16:rowId xmlns:a16="http://schemas.microsoft.com/office/drawing/2014/main" val="1165869735"/>
                  </a:ext>
                </a:extLst>
              </a:tr>
              <a:tr h="37060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-c</a:t>
                      </a:r>
                      <a:endParaRPr lang="zh-CN" altLang="en-US" sz="1800" dirty="0"/>
                    </a:p>
                  </a:txBody>
                  <a:tcPr marL="91433" marR="91433" marT="45691" marB="4569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Specify a command that will be invoked by the shell using its </a:t>
                      </a:r>
                      <a:r>
                        <a:rPr lang="en-US" altLang="zh-CN" sz="1800" b="1" dirty="0" smtClean="0"/>
                        <a:t>-c</a:t>
                      </a:r>
                      <a:endParaRPr lang="zh-CN" altLang="en-US" sz="1800" dirty="0"/>
                    </a:p>
                  </a:txBody>
                  <a:tcPr marL="91433" marR="91433" marT="45691" marB="45691"/>
                </a:tc>
                <a:extLst>
                  <a:ext uri="{0D108BD9-81ED-4DB2-BD59-A6C34878D82A}">
                    <a16:rowId xmlns:a16="http://schemas.microsoft.com/office/drawing/2014/main" val="410121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/>
              <a:t>$ </a:t>
            </a:r>
            <a:r>
              <a:rPr lang="en-US" altLang="zh-CN" b="1" dirty="0" err="1"/>
              <a:t>su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Password: </a:t>
            </a:r>
            <a:r>
              <a:rPr lang="en-US" altLang="zh-CN" b="1" dirty="0"/>
              <a:t>******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$ </a:t>
            </a:r>
            <a:r>
              <a:rPr lang="en-US" altLang="zh-CN" b="1" dirty="0" err="1"/>
              <a:t>su</a:t>
            </a:r>
            <a:r>
              <a:rPr lang="en-US" altLang="zh-CN" b="1" dirty="0"/>
              <a:t> -</a:t>
            </a:r>
          </a:p>
          <a:p>
            <a:pPr marL="457200" lvl="1" indent="0">
              <a:buNone/>
            </a:pPr>
            <a:r>
              <a:rPr lang="en-US" altLang="zh-CN" dirty="0"/>
              <a:t>Password: </a:t>
            </a:r>
            <a:r>
              <a:rPr lang="en-US" altLang="zh-CN" b="1" dirty="0"/>
              <a:t>******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$ </a:t>
            </a:r>
            <a:r>
              <a:rPr lang="en-US" altLang="zh-CN" b="1" dirty="0" err="1"/>
              <a:t>su</a:t>
            </a:r>
            <a:r>
              <a:rPr lang="en-US" altLang="zh-CN" b="1" dirty="0"/>
              <a:t> – </a:t>
            </a:r>
            <a:r>
              <a:rPr lang="en-US" altLang="zh-CN" b="1" dirty="0" err="1"/>
              <a:t>jsmith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 err="1"/>
              <a:t>Ctrl+D</a:t>
            </a:r>
            <a:r>
              <a:rPr lang="en-US" altLang="zh-CN" dirty="0"/>
              <a:t> or by typing </a:t>
            </a:r>
            <a:r>
              <a:rPr lang="en-US" altLang="zh-CN" b="1" dirty="0"/>
              <a:t>exit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7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774826" y="404814"/>
            <a:ext cx="8374063" cy="5976937"/>
          </a:xfrm>
        </p:spPr>
        <p:txBody>
          <a:bodyPr/>
          <a:lstStyle/>
          <a:p>
            <a:r>
              <a:rPr lang="en-US" altLang="zh-CN" smtClean="0"/>
              <a:t>sudo – Execute A Command As Another User </a:t>
            </a:r>
          </a:p>
          <a:p>
            <a:pPr lvl="1"/>
            <a:r>
              <a:rPr lang="en-US" altLang="zh-CN" smtClean="0"/>
              <a:t>The administrator can configure sudo to allow an ordinary user to execute commands as a different user (usually the superuser) in a very controlled way. </a:t>
            </a:r>
          </a:p>
          <a:p>
            <a:pPr lvl="1"/>
            <a:r>
              <a:rPr lang="en-US" altLang="zh-CN" smtClean="0"/>
              <a:t>In particular, a user may be restricted to one or more specific commands and no others. </a:t>
            </a:r>
          </a:p>
          <a:p>
            <a:pPr lvl="1"/>
            <a:r>
              <a:rPr lang="en-US" altLang="zh-CN" smtClean="0"/>
              <a:t>Another important difference is that the use of sudo does not require access to the superuser's password. To authenticate using sudo, the user uses his/her own password.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60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sudoers</a:t>
            </a:r>
            <a:r>
              <a:rPr lang="en-US" altLang="zh-CN" dirty="0"/>
              <a:t>, for any users or groups on the system, you can </a:t>
            </a:r>
            <a:r>
              <a:rPr lang="en-US" altLang="zh-CN" dirty="0" smtClean="0"/>
              <a:t>do the </a:t>
            </a:r>
            <a:r>
              <a:rPr lang="en-US" altLang="zh-CN" dirty="0"/>
              <a:t>following:</a:t>
            </a:r>
          </a:p>
          <a:p>
            <a:pPr lvl="1"/>
            <a:r>
              <a:rPr lang="en-US" altLang="zh-CN" dirty="0" smtClean="0"/>
              <a:t>Assign </a:t>
            </a:r>
            <a:r>
              <a:rPr lang="en-US" altLang="zh-CN" dirty="0"/>
              <a:t>root privilege for any command they run with </a:t>
            </a:r>
            <a:r>
              <a:rPr lang="en-US" altLang="zh-CN" dirty="0" err="1"/>
              <a:t>sudo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/>
              <a:t>Assign </a:t>
            </a:r>
            <a:r>
              <a:rPr lang="en-US" altLang="zh-CN" dirty="0"/>
              <a:t>root privilege for a select set of commands.</a:t>
            </a:r>
          </a:p>
          <a:p>
            <a:pPr lvl="1"/>
            <a:r>
              <a:rPr lang="en-US" altLang="zh-CN" dirty="0" smtClean="0"/>
              <a:t>Give </a:t>
            </a:r>
            <a:r>
              <a:rPr lang="en-US" altLang="zh-CN" dirty="0"/>
              <a:t>users root privilege without telling them the root password because they </a:t>
            </a:r>
            <a:r>
              <a:rPr lang="en-US" altLang="zh-CN" dirty="0" smtClean="0"/>
              <a:t>only have </a:t>
            </a:r>
            <a:r>
              <a:rPr lang="en-US" altLang="zh-CN" dirty="0"/>
              <a:t>to provide their own user password to gain root privilege.</a:t>
            </a:r>
          </a:p>
          <a:p>
            <a:pPr lvl="1"/>
            <a:r>
              <a:rPr lang="en-US" altLang="zh-CN" dirty="0" smtClean="0"/>
              <a:t>Allow </a:t>
            </a:r>
            <a:r>
              <a:rPr lang="en-US" altLang="zh-CN" dirty="0"/>
              <a:t>users, if you choose, to run </a:t>
            </a:r>
            <a:r>
              <a:rPr lang="en-US" altLang="zh-CN" dirty="0" err="1"/>
              <a:t>sudo</a:t>
            </a:r>
            <a:r>
              <a:rPr lang="en-US" altLang="zh-CN" dirty="0"/>
              <a:t> without entering a password at all.</a:t>
            </a:r>
          </a:p>
          <a:p>
            <a:pPr lvl="1"/>
            <a:r>
              <a:rPr lang="en-US" altLang="zh-CN" dirty="0" smtClean="0"/>
              <a:t>Track </a:t>
            </a:r>
            <a:r>
              <a:rPr lang="en-US" altLang="zh-CN" dirty="0"/>
              <a:t>which users have run administrative commands on your system.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i="1" smtClean="0"/>
              <a:t>user hostlist = (userlist) commandlist</a:t>
            </a:r>
          </a:p>
          <a:p>
            <a:pPr marL="457200" lvl="1" indent="0">
              <a:buNone/>
            </a:pPr>
            <a:endParaRPr lang="en-US" altLang="zh-CN" i="1" smtClean="0"/>
          </a:p>
          <a:p>
            <a:pPr marL="457200" lvl="1" indent="0">
              <a:buNone/>
            </a:pPr>
            <a:r>
              <a:rPr lang="en-US" altLang="zh-CN" i="1" smtClean="0"/>
              <a:t>root  ALL=(ALL) ALL</a:t>
            </a:r>
          </a:p>
          <a:p>
            <a:pPr marL="457200" lvl="1" indent="0">
              <a:buNone/>
            </a:pPr>
            <a:endParaRPr lang="en-US" altLang="zh-CN" i="1" smtClean="0"/>
          </a:p>
          <a:p>
            <a:pPr marL="457200" lvl="1" indent="0">
              <a:buNone/>
            </a:pPr>
            <a:r>
              <a:rPr lang="en-US" altLang="zh-CN" i="1" smtClean="0"/>
              <a:t>mary ALL = NOPASSWD: /usr/sbin/synaptic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6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visudo</a:t>
            </a:r>
            <a:r>
              <a:rPr lang="en-US" altLang="zh-CN" dirty="0"/>
              <a:t> command edits the </a:t>
            </a:r>
            <a:r>
              <a:rPr lang="en-US" altLang="zh-CN" dirty="0" err="1"/>
              <a:t>sudoers</a:t>
            </a:r>
            <a:r>
              <a:rPr lang="en-US" altLang="zh-CN" dirty="0"/>
              <a:t> file, which is used by the </a:t>
            </a:r>
            <a:r>
              <a:rPr lang="en-US" altLang="zh-CN" dirty="0" err="1"/>
              <a:t>sudo</a:t>
            </a:r>
            <a:r>
              <a:rPr lang="en-US" altLang="zh-CN" dirty="0"/>
              <a:t> command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sudoers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</a:p>
          <a:p>
            <a:pPr marL="457200" lvl="1" indent="0">
              <a:buNone/>
            </a:pPr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r>
              <a:rPr lang="en-US" altLang="zh-CN" dirty="0"/>
              <a:t># User privilege specification</a:t>
            </a:r>
          </a:p>
          <a:p>
            <a:pPr marL="457200" lvl="1" indent="0">
              <a:buNone/>
            </a:pPr>
            <a:r>
              <a:rPr lang="en-US" altLang="zh-CN" dirty="0"/>
              <a:t>root  ALL=(ALL:ALL) ALL</a:t>
            </a:r>
          </a:p>
          <a:p>
            <a:pPr marL="457200" lvl="1" indent="0">
              <a:buNone/>
            </a:pPr>
            <a:r>
              <a:rPr lang="en-US" altLang="zh-CN" dirty="0"/>
              <a:t># Members of the admin group may gain root privileges</a:t>
            </a:r>
          </a:p>
          <a:p>
            <a:pPr marL="457200" lvl="1" indent="0">
              <a:buNone/>
            </a:pPr>
            <a:r>
              <a:rPr lang="en-US" altLang="zh-CN" dirty="0"/>
              <a:t>%admin ALL=(ALL) ALL</a:t>
            </a:r>
          </a:p>
          <a:p>
            <a:pPr marL="457200" lvl="1" indent="0">
              <a:buNone/>
            </a:pPr>
            <a:r>
              <a:rPr lang="en-US" altLang="zh-CN" dirty="0"/>
              <a:t># Allow members of group </a:t>
            </a:r>
            <a:r>
              <a:rPr lang="en-US" altLang="zh-CN" dirty="0" err="1"/>
              <a:t>sudo</a:t>
            </a:r>
            <a:r>
              <a:rPr lang="en-US" altLang="zh-CN" dirty="0"/>
              <a:t> to execute any command</a:t>
            </a:r>
          </a:p>
          <a:p>
            <a:pPr marL="457200" lvl="1" indent="0">
              <a:buNone/>
            </a:pPr>
            <a:r>
              <a:rPr lang="en-US" altLang="zh-CN" dirty="0"/>
              <a:t>%</a:t>
            </a:r>
            <a:r>
              <a:rPr lang="en-US" altLang="zh-CN" dirty="0" err="1"/>
              <a:t>sudo</a:t>
            </a:r>
            <a:r>
              <a:rPr lang="en-US" altLang="zh-CN" dirty="0"/>
              <a:t> ALL=(ALL:ALL) ALL</a:t>
            </a:r>
          </a:p>
          <a:p>
            <a:pPr marL="457200" lvl="1" indent="0">
              <a:buNone/>
            </a:pPr>
            <a:r>
              <a:rPr lang="en-US" altLang="zh-CN" dirty="0"/>
              <a:t># See </a:t>
            </a:r>
            <a:r>
              <a:rPr lang="en-US" altLang="zh-CN" dirty="0" err="1"/>
              <a:t>sudoers</a:t>
            </a:r>
            <a:r>
              <a:rPr lang="en-US" altLang="zh-CN" dirty="0"/>
              <a:t>(5) for more information on "#include" directives:</a:t>
            </a:r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includedir</a:t>
            </a:r>
            <a:r>
              <a:rPr lang="en-US" altLang="zh-CN" dirty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sudoers.d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17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User account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user account is a systematic approach to track and monitor the usage of system resources. Each user account contains two unique identifiers; </a:t>
            </a:r>
            <a:r>
              <a:rPr lang="en-US" altLang="zh-CN" dirty="0" smtClean="0"/>
              <a:t>username </a:t>
            </a:r>
            <a:r>
              <a:rPr lang="en-US" altLang="zh-CN" dirty="0"/>
              <a:t>and UID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Group account</a:t>
            </a:r>
          </a:p>
          <a:p>
            <a:pPr lvl="1"/>
            <a:r>
              <a:rPr lang="en-US" altLang="zh-CN" dirty="0" smtClean="0"/>
              <a:t>Each group account in Linux has a unique group ID (GID) and an associated group name.</a:t>
            </a:r>
          </a:p>
          <a:p>
            <a:pPr lvl="1"/>
            <a:r>
              <a:rPr lang="en-US" altLang="zh-CN" dirty="0" smtClean="0"/>
              <a:t>groups are used to organize and administer user accounts. The primary purpose of groups is to define a set of privileges such as reading, writing, or executing permission for a given resource that can be shared among the users within the group</a:t>
            </a:r>
          </a:p>
          <a:p>
            <a:pPr lvl="1"/>
            <a:r>
              <a:rPr lang="en-US" altLang="zh-CN" dirty="0"/>
              <a:t>In Linux every user must be a member of at least one group.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2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user </a:t>
            </a:r>
            <a:r>
              <a:rPr lang="en-US" altLang="zh-CN" dirty="0" smtClean="0"/>
              <a:t>account information is stored in the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file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smtClean="0"/>
              <a:t>The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/shadow file stores users</a:t>
            </a:r>
            <a:r>
              <a:rPr lang="en-US" altLang="zh-CN" dirty="0"/>
              <a:t>’ password and password related </a:t>
            </a:r>
            <a:r>
              <a:rPr lang="en-US" altLang="zh-CN" dirty="0" smtClean="0"/>
              <a:t>information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Group</a:t>
            </a:r>
            <a:r>
              <a:rPr lang="en-US" altLang="zh-CN" dirty="0" smtClean="0"/>
              <a:t> </a:t>
            </a:r>
            <a:r>
              <a:rPr lang="en-US" altLang="zh-CN" dirty="0"/>
              <a:t>information is stored in the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b="1" dirty="0"/>
              <a:t>group</a:t>
            </a:r>
            <a:r>
              <a:rPr lang="en-US" altLang="zh-CN" dirty="0"/>
              <a:t> file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The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gshadow</a:t>
            </a:r>
            <a:r>
              <a:rPr lang="en-US" altLang="zh-CN" dirty="0" smtClean="0"/>
              <a:t> file contains an encrypted password for each group, as well as group membership and administrator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7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Adding users with </a:t>
            </a:r>
            <a:r>
              <a:rPr lang="en-US" altLang="zh-CN" dirty="0" err="1" smtClean="0"/>
              <a:t>useradd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err="1"/>
              <a:t>useradd</a:t>
            </a:r>
            <a:r>
              <a:rPr lang="en-US" altLang="zh-CN" b="1" dirty="0"/>
              <a:t> -g users -G </a:t>
            </a:r>
            <a:r>
              <a:rPr lang="en-US" altLang="zh-CN" b="1" dirty="0" err="1"/>
              <a:t>wheel,apache</a:t>
            </a:r>
            <a:r>
              <a:rPr lang="en-US" altLang="zh-CN" b="1" dirty="0"/>
              <a:t> -s /bin/</a:t>
            </a:r>
            <a:r>
              <a:rPr lang="en-US" altLang="zh-CN" b="1" dirty="0" err="1"/>
              <a:t>tcsh</a:t>
            </a:r>
            <a:r>
              <a:rPr lang="en-US" altLang="zh-CN" b="1" dirty="0"/>
              <a:t> -c "Sara Green" </a:t>
            </a:r>
            <a:r>
              <a:rPr lang="en-US" altLang="zh-CN" b="1" dirty="0" err="1" smtClean="0"/>
              <a:t>sara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sara:x:1002:1007:Sara </a:t>
            </a:r>
            <a:r>
              <a:rPr lang="en-US" altLang="zh-CN" dirty="0"/>
              <a:t>Green:/home/</a:t>
            </a:r>
            <a:r>
              <a:rPr lang="en-US" altLang="zh-CN" dirty="0" err="1"/>
              <a:t>sara</a:t>
            </a:r>
            <a:r>
              <a:rPr lang="en-US" altLang="zh-CN" dirty="0"/>
              <a:t>:/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tcsh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err="1" smtClean="0"/>
              <a:t>useradd</a:t>
            </a:r>
            <a:r>
              <a:rPr lang="en-US" altLang="zh-CN" b="1" dirty="0" smtClean="0"/>
              <a:t> tom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3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 creating the account for Sara, the </a:t>
            </a:r>
            <a:r>
              <a:rPr lang="en-US" altLang="zh-CN" dirty="0" err="1"/>
              <a:t>useradd</a:t>
            </a:r>
            <a:r>
              <a:rPr lang="en-US" altLang="zh-CN" dirty="0"/>
              <a:t> command performs several actions: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Reads the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login.defs</a:t>
            </a:r>
            <a:r>
              <a:rPr lang="en-US" altLang="zh-CN" dirty="0"/>
              <a:t> and /</a:t>
            </a:r>
            <a:r>
              <a:rPr lang="en-US" altLang="zh-CN" dirty="0" err="1"/>
              <a:t>etc</a:t>
            </a:r>
            <a:r>
              <a:rPr lang="en-US" altLang="zh-CN" dirty="0"/>
              <a:t>/default/</a:t>
            </a:r>
            <a:r>
              <a:rPr lang="en-US" altLang="zh-CN" dirty="0" err="1"/>
              <a:t>useradd</a:t>
            </a:r>
            <a:r>
              <a:rPr lang="en-US" altLang="zh-CN" dirty="0"/>
              <a:t> </a:t>
            </a:r>
            <a:r>
              <a:rPr lang="en-US" altLang="zh-CN" dirty="0" smtClean="0"/>
              <a:t>files </a:t>
            </a:r>
            <a:r>
              <a:rPr lang="en-US" altLang="zh-CN" dirty="0"/>
              <a:t>to get </a:t>
            </a:r>
            <a:r>
              <a:rPr lang="en-US" altLang="zh-CN" dirty="0" smtClean="0"/>
              <a:t>default values </a:t>
            </a:r>
            <a:r>
              <a:rPr lang="en-US" altLang="zh-CN" dirty="0"/>
              <a:t>to use when creating accounts.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Checks command-line parameters to </a:t>
            </a:r>
            <a:r>
              <a:rPr lang="en-US" altLang="zh-CN" dirty="0" smtClean="0"/>
              <a:t>find </a:t>
            </a:r>
            <a:r>
              <a:rPr lang="en-US" altLang="zh-CN" dirty="0"/>
              <a:t>out which default values to override.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Creates a new user entry in the </a:t>
            </a:r>
            <a:r>
              <a:rPr lang="en-US" altLang="zh-CN" b="1" dirty="0"/>
              <a:t>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passwd</a:t>
            </a:r>
            <a:r>
              <a:rPr lang="en-US" altLang="zh-CN" b="1" dirty="0"/>
              <a:t> and /</a:t>
            </a:r>
            <a:r>
              <a:rPr lang="en-US" altLang="zh-CN" b="1" dirty="0" err="1"/>
              <a:t>etc</a:t>
            </a:r>
            <a:r>
              <a:rPr lang="en-US" altLang="zh-CN" b="1" dirty="0"/>
              <a:t>/shadow </a:t>
            </a:r>
            <a:r>
              <a:rPr lang="en-US" altLang="zh-CN" dirty="0" smtClean="0"/>
              <a:t>files </a:t>
            </a:r>
            <a:r>
              <a:rPr lang="en-US" altLang="zh-CN" dirty="0"/>
              <a:t>based on </a:t>
            </a:r>
            <a:r>
              <a:rPr lang="en-US" altLang="zh-CN" dirty="0" smtClean="0"/>
              <a:t>the default </a:t>
            </a:r>
            <a:r>
              <a:rPr lang="en-US" altLang="zh-CN" dirty="0"/>
              <a:t>values and command-line parameters.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Creates any new group entries in the /</a:t>
            </a:r>
            <a:r>
              <a:rPr lang="en-US" altLang="zh-CN" dirty="0" err="1"/>
              <a:t>etc</a:t>
            </a:r>
            <a:r>
              <a:rPr lang="en-US" altLang="zh-CN" dirty="0"/>
              <a:t>/group </a:t>
            </a:r>
            <a:r>
              <a:rPr lang="en-US" altLang="zh-CN" dirty="0" smtClean="0"/>
              <a:t>file </a:t>
            </a:r>
            <a:r>
              <a:rPr lang="en-US" altLang="zh-CN" dirty="0"/>
              <a:t>Creates </a:t>
            </a:r>
            <a:r>
              <a:rPr lang="en-US" altLang="zh-CN" b="1" dirty="0"/>
              <a:t>a home directory</a:t>
            </a:r>
            <a:r>
              <a:rPr lang="en-US" altLang="zh-CN" dirty="0"/>
              <a:t>, based on the user’s name, in the /home directory.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Copies any </a:t>
            </a:r>
            <a:r>
              <a:rPr lang="en-US" altLang="zh-CN" dirty="0" smtClean="0"/>
              <a:t>files </a:t>
            </a:r>
            <a:r>
              <a:rPr lang="en-US" altLang="zh-CN" dirty="0"/>
              <a:t>located within the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skel</a:t>
            </a:r>
            <a:r>
              <a:rPr lang="en-US" altLang="zh-CN" dirty="0"/>
              <a:t> directory to the new </a:t>
            </a:r>
            <a:r>
              <a:rPr lang="en-US" altLang="zh-CN" dirty="0" smtClean="0"/>
              <a:t>home directory</a:t>
            </a:r>
            <a:r>
              <a:rPr lang="en-US" altLang="zh-CN" dirty="0"/>
              <a:t>. This usually includes login and application startup scripts.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Modifying users with </a:t>
            </a:r>
            <a:r>
              <a:rPr lang="en-US" altLang="zh-CN" dirty="0" err="1" smtClean="0"/>
              <a:t>usermod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usermod</a:t>
            </a:r>
            <a:r>
              <a:rPr lang="en-US" altLang="zh-CN" b="1" dirty="0" smtClean="0"/>
              <a:t> </a:t>
            </a:r>
            <a:r>
              <a:rPr lang="en-US" altLang="zh-CN" b="1" dirty="0"/>
              <a:t>-s /bin/</a:t>
            </a:r>
            <a:r>
              <a:rPr lang="en-US" altLang="zh-CN" b="1" dirty="0" err="1"/>
              <a:t>csh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chris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err="1" smtClean="0"/>
              <a:t>usermod</a:t>
            </a:r>
            <a:r>
              <a:rPr lang="en-US" altLang="zh-CN" b="1" dirty="0" smtClean="0"/>
              <a:t> -Ga </a:t>
            </a:r>
            <a:r>
              <a:rPr lang="en-US" altLang="zh-CN" b="1" dirty="0" err="1" smtClean="0"/>
              <a:t>sales,marketing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chris</a:t>
            </a:r>
            <a:endParaRPr lang="en-US" altLang="zh-CN" dirty="0" smtClean="0"/>
          </a:p>
          <a:p>
            <a:r>
              <a:rPr lang="en-US" altLang="zh-CN" dirty="0"/>
              <a:t>Deleting users with </a:t>
            </a:r>
            <a:r>
              <a:rPr lang="en-US" altLang="zh-CN" dirty="0" err="1" smtClean="0"/>
              <a:t>userdel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err="1"/>
              <a:t>userdel</a:t>
            </a:r>
            <a:r>
              <a:rPr lang="en-US" altLang="zh-CN" b="1" dirty="0"/>
              <a:t> -r </a:t>
            </a:r>
            <a:r>
              <a:rPr lang="en-US" altLang="zh-CN" b="1" dirty="0" err="1" smtClean="0"/>
              <a:t>chris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 err="1"/>
              <a:t>u</a:t>
            </a:r>
            <a:r>
              <a:rPr lang="en-US" altLang="zh-CN" b="1" dirty="0" err="1" smtClean="0"/>
              <a:t>serdel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chris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5309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group </a:t>
            </a:r>
            <a:r>
              <a:rPr lang="en-US" altLang="zh-CN" dirty="0" smtClean="0"/>
              <a:t>accounts</a:t>
            </a:r>
          </a:p>
          <a:p>
            <a:pPr lvl="1"/>
            <a:r>
              <a:rPr lang="en-US" altLang="zh-CN" dirty="0"/>
              <a:t>Every user is assigned to a primary group. In Fedora and RHEL, by default, that group </a:t>
            </a:r>
            <a:r>
              <a:rPr lang="en-US" altLang="zh-CN" dirty="0" smtClean="0"/>
              <a:t>is a </a:t>
            </a:r>
            <a:r>
              <a:rPr lang="en-US" altLang="zh-CN" dirty="0"/>
              <a:t>new group with the same name as the user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The user </a:t>
            </a:r>
            <a:r>
              <a:rPr lang="en-US" altLang="zh-CN" dirty="0" smtClean="0"/>
              <a:t>can </a:t>
            </a:r>
            <a:r>
              <a:rPr lang="en-US" altLang="zh-CN" dirty="0"/>
              <a:t>belong to zero or more supplementary groups. </a:t>
            </a:r>
            <a:endParaRPr lang="en-US" altLang="zh-CN" dirty="0" smtClean="0"/>
          </a:p>
          <a:p>
            <a:pPr lvl="1"/>
            <a:r>
              <a:rPr lang="en-US" altLang="zh-CN" dirty="0"/>
              <a:t>Only someone with root privilege can assign </a:t>
            </a:r>
            <a:r>
              <a:rPr lang="en-US" altLang="zh-CN" dirty="0" smtClean="0"/>
              <a:t>users to </a:t>
            </a:r>
            <a:r>
              <a:rPr lang="en-US" altLang="zh-CN" dirty="0"/>
              <a:t>groups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It is also possible to allow users to temporarily become a member of a group with </a:t>
            </a:r>
            <a:r>
              <a:rPr lang="en-US" altLang="zh-CN" dirty="0" smtClean="0"/>
              <a:t>the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newgrp</a:t>
            </a:r>
            <a:r>
              <a:rPr lang="en-US" altLang="zh-CN" dirty="0" smtClean="0"/>
              <a:t> </a:t>
            </a:r>
            <a:r>
              <a:rPr lang="en-US" altLang="zh-CN" dirty="0"/>
              <a:t>command without actually being a member of that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8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Creating group </a:t>
            </a:r>
            <a:r>
              <a:rPr lang="en-US" altLang="zh-CN" dirty="0" smtClean="0"/>
              <a:t>accounts</a:t>
            </a:r>
          </a:p>
          <a:p>
            <a:pPr marL="457200" lvl="1" indent="0">
              <a:buNone/>
            </a:pPr>
            <a:r>
              <a:rPr lang="en-US" altLang="zh-CN" dirty="0" smtClean="0"/>
              <a:t># </a:t>
            </a:r>
            <a:r>
              <a:rPr lang="en-US" altLang="zh-CN" b="1" dirty="0" err="1"/>
              <a:t>groupadd</a:t>
            </a:r>
            <a:r>
              <a:rPr lang="en-US" altLang="zh-CN" b="1" dirty="0"/>
              <a:t> </a:t>
            </a:r>
            <a:r>
              <a:rPr lang="en-US" altLang="zh-CN" b="1" dirty="0" smtClean="0"/>
              <a:t>kings</a:t>
            </a:r>
          </a:p>
          <a:p>
            <a:pPr marL="457200" lvl="1" indent="0">
              <a:buNone/>
            </a:pPr>
            <a:r>
              <a:rPr lang="en-US" altLang="zh-CN" dirty="0" smtClean="0"/>
              <a:t># </a:t>
            </a:r>
            <a:r>
              <a:rPr lang="en-US" altLang="zh-CN" b="1" dirty="0" err="1" smtClean="0"/>
              <a:t>groupadd</a:t>
            </a:r>
            <a:r>
              <a:rPr lang="en-US" altLang="zh-CN" b="1" dirty="0" smtClean="0"/>
              <a:t> -g 1325 jokers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b="1" dirty="0" err="1"/>
              <a:t>groupmod</a:t>
            </a:r>
            <a:r>
              <a:rPr lang="en-US" altLang="zh-CN" b="1" dirty="0"/>
              <a:t> -g 330 jokers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b="1" dirty="0" err="1"/>
              <a:t>groupmod</a:t>
            </a:r>
            <a:r>
              <a:rPr lang="en-US" altLang="zh-CN" b="1" dirty="0"/>
              <a:t> -n jacks </a:t>
            </a:r>
            <a:r>
              <a:rPr lang="en-US" altLang="zh-CN" b="1" dirty="0" smtClean="0"/>
              <a:t>jokers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 smtClean="0"/>
              <a:t>#</a:t>
            </a:r>
            <a:r>
              <a:rPr lang="en-US" altLang="zh-CN" b="1" dirty="0" err="1" smtClean="0"/>
              <a:t>groupdel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groupname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3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usermod</a:t>
            </a:r>
            <a:r>
              <a:rPr lang="en-US" altLang="zh-CN" dirty="0"/>
              <a:t> -g </a:t>
            </a:r>
            <a:r>
              <a:rPr lang="en-US" altLang="zh-CN" dirty="0" err="1"/>
              <a:t>groupname</a:t>
            </a:r>
            <a:r>
              <a:rPr lang="en-US" altLang="zh-CN" dirty="0"/>
              <a:t> </a:t>
            </a:r>
            <a:r>
              <a:rPr lang="en-US" altLang="zh-CN" dirty="0" smtClean="0"/>
              <a:t>username</a:t>
            </a:r>
          </a:p>
          <a:p>
            <a:r>
              <a:rPr lang="en-US" altLang="zh-CN" dirty="0" err="1"/>
              <a:t>usermod</a:t>
            </a:r>
            <a:r>
              <a:rPr lang="en-US" altLang="zh-CN" dirty="0"/>
              <a:t> -a -G </a:t>
            </a:r>
            <a:r>
              <a:rPr lang="en-US" altLang="zh-CN" dirty="0" err="1"/>
              <a:t>groupname</a:t>
            </a:r>
            <a:r>
              <a:rPr lang="en-US" altLang="zh-CN" dirty="0"/>
              <a:t> </a:t>
            </a:r>
            <a:r>
              <a:rPr lang="en-US" altLang="zh-CN" dirty="0" smtClean="0"/>
              <a:t>username</a:t>
            </a:r>
          </a:p>
          <a:p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b="1" dirty="0" err="1" smtClean="0"/>
              <a:t>useradd</a:t>
            </a:r>
            <a:r>
              <a:rPr lang="en-US" altLang="zh-CN" b="1" dirty="0" smtClean="0"/>
              <a:t> -g users -G </a:t>
            </a:r>
            <a:r>
              <a:rPr lang="en-US" altLang="zh-CN" b="1" dirty="0" err="1" smtClean="0"/>
              <a:t>wheel,apache</a:t>
            </a:r>
            <a:r>
              <a:rPr lang="en-US" altLang="zh-CN" b="1" dirty="0" smtClean="0"/>
              <a:t> -s /bin/</a:t>
            </a:r>
            <a:r>
              <a:rPr lang="en-US" altLang="zh-CN" b="1" dirty="0" err="1" smtClean="0"/>
              <a:t>tcsh</a:t>
            </a:r>
            <a:r>
              <a:rPr lang="en-US" altLang="zh-CN" b="1" dirty="0" smtClean="0"/>
              <a:t> -c "Sara Green" </a:t>
            </a:r>
            <a:r>
              <a:rPr lang="en-US" altLang="zh-CN" b="1" dirty="0" err="1" smtClean="0"/>
              <a:t>sara</a:t>
            </a:r>
            <a:endParaRPr lang="en-US" altLang="zh-CN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82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855</Words>
  <Application>Microsoft Office PowerPoint</Application>
  <PresentationFormat>宽屏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Managing User Accounts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User Accounts</dc:title>
  <dc:creator>jingqiu@swu.edu.cn</dc:creator>
  <cp:lastModifiedBy>jingqiu@swu.edu.cn</cp:lastModifiedBy>
  <cp:revision>36</cp:revision>
  <dcterms:created xsi:type="dcterms:W3CDTF">2020-09-29T08:49:21Z</dcterms:created>
  <dcterms:modified xsi:type="dcterms:W3CDTF">2020-10-11T14:16:23Z</dcterms:modified>
</cp:coreProperties>
</file>