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5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7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4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94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6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5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0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5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7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396A-9F3B-4DB0-B5CE-61356BD358D8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27ED-4D6D-4FD0-9C94-F4C855E38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2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Administering Networking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Setting </a:t>
            </a:r>
            <a:r>
              <a:rPr lang="en-US" altLang="zh-CN" dirty="0"/>
              <a:t>custom </a:t>
            </a:r>
            <a:r>
              <a:rPr lang="en-US" altLang="zh-CN" dirty="0" smtClean="0"/>
              <a:t>routes</a:t>
            </a:r>
          </a:p>
          <a:p>
            <a:pPr lvl="1"/>
            <a:r>
              <a:rPr lang="en-US" altLang="zh-CN" dirty="0" smtClean="0"/>
              <a:t>The name of each custom route file is </a:t>
            </a:r>
            <a:r>
              <a:rPr lang="en-US" altLang="zh-CN" i="1" dirty="0"/>
              <a:t>route-interface. So, for example, a custom </a:t>
            </a:r>
            <a:r>
              <a:rPr lang="en-US" altLang="zh-CN" i="1" dirty="0" smtClean="0"/>
              <a:t>route that </a:t>
            </a:r>
            <a:r>
              <a:rPr lang="en-US" altLang="zh-CN" i="1" dirty="0"/>
              <a:t>can be reached through your eth0 interface would be named route-eth0.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route</a:t>
            </a:r>
            <a:r>
              <a:rPr lang="en-US" altLang="zh-CN" dirty="0"/>
              <a:t> add -net 192.168.100.0 </a:t>
            </a:r>
            <a:r>
              <a:rPr lang="en-US" altLang="zh-CN" dirty="0" err="1"/>
              <a:t>netmask</a:t>
            </a:r>
            <a:r>
              <a:rPr lang="en-US" altLang="zh-CN" dirty="0"/>
              <a:t> 255.255.255.0  eth0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56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Configuring </a:t>
            </a:r>
            <a:r>
              <a:rPr lang="en-US" altLang="zh-CN" dirty="0"/>
              <a:t>Networking for Desktops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6522"/>
            <a:ext cx="10515600" cy="4351338"/>
          </a:xfrm>
        </p:spPr>
        <p:txBody>
          <a:bodyPr/>
          <a:lstStyle/>
          <a:p>
            <a:r>
              <a:rPr lang="en-US" altLang="zh-CN" dirty="0" err="1"/>
              <a:t>NetworkManager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24" y="2029289"/>
            <a:ext cx="6102146" cy="45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Checking your network from the command </a:t>
            </a:r>
            <a:r>
              <a:rPr lang="en-US" altLang="zh-CN" dirty="0" smtClean="0"/>
              <a:t>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i="1" dirty="0"/>
              <a:t>Viewing network </a:t>
            </a:r>
            <a:r>
              <a:rPr lang="en-US" altLang="zh-CN" i="1" dirty="0" smtClean="0"/>
              <a:t>interfaces</a:t>
            </a:r>
          </a:p>
          <a:p>
            <a:pPr marL="457200" lvl="1" indent="0">
              <a:buNone/>
            </a:pPr>
            <a:r>
              <a:rPr lang="en-US" altLang="zh-CN" b="1" dirty="0" err="1"/>
              <a:t>ip</a:t>
            </a:r>
            <a:r>
              <a:rPr lang="en-US" altLang="zh-CN" b="1" dirty="0"/>
              <a:t> </a:t>
            </a:r>
            <a:r>
              <a:rPr lang="en-US" altLang="zh-CN" b="1" dirty="0" err="1"/>
              <a:t>addr</a:t>
            </a:r>
            <a:r>
              <a:rPr lang="en-US" altLang="zh-CN" b="1" dirty="0"/>
              <a:t> </a:t>
            </a:r>
            <a:r>
              <a:rPr lang="en-US" altLang="zh-CN" b="1" dirty="0" smtClean="0"/>
              <a:t>show</a:t>
            </a:r>
          </a:p>
          <a:p>
            <a:pPr marL="457200" lvl="1" indent="0">
              <a:buNone/>
            </a:pPr>
            <a:r>
              <a:rPr lang="en-US" altLang="zh-CN" b="1" dirty="0" err="1"/>
              <a:t>i</a:t>
            </a:r>
            <a:r>
              <a:rPr lang="en-US" altLang="zh-CN" b="1" dirty="0" err="1" smtClean="0"/>
              <a:t>fconfig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 smtClean="0"/>
              <a:t>*The network interface name</a:t>
            </a:r>
          </a:p>
          <a:p>
            <a:pPr marL="457200" lvl="1" indent="0">
              <a:buNone/>
            </a:pPr>
            <a:r>
              <a:rPr lang="en-US" altLang="zh-CN" b="1" dirty="0" smtClean="0"/>
              <a:t>lo – </a:t>
            </a:r>
            <a:r>
              <a:rPr lang="en-US" altLang="zh-CN" dirty="0" smtClean="0"/>
              <a:t>Loopback interface.</a:t>
            </a:r>
          </a:p>
          <a:p>
            <a:pPr marL="457200" lvl="1" indent="0">
              <a:buNone/>
            </a:pPr>
            <a:r>
              <a:rPr lang="en-US" altLang="zh-CN" b="1" dirty="0" smtClean="0"/>
              <a:t>eth0 – </a:t>
            </a:r>
            <a:r>
              <a:rPr lang="en-US" altLang="zh-CN" dirty="0" smtClean="0"/>
              <a:t>My first Ethernet network interface on Linux.</a:t>
            </a:r>
          </a:p>
          <a:p>
            <a:pPr marL="457200" lvl="1" indent="0">
              <a:buNone/>
            </a:pPr>
            <a:r>
              <a:rPr lang="en-US" altLang="zh-CN" b="1" dirty="0" smtClean="0"/>
              <a:t>wlan0 – </a:t>
            </a:r>
            <a:r>
              <a:rPr lang="en-US" altLang="zh-CN" dirty="0" smtClean="0"/>
              <a:t>Wireless network interface in Linux</a:t>
            </a:r>
            <a:r>
              <a:rPr lang="en-US" altLang="zh-CN" b="1" dirty="0" smtClean="0"/>
              <a:t>.</a:t>
            </a:r>
          </a:p>
          <a:p>
            <a:pPr marL="457200" lvl="1" indent="0">
              <a:buNone/>
            </a:pPr>
            <a:r>
              <a:rPr lang="en-US" altLang="zh-CN" b="1" dirty="0" smtClean="0"/>
              <a:t>ppp0 – </a:t>
            </a:r>
            <a:r>
              <a:rPr lang="en-US" altLang="zh-CN" dirty="0" smtClean="0"/>
              <a:t>Point to Point Protocol network interface </a:t>
            </a:r>
          </a:p>
          <a:p>
            <a:pPr marL="457200" lvl="1" indent="0">
              <a:buNone/>
            </a:pPr>
            <a:r>
              <a:rPr lang="en-US" altLang="zh-CN" b="1" dirty="0" smtClean="0"/>
              <a:t>vboxnet0, vmnet1, vmnet8 – </a:t>
            </a:r>
            <a:r>
              <a:rPr lang="en-US" altLang="zh-CN" dirty="0" smtClean="0"/>
              <a:t>Virtual machine interface working in bridge mode or NAT mode on Linux</a:t>
            </a:r>
            <a:r>
              <a:rPr lang="en-US" altLang="zh-CN" b="1" dirty="0" smtClean="0"/>
              <a:t>.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60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191"/>
            <a:ext cx="10515600" cy="5954772"/>
          </a:xfrm>
        </p:spPr>
        <p:txBody>
          <a:bodyPr>
            <a:normAutofit/>
          </a:bodyPr>
          <a:lstStyle/>
          <a:p>
            <a:pPr lvl="1"/>
            <a:r>
              <a:rPr lang="en-US" altLang="zh-CN" b="1" cap="all" dirty="0"/>
              <a:t>CONSISTENT NETWORK DEVICE </a:t>
            </a:r>
            <a:r>
              <a:rPr lang="en-US" altLang="zh-CN" b="1" cap="all" dirty="0" smtClean="0"/>
              <a:t>NAMING</a:t>
            </a:r>
          </a:p>
          <a:p>
            <a:pPr marL="457200" lvl="1" indent="0">
              <a:buNone/>
            </a:pPr>
            <a:r>
              <a:rPr lang="en-US" altLang="zh-CN" b="1" cap="all" dirty="0" err="1" smtClean="0"/>
              <a:t>en</a:t>
            </a:r>
            <a:r>
              <a:rPr lang="en-US" altLang="zh-CN" b="1" cap="all" dirty="0" smtClean="0"/>
              <a:t>    	</a:t>
            </a:r>
            <a:r>
              <a:rPr lang="en-US" altLang="zh-CN" cap="all" dirty="0" smtClean="0"/>
              <a:t>for Ethernet</a:t>
            </a:r>
            <a:endParaRPr lang="en-US" altLang="zh-CN" b="1" cap="all" dirty="0" smtClean="0"/>
          </a:p>
          <a:p>
            <a:pPr marL="457200" lvl="1" indent="0">
              <a:buNone/>
            </a:pPr>
            <a:r>
              <a:rPr lang="en-US" altLang="zh-CN" b="1" cap="all" dirty="0" err="1" smtClean="0"/>
              <a:t>wl</a:t>
            </a:r>
            <a:r>
              <a:rPr lang="en-US" altLang="zh-CN" b="1" cap="all" dirty="0" smtClean="0"/>
              <a:t>   	</a:t>
            </a:r>
            <a:r>
              <a:rPr lang="en-US" altLang="zh-CN" cap="all" dirty="0" smtClean="0"/>
              <a:t>for wireless LAN (WLAN),</a:t>
            </a:r>
          </a:p>
          <a:p>
            <a:pPr marL="457200" lvl="1" indent="0">
              <a:buNone/>
            </a:pPr>
            <a:r>
              <a:rPr lang="en-US" altLang="zh-CN" b="1" cap="all" dirty="0" err="1" smtClean="0"/>
              <a:t>ww</a:t>
            </a:r>
            <a:r>
              <a:rPr lang="en-US" altLang="zh-CN" b="1" cap="all" dirty="0" smtClean="0"/>
              <a:t> 	</a:t>
            </a:r>
            <a:r>
              <a:rPr lang="en-US" altLang="zh-CN" cap="all" dirty="0" smtClean="0"/>
              <a:t>for wireless wide area network (WWAN)</a:t>
            </a:r>
            <a:br>
              <a:rPr lang="en-US" altLang="zh-CN" cap="all" dirty="0" smtClean="0"/>
            </a:br>
            <a:r>
              <a:rPr lang="en-US" altLang="zh-CN" b="1" cap="all" dirty="0" smtClean="0"/>
              <a:t/>
            </a:r>
            <a:br>
              <a:rPr lang="en-US" altLang="zh-CN" b="1" cap="all" dirty="0" smtClean="0"/>
            </a:br>
            <a:r>
              <a:rPr lang="en-US" altLang="zh-CN" b="1" cap="all" dirty="0" smtClean="0"/>
              <a:t/>
            </a:r>
            <a:br>
              <a:rPr lang="en-US" altLang="zh-CN" b="1" cap="all" dirty="0" smtClean="0"/>
            </a:br>
            <a:r>
              <a:rPr lang="en-US" altLang="zh-CN" b="1" cap="all" dirty="0" smtClean="0"/>
              <a:t/>
            </a:r>
            <a:br>
              <a:rPr lang="en-US" altLang="zh-CN" b="1" cap="all" dirty="0" smtClean="0"/>
            </a:br>
            <a:r>
              <a:rPr lang="en-US" altLang="zh-CN" b="1" cap="all" dirty="0" smtClean="0"/>
              <a:t/>
            </a:r>
            <a:br>
              <a:rPr lang="en-US" altLang="zh-CN" b="1" cap="all" dirty="0" smtClean="0"/>
            </a:br>
            <a:endParaRPr lang="en-US" altLang="zh-CN" b="1" cap="all" dirty="0" smtClean="0"/>
          </a:p>
          <a:p>
            <a:pPr marL="457200" lvl="1" indent="0">
              <a:buNone/>
            </a:pPr>
            <a:endParaRPr lang="en-US" altLang="zh-CN" b="1" cap="all" dirty="0"/>
          </a:p>
          <a:p>
            <a:pPr marL="457200" lvl="1" indent="0">
              <a:buNone/>
            </a:pPr>
            <a:endParaRPr lang="en-US" altLang="zh-CN" b="1" cap="all" dirty="0" smtClean="0"/>
          </a:p>
          <a:p>
            <a:pPr marL="457200" lvl="1" indent="0">
              <a:buNone/>
            </a:pPr>
            <a:endParaRPr lang="en-US" altLang="zh-CN" b="1" cap="all" dirty="0"/>
          </a:p>
          <a:p>
            <a:pPr marL="457200" lvl="1" indent="0">
              <a:buNone/>
            </a:pPr>
            <a:endParaRPr lang="en-US" altLang="zh-CN" b="1" cap="all" dirty="0" smtClean="0"/>
          </a:p>
          <a:p>
            <a:pPr marL="457200" lvl="1" indent="0">
              <a:buNone/>
            </a:pPr>
            <a:r>
              <a:rPr lang="en-US" altLang="zh-CN" b="1" cap="all" dirty="0" smtClean="0"/>
              <a:t/>
            </a:r>
            <a:br>
              <a:rPr lang="en-US" altLang="zh-CN" b="1" cap="all" dirty="0" smtClean="0"/>
            </a:br>
            <a:r>
              <a:rPr lang="en-US" altLang="zh-CN" b="1" dirty="0" smtClean="0"/>
              <a:t>enp0s3:</a:t>
            </a:r>
            <a:r>
              <a:rPr lang="en-US" altLang="zh-CN" dirty="0" smtClean="0"/>
              <a:t> The “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” stands for </a:t>
            </a:r>
            <a:r>
              <a:rPr lang="en-US" altLang="zh-CN" dirty="0" err="1" smtClean="0"/>
              <a:t>ethernet</a:t>
            </a:r>
            <a:r>
              <a:rPr lang="en-US" altLang="zh-CN" dirty="0" smtClean="0"/>
              <a:t>, “p0” is the bus number of the </a:t>
            </a:r>
            <a:r>
              <a:rPr lang="en-US" altLang="zh-CN" dirty="0" err="1" smtClean="0"/>
              <a:t>ethernet</a:t>
            </a:r>
            <a:r>
              <a:rPr lang="en-US" altLang="zh-CN" dirty="0" smtClean="0"/>
              <a:t> card, and “s3” is the slot number.</a:t>
            </a:r>
          </a:p>
          <a:p>
            <a:pPr lvl="2"/>
            <a:endParaRPr lang="en-US" altLang="zh-CN" b="1" cap="all" dirty="0"/>
          </a:p>
          <a:p>
            <a:pPr lvl="1"/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16421"/>
              </p:ext>
            </p:extLst>
          </p:nvPr>
        </p:nvGraphicFramePr>
        <p:xfrm>
          <a:off x="1363233" y="1825535"/>
          <a:ext cx="6286500" cy="3291840"/>
        </p:xfrm>
        <a:graphic>
          <a:graphicData uri="http://schemas.openxmlformats.org/drawingml/2006/table">
            <a:tbl>
              <a:tblPr/>
              <a:tblGrid>
                <a:gridCol w="3960495">
                  <a:extLst>
                    <a:ext uri="{9D8B030D-6E8A-4147-A177-3AD203B41FA5}">
                      <a16:colId xmlns:a16="http://schemas.microsoft.com/office/drawing/2014/main" val="342143638"/>
                    </a:ext>
                  </a:extLst>
                </a:gridCol>
                <a:gridCol w="2326005">
                  <a:extLst>
                    <a:ext uri="{9D8B030D-6E8A-4147-A177-3AD203B41FA5}">
                      <a16:colId xmlns:a16="http://schemas.microsoft.com/office/drawing/2014/main" val="2666810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Format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6E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6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49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o&lt;</a:t>
                      </a:r>
                      <a:r>
                        <a:rPr lang="en-US" i="1">
                          <a:effectLst/>
                          <a:latin typeface="liberation mono"/>
                        </a:rPr>
                        <a:t>index</a:t>
                      </a:r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on-board device index number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8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s&lt;</a:t>
                      </a:r>
                      <a:r>
                        <a:rPr lang="en-US" i="1" dirty="0">
                          <a:effectLst/>
                          <a:latin typeface="liberation mono"/>
                        </a:rPr>
                        <a:t>slot&gt;</a:t>
                      </a:r>
                      <a:r>
                        <a:rPr lang="en-US" dirty="0">
                          <a:effectLst/>
                        </a:rPr>
                        <a:t>[f&lt;</a:t>
                      </a:r>
                      <a:r>
                        <a:rPr lang="en-US" i="1" dirty="0">
                          <a:effectLst/>
                          <a:latin typeface="liberation mono"/>
                        </a:rPr>
                        <a:t>function&gt;</a:t>
                      </a:r>
                      <a:r>
                        <a:rPr lang="en-US" dirty="0">
                          <a:effectLst/>
                        </a:rPr>
                        <a:t>][d&lt;</a:t>
                      </a:r>
                      <a:r>
                        <a:rPr lang="en-US" i="1" dirty="0" err="1">
                          <a:effectLst/>
                          <a:latin typeface="liberation mono"/>
                        </a:rPr>
                        <a:t>dev_id</a:t>
                      </a:r>
                      <a:r>
                        <a:rPr lang="en-US" dirty="0">
                          <a:effectLst/>
                        </a:rPr>
                        <a:t>&gt;]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hotplug slot index number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3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x&lt;</a:t>
                      </a:r>
                      <a:r>
                        <a:rPr lang="en-US" i="1" dirty="0">
                          <a:effectLst/>
                          <a:latin typeface="liberation mono"/>
                        </a:rPr>
                        <a:t>MAC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MAC address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287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p&lt;</a:t>
                      </a:r>
                      <a:r>
                        <a:rPr lang="en-US" i="1">
                          <a:effectLst/>
                          <a:latin typeface="liberation mono"/>
                        </a:rPr>
                        <a:t>bus</a:t>
                      </a:r>
                      <a:r>
                        <a:rPr lang="en-US">
                          <a:effectLst/>
                        </a:rPr>
                        <a:t>&gt;s&lt;</a:t>
                      </a:r>
                      <a:r>
                        <a:rPr lang="en-US" i="1">
                          <a:effectLst/>
                          <a:latin typeface="liberation mono"/>
                        </a:rPr>
                        <a:t>slot</a:t>
                      </a:r>
                      <a:r>
                        <a:rPr lang="en-US">
                          <a:effectLst/>
                        </a:rPr>
                        <a:t>&gt;[f&lt;</a:t>
                      </a:r>
                      <a:r>
                        <a:rPr lang="en-US" i="1">
                          <a:effectLst/>
                          <a:latin typeface="liberation mono"/>
                        </a:rPr>
                        <a:t>function</a:t>
                      </a:r>
                      <a:r>
                        <a:rPr lang="en-US">
                          <a:effectLst/>
                        </a:rPr>
                        <a:t>&gt;][d&lt;</a:t>
                      </a:r>
                      <a:r>
                        <a:rPr lang="en-US" i="1">
                          <a:effectLst/>
                          <a:latin typeface="liberation mono"/>
                        </a:rPr>
                        <a:t>dev_id</a:t>
                      </a:r>
                      <a:r>
                        <a:rPr lang="en-US">
                          <a:effectLst/>
                        </a:rPr>
                        <a:t>&gt;]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PCI geographical location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09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p&lt;</a:t>
                      </a:r>
                      <a:r>
                        <a:rPr lang="en-US" i="1">
                          <a:effectLst/>
                          <a:latin typeface="liberation mono"/>
                        </a:rPr>
                        <a:t>bus</a:t>
                      </a:r>
                      <a:r>
                        <a:rPr lang="en-US">
                          <a:effectLst/>
                        </a:rPr>
                        <a:t>&gt;s&lt;</a:t>
                      </a:r>
                      <a:r>
                        <a:rPr lang="en-US" i="1">
                          <a:effectLst/>
                          <a:latin typeface="liberation mono"/>
                        </a:rPr>
                        <a:t>slot</a:t>
                      </a:r>
                      <a:r>
                        <a:rPr lang="en-US">
                          <a:effectLst/>
                        </a:rPr>
                        <a:t>&gt;[f&lt;</a:t>
                      </a:r>
                      <a:r>
                        <a:rPr lang="en-US" i="1">
                          <a:effectLst/>
                          <a:latin typeface="liberation mono"/>
                        </a:rPr>
                        <a:t>function</a:t>
                      </a:r>
                      <a:r>
                        <a:rPr lang="en-US">
                          <a:effectLst/>
                        </a:rPr>
                        <a:t>&gt;][u&lt;</a:t>
                      </a:r>
                      <a:r>
                        <a:rPr lang="en-US" i="1">
                          <a:effectLst/>
                          <a:latin typeface="liberation mono"/>
                        </a:rPr>
                        <a:t>port</a:t>
                      </a:r>
                      <a:r>
                        <a:rPr lang="en-US">
                          <a:effectLst/>
                        </a:rPr>
                        <a:t>&gt;][..][c&lt;</a:t>
                      </a:r>
                      <a:r>
                        <a:rPr lang="en-US" i="1">
                          <a:effectLst/>
                          <a:latin typeface="liberation mono"/>
                        </a:rPr>
                        <a:t>config</a:t>
                      </a:r>
                      <a:r>
                        <a:rPr lang="en-US">
                          <a:effectLst/>
                        </a:rPr>
                        <a:t>&gt;][i&lt;</a:t>
                      </a:r>
                      <a:r>
                        <a:rPr lang="en-US" i="1">
                          <a:effectLst/>
                          <a:latin typeface="liberation mono"/>
                        </a:rPr>
                        <a:t>interface</a:t>
                      </a:r>
                      <a:r>
                        <a:rPr lang="en-US">
                          <a:effectLst/>
                        </a:rPr>
                        <a:t>&gt;]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USB port number chain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01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90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zh-CN" i="1" dirty="0"/>
              <a:t>Checking connectivity to remote </a:t>
            </a:r>
            <a:r>
              <a:rPr lang="en-US" altLang="zh-CN" i="1" dirty="0" smtClean="0"/>
              <a:t>systems</a:t>
            </a:r>
            <a:br>
              <a:rPr lang="en-US" altLang="zh-CN" i="1" dirty="0" smtClean="0"/>
            </a:br>
            <a:r>
              <a:rPr lang="en-US" altLang="zh-CN" b="1" dirty="0"/>
              <a:t>ping </a:t>
            </a:r>
            <a:r>
              <a:rPr lang="en-US" altLang="zh-CN" dirty="0" smtClean="0"/>
              <a:t>host1</a:t>
            </a:r>
          </a:p>
          <a:p>
            <a:pPr lvl="1"/>
            <a:r>
              <a:rPr lang="en-US" altLang="zh-CN" i="1" dirty="0"/>
              <a:t>Checking routing </a:t>
            </a:r>
            <a:r>
              <a:rPr lang="en-US" altLang="zh-CN" i="1" dirty="0" smtClean="0"/>
              <a:t>information</a:t>
            </a:r>
            <a:br>
              <a:rPr lang="en-US" altLang="zh-CN" i="1" dirty="0" smtClean="0"/>
            </a:br>
            <a:r>
              <a:rPr lang="en-US" altLang="zh-CN" dirty="0" smtClean="0"/>
              <a:t>#</a:t>
            </a:r>
            <a:r>
              <a:rPr lang="en-US" altLang="zh-CN" b="1" dirty="0" err="1" smtClean="0"/>
              <a:t>ip</a:t>
            </a:r>
            <a:r>
              <a:rPr lang="en-US" altLang="zh-CN" b="1" dirty="0" smtClean="0"/>
              <a:t> route show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dirty="0"/>
              <a:t># </a:t>
            </a:r>
            <a:r>
              <a:rPr lang="en-US" altLang="zh-CN" b="1" dirty="0" smtClean="0"/>
              <a:t>route</a:t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#traceroute </a:t>
            </a:r>
            <a:r>
              <a:rPr lang="en-US" altLang="zh-CN" dirty="0" smtClean="0"/>
              <a:t>google.com</a:t>
            </a:r>
          </a:p>
          <a:p>
            <a:pPr lvl="1"/>
            <a:r>
              <a:rPr lang="en-US" altLang="zh-CN" i="1" dirty="0" smtClean="0"/>
              <a:t>Viewing the host and domain names</a:t>
            </a:r>
            <a:br>
              <a:rPr lang="en-US" altLang="zh-CN" i="1" dirty="0" smtClean="0"/>
            </a:br>
            <a:r>
              <a:rPr lang="en-US" altLang="zh-CN" i="1" dirty="0" smtClean="0"/>
              <a:t># hostname</a:t>
            </a:r>
            <a:br>
              <a:rPr lang="en-US" altLang="zh-CN" i="1" dirty="0" smtClean="0"/>
            </a:br>
            <a:r>
              <a:rPr lang="en-US" altLang="zh-CN" i="1" dirty="0" smtClean="0"/>
              <a:t># </a:t>
            </a:r>
            <a:r>
              <a:rPr lang="en-US" altLang="zh-CN" i="1" dirty="0" err="1" smtClean="0"/>
              <a:t>dnsdomainname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2986" y="3401129"/>
            <a:ext cx="9702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Std"/>
              </a:rPr>
              <a:t>Kernel IP routing table</a:t>
            </a:r>
          </a:p>
          <a:p>
            <a:r>
              <a:rPr lang="en-US" altLang="zh-CN" dirty="0">
                <a:latin typeface="CourierStd"/>
              </a:rPr>
              <a:t>Destination </a:t>
            </a:r>
            <a:r>
              <a:rPr lang="en-US" altLang="zh-CN" dirty="0" smtClean="0">
                <a:latin typeface="CourierStd"/>
              </a:rPr>
              <a:t>    Gateway       </a:t>
            </a:r>
            <a:r>
              <a:rPr lang="en-US" altLang="zh-CN" dirty="0" err="1" smtClean="0">
                <a:latin typeface="CourierStd"/>
              </a:rPr>
              <a:t>Genmask</a:t>
            </a:r>
            <a:r>
              <a:rPr lang="en-US" altLang="zh-CN" dirty="0" smtClean="0">
                <a:latin typeface="CourierStd"/>
              </a:rPr>
              <a:t>       Flags    Metric   Ref    Use    </a:t>
            </a:r>
            <a:r>
              <a:rPr lang="en-US" altLang="zh-CN" dirty="0" err="1" smtClean="0">
                <a:latin typeface="CourierStd"/>
              </a:rPr>
              <a:t>Iface</a:t>
            </a:r>
            <a:endParaRPr lang="en-US" altLang="zh-CN" dirty="0">
              <a:latin typeface="CourierStd"/>
            </a:endParaRPr>
          </a:p>
          <a:p>
            <a:r>
              <a:rPr lang="da-DK" altLang="zh-CN" dirty="0">
                <a:latin typeface="CourierStd"/>
              </a:rPr>
              <a:t>default </a:t>
            </a:r>
            <a:r>
              <a:rPr lang="da-DK" altLang="zh-CN" dirty="0" smtClean="0">
                <a:latin typeface="CourierStd"/>
              </a:rPr>
              <a:t>        192.168.0.1   0.0.0.0       UG       0        0      0      p4p1</a:t>
            </a:r>
            <a:endParaRPr lang="da-DK" altLang="zh-CN" dirty="0">
              <a:latin typeface="CourierStd"/>
            </a:endParaRPr>
          </a:p>
          <a:p>
            <a:r>
              <a:rPr lang="pl-PL" altLang="zh-CN" dirty="0">
                <a:latin typeface="CourierStd"/>
              </a:rPr>
              <a:t>192.168.0.0 </a:t>
            </a:r>
            <a:r>
              <a:rPr lang="en-US" altLang="zh-CN" dirty="0" smtClean="0">
                <a:latin typeface="CourierStd"/>
              </a:rPr>
              <a:t>    </a:t>
            </a:r>
            <a:r>
              <a:rPr lang="pl-PL" altLang="zh-CN" dirty="0" smtClean="0">
                <a:latin typeface="CourierStd"/>
              </a:rPr>
              <a:t>* </a:t>
            </a:r>
            <a:r>
              <a:rPr lang="en-US" altLang="zh-CN" dirty="0" smtClean="0">
                <a:latin typeface="CourierStd"/>
              </a:rPr>
              <a:t>            </a:t>
            </a:r>
            <a:r>
              <a:rPr lang="pl-PL" altLang="zh-CN" dirty="0" smtClean="0">
                <a:latin typeface="CourierStd"/>
              </a:rPr>
              <a:t>255.255.255.0 </a:t>
            </a:r>
            <a:r>
              <a:rPr lang="pl-PL" altLang="zh-CN" dirty="0">
                <a:latin typeface="CourierStd"/>
              </a:rPr>
              <a:t>U </a:t>
            </a:r>
            <a:r>
              <a:rPr lang="en-US" altLang="zh-CN" dirty="0" smtClean="0">
                <a:latin typeface="CourierStd"/>
              </a:rPr>
              <a:t>       </a:t>
            </a:r>
            <a:r>
              <a:rPr lang="pl-PL" altLang="zh-CN" dirty="0" smtClean="0">
                <a:latin typeface="CourierStd"/>
              </a:rPr>
              <a:t>1 </a:t>
            </a:r>
            <a:r>
              <a:rPr lang="en-US" altLang="zh-CN" dirty="0" smtClean="0">
                <a:latin typeface="CourierStd"/>
              </a:rPr>
              <a:t>       </a:t>
            </a:r>
            <a:r>
              <a:rPr lang="pl-PL" altLang="zh-CN" dirty="0" smtClean="0">
                <a:latin typeface="CourierStd"/>
              </a:rPr>
              <a:t>0 </a:t>
            </a:r>
            <a:r>
              <a:rPr lang="en-US" altLang="zh-CN" dirty="0" smtClean="0">
                <a:latin typeface="CourierStd"/>
              </a:rPr>
              <a:t>     </a:t>
            </a:r>
            <a:r>
              <a:rPr lang="pl-PL" altLang="zh-CN" dirty="0" smtClean="0">
                <a:latin typeface="CourierStd"/>
              </a:rPr>
              <a:t>0 </a:t>
            </a:r>
            <a:r>
              <a:rPr lang="en-US" altLang="zh-CN" dirty="0" smtClean="0">
                <a:latin typeface="CourierStd"/>
              </a:rPr>
              <a:t>     </a:t>
            </a:r>
            <a:r>
              <a:rPr lang="pl-PL" altLang="zh-CN" dirty="0" smtClean="0">
                <a:latin typeface="CourierStd"/>
              </a:rPr>
              <a:t>p4p1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2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Configuring </a:t>
            </a:r>
            <a:r>
              <a:rPr lang="en-US" altLang="zh-CN" dirty="0"/>
              <a:t>Networking from the Command 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Basic </a:t>
            </a:r>
            <a:r>
              <a:rPr lang="en-US" altLang="zh-CN" b="1" dirty="0" smtClean="0"/>
              <a:t>configuration-</a:t>
            </a:r>
            <a:r>
              <a:rPr lang="en-US" altLang="zh-CN" dirty="0" err="1"/>
              <a:t>nmtui</a:t>
            </a:r>
            <a:r>
              <a:rPr lang="en-US" altLang="zh-CN" dirty="0"/>
              <a:t> or </a:t>
            </a:r>
            <a:r>
              <a:rPr lang="en-US" altLang="zh-CN" dirty="0" smtClean="0"/>
              <a:t>system-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-network commands</a:t>
            </a:r>
            <a:endParaRPr lang="en-US" altLang="zh-CN" b="1" dirty="0" smtClean="0"/>
          </a:p>
          <a:p>
            <a:r>
              <a:rPr lang="en-US" altLang="zh-CN" b="1" dirty="0" smtClean="0"/>
              <a:t>Configuration files</a:t>
            </a:r>
          </a:p>
          <a:p>
            <a:r>
              <a:rPr lang="en-US" altLang="zh-CN" b="1" dirty="0"/>
              <a:t>Ethernet channel </a:t>
            </a:r>
            <a:r>
              <a:rPr lang="en-US" altLang="zh-CN" b="1" dirty="0" smtClean="0"/>
              <a:t>bonding</a:t>
            </a:r>
          </a:p>
          <a:p>
            <a:r>
              <a:rPr lang="en-US" altLang="zh-CN" b="1" dirty="0"/>
              <a:t>Network </a:t>
            </a:r>
            <a:r>
              <a:rPr lang="en-US" altLang="zh-CN" b="1" dirty="0" smtClean="0"/>
              <a:t>configuration </a:t>
            </a:r>
            <a:r>
              <a:rPr lang="en-US" altLang="zh-CN" b="1" dirty="0"/>
              <a:t>commands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9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Understanding networking </a:t>
            </a:r>
            <a:r>
              <a:rPr lang="en-US" altLang="zh-CN" dirty="0" smtClean="0"/>
              <a:t>configuration files</a:t>
            </a:r>
          </a:p>
          <a:p>
            <a:pPr lvl="1"/>
            <a:r>
              <a:rPr lang="en-US" altLang="zh-CN" dirty="0" smtClean="0"/>
              <a:t>Network interface files</a:t>
            </a:r>
            <a:br>
              <a:rPr lang="en-US" altLang="zh-CN" dirty="0" smtClean="0"/>
            </a:br>
            <a:r>
              <a:rPr lang="en-US" altLang="zh-CN" dirty="0" smtClean="0"/>
              <a:t>represented by files in the  </a:t>
            </a:r>
            <a:r>
              <a:rPr lang="en-US" altLang="zh-CN" dirty="0" smtClean="0"/>
              <a:t>/</a:t>
            </a:r>
            <a:r>
              <a:rPr lang="en-US" altLang="zh-CN" b="1" dirty="0" err="1" smtClean="0"/>
              <a:t>etc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sysconfig</a:t>
            </a:r>
            <a:r>
              <a:rPr lang="en-US" altLang="zh-CN" b="1" dirty="0" smtClean="0"/>
              <a:t>/network-scripts</a:t>
            </a:r>
            <a:r>
              <a:rPr lang="en-US" altLang="zh-CN" dirty="0" smtClean="0"/>
              <a:t> </a:t>
            </a:r>
            <a:r>
              <a:rPr lang="en-US" altLang="zh-CN" dirty="0" smtClean="0"/>
              <a:t>directory that begin with </a:t>
            </a:r>
            <a:r>
              <a:rPr lang="en-US" altLang="zh-CN" b="1" dirty="0" err="1" smtClean="0"/>
              <a:t>ifcfg</a:t>
            </a:r>
            <a:r>
              <a:rPr lang="en-US" altLang="zh-CN" b="1" dirty="0" smtClean="0"/>
              <a:t>-interface</a:t>
            </a:r>
            <a:r>
              <a:rPr lang="en-US" altLang="zh-CN" dirty="0" smtClean="0"/>
              <a:t>. The interface is replaced by the name of the network interface.</a:t>
            </a:r>
          </a:p>
          <a:p>
            <a:pPr lvl="1"/>
            <a:r>
              <a:rPr lang="en-US" altLang="zh-CN" dirty="0" smtClean="0"/>
              <a:t>After an </a:t>
            </a:r>
            <a:r>
              <a:rPr lang="en-US" altLang="zh-CN" dirty="0" err="1" smtClean="0"/>
              <a:t>ifcfg</a:t>
            </a:r>
            <a:r>
              <a:rPr lang="en-US" altLang="zh-CN" dirty="0" smtClean="0"/>
              <a:t>-* </a:t>
            </a:r>
            <a:r>
              <a:rPr lang="en-US" altLang="zh-CN" dirty="0" smtClean="0"/>
              <a:t>file </a:t>
            </a:r>
            <a:r>
              <a:rPr lang="en-US" altLang="zh-CN" dirty="0" smtClean="0"/>
              <a:t>is created, you can bring the interface up and down individually using the </a:t>
            </a:r>
            <a:r>
              <a:rPr lang="en-US" altLang="zh-CN" b="1" dirty="0" err="1" smtClean="0"/>
              <a:t>ifup</a:t>
            </a:r>
            <a:r>
              <a:rPr lang="en-US" altLang="zh-CN" dirty="0" smtClean="0"/>
              <a:t> and </a:t>
            </a:r>
            <a:r>
              <a:rPr lang="en-US" altLang="zh-CN" b="1" dirty="0" err="1" smtClean="0"/>
              <a:t>ifdon</a:t>
            </a:r>
            <a:r>
              <a:rPr lang="en-US" altLang="zh-CN" dirty="0" smtClean="0"/>
              <a:t> commands</a:t>
            </a:r>
          </a:p>
          <a:p>
            <a:pPr lvl="1"/>
            <a:r>
              <a:rPr lang="en-US" altLang="zh-CN" dirty="0"/>
              <a:t>Other networking </a:t>
            </a:r>
            <a:r>
              <a:rPr lang="en-US" altLang="zh-CN" dirty="0" smtClean="0"/>
              <a:t>files</a:t>
            </a:r>
          </a:p>
          <a:p>
            <a:pPr lvl="2"/>
            <a:r>
              <a:rPr lang="en-US" altLang="zh-CN" i="1" dirty="0"/>
              <a:t>/</a:t>
            </a:r>
            <a:r>
              <a:rPr lang="en-US" altLang="zh-CN" i="1" dirty="0" err="1" smtClean="0"/>
              <a:t>etc</a:t>
            </a:r>
            <a:r>
              <a:rPr lang="en-US" altLang="zh-CN" i="1" dirty="0" smtClean="0"/>
              <a:t>/</a:t>
            </a:r>
            <a:r>
              <a:rPr lang="en-US" altLang="zh-CN" i="1" dirty="0" err="1" smtClean="0"/>
              <a:t>sysconfig</a:t>
            </a:r>
            <a:r>
              <a:rPr lang="en-US" altLang="zh-CN" i="1" dirty="0" smtClean="0"/>
              <a:t>/network</a:t>
            </a:r>
          </a:p>
          <a:p>
            <a:pPr lvl="2"/>
            <a:r>
              <a:rPr lang="en-US" altLang="zh-CN" i="1" dirty="0" smtClean="0"/>
              <a:t>/</a:t>
            </a:r>
            <a:r>
              <a:rPr lang="en-US" altLang="zh-CN" i="1" dirty="0" err="1" smtClean="0"/>
              <a:t>etc</a:t>
            </a:r>
            <a:r>
              <a:rPr lang="en-US" altLang="zh-CN" i="1" dirty="0" smtClean="0"/>
              <a:t>/hostname</a:t>
            </a:r>
          </a:p>
          <a:p>
            <a:pPr lvl="2"/>
            <a:r>
              <a:rPr lang="en-US" altLang="zh-CN" i="1" dirty="0" smtClean="0"/>
              <a:t>/</a:t>
            </a:r>
            <a:r>
              <a:rPr lang="en-US" altLang="zh-CN" i="1" dirty="0" err="1" smtClean="0"/>
              <a:t>etc</a:t>
            </a:r>
            <a:r>
              <a:rPr lang="en-US" altLang="zh-CN" i="1" dirty="0" smtClean="0"/>
              <a:t>/hosts</a:t>
            </a:r>
          </a:p>
          <a:p>
            <a:pPr lvl="2"/>
            <a:r>
              <a:rPr lang="en-US" altLang="zh-CN" i="1" dirty="0"/>
              <a:t>/</a:t>
            </a:r>
            <a:r>
              <a:rPr lang="en-US" altLang="zh-CN" i="1" dirty="0" err="1"/>
              <a:t>etc</a:t>
            </a:r>
            <a:r>
              <a:rPr lang="en-US" altLang="zh-CN" i="1" dirty="0"/>
              <a:t>/</a:t>
            </a:r>
            <a:r>
              <a:rPr lang="en-US" altLang="zh-CN" i="1" dirty="0" err="1"/>
              <a:t>resolv.conf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3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ifcfg</a:t>
            </a:r>
            <a:r>
              <a:rPr lang="en-US" altLang="zh-CN" dirty="0" smtClean="0"/>
              <a:t>-* file: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69034" y="24655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Std"/>
              </a:rPr>
              <a:t>DEVICE=eth0</a:t>
            </a:r>
          </a:p>
          <a:p>
            <a:r>
              <a:rPr lang="en-US" altLang="zh-CN" dirty="0">
                <a:latin typeface="CourierStd"/>
              </a:rPr>
              <a:t>HWADDR=F0:DE:F1:28:46:D9</a:t>
            </a:r>
          </a:p>
          <a:p>
            <a:r>
              <a:rPr lang="en-US" altLang="zh-CN" dirty="0">
                <a:latin typeface="CourierStd"/>
              </a:rPr>
              <a:t>TYPE=Ethernet</a:t>
            </a:r>
          </a:p>
          <a:p>
            <a:r>
              <a:rPr lang="en-US" altLang="zh-CN" dirty="0">
                <a:latin typeface="CourierStd"/>
              </a:rPr>
              <a:t>BOOTPROTO=</a:t>
            </a:r>
            <a:r>
              <a:rPr lang="en-US" altLang="zh-CN" dirty="0" err="1">
                <a:latin typeface="CourierStd"/>
              </a:rPr>
              <a:t>dhcp</a:t>
            </a:r>
            <a:endParaRPr lang="en-US" altLang="zh-CN" dirty="0">
              <a:latin typeface="CourierStd"/>
            </a:endParaRPr>
          </a:p>
          <a:p>
            <a:r>
              <a:rPr lang="en-US" altLang="zh-CN" dirty="0">
                <a:latin typeface="CourierStd"/>
              </a:rPr>
              <a:t>ONBOOT=yes</a:t>
            </a:r>
          </a:p>
          <a:p>
            <a:r>
              <a:rPr lang="en-US" altLang="zh-CN" dirty="0">
                <a:latin typeface="CourierStd"/>
              </a:rPr>
              <a:t>USERCTL=no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92792" y="246557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ourierStd"/>
              </a:rPr>
              <a:t>DEVICE=eth1</a:t>
            </a:r>
          </a:p>
          <a:p>
            <a:r>
              <a:rPr lang="en-US" altLang="zh-CN" dirty="0">
                <a:latin typeface="CourierStd"/>
              </a:rPr>
              <a:t>HWADDR=00:1B:21:0A:E8:5E</a:t>
            </a:r>
          </a:p>
          <a:p>
            <a:r>
              <a:rPr lang="en-US" altLang="zh-CN" dirty="0">
                <a:latin typeface="CourierStd"/>
              </a:rPr>
              <a:t>TYPE=Ethernet</a:t>
            </a:r>
          </a:p>
          <a:p>
            <a:r>
              <a:rPr lang="en-US" altLang="zh-CN" dirty="0">
                <a:latin typeface="CourierStd"/>
              </a:rPr>
              <a:t>BOOTPROTO=none</a:t>
            </a:r>
          </a:p>
          <a:p>
            <a:r>
              <a:rPr lang="en-US" altLang="zh-CN" dirty="0">
                <a:latin typeface="CourierStd"/>
              </a:rPr>
              <a:t>ONBOOT=yes</a:t>
            </a:r>
          </a:p>
          <a:p>
            <a:r>
              <a:rPr lang="en-US" altLang="zh-CN" dirty="0">
                <a:latin typeface="CourierStd"/>
              </a:rPr>
              <a:t>USERCTL=no</a:t>
            </a:r>
          </a:p>
          <a:p>
            <a:r>
              <a:rPr lang="en-US" altLang="zh-CN" dirty="0">
                <a:latin typeface="CourierStd"/>
              </a:rPr>
              <a:t>IPADDR=192.168.0.140</a:t>
            </a:r>
          </a:p>
          <a:p>
            <a:r>
              <a:rPr lang="en-US" altLang="zh-CN" dirty="0">
                <a:latin typeface="CourierStd"/>
              </a:rPr>
              <a:t>NETMASK=255.255.255.0</a:t>
            </a:r>
          </a:p>
          <a:p>
            <a:r>
              <a:rPr lang="en-US" altLang="zh-CN" dirty="0">
                <a:latin typeface="CourierStd"/>
              </a:rPr>
              <a:t>GATEWAY=192.168.0.1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0128" y="5321512"/>
            <a:ext cx="6693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err="1"/>
              <a:t>ifconfig</a:t>
            </a:r>
            <a:r>
              <a:rPr lang="en-US" altLang="zh-CN" dirty="0"/>
              <a:t> eth0 192.168.2.10 </a:t>
            </a:r>
            <a:r>
              <a:rPr lang="en-US" altLang="zh-CN" dirty="0" err="1"/>
              <a:t>netmask</a:t>
            </a:r>
            <a:r>
              <a:rPr lang="en-US" altLang="zh-CN" dirty="0"/>
              <a:t> 255.255.255.0</a:t>
            </a:r>
          </a:p>
        </p:txBody>
      </p:sp>
    </p:spTree>
    <p:extLst>
      <p:ext uri="{BB962C8B-B14F-4D97-AF65-F5344CB8AC3E}">
        <p14:creationId xmlns:p14="http://schemas.microsoft.com/office/powerpoint/2010/main" val="203506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sysconfig</a:t>
            </a:r>
            <a:r>
              <a:rPr lang="en-US" altLang="zh-CN" dirty="0"/>
              <a:t>/network </a:t>
            </a:r>
            <a:r>
              <a:rPr lang="en-US" altLang="zh-CN" dirty="0" smtClean="0"/>
              <a:t>file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GATEWAY=192.168.0.1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 </a:t>
            </a:r>
            <a:r>
              <a:rPr lang="en-US" altLang="zh-CN" dirty="0" smtClean="0"/>
              <a:t>file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127.0.0.1 localhost </a:t>
            </a:r>
            <a:r>
              <a:rPr lang="en-US" altLang="zh-CN" dirty="0" err="1"/>
              <a:t>localhost.localdomain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::1 localhost </a:t>
            </a:r>
            <a:r>
              <a:rPr lang="en-US" altLang="zh-CN" dirty="0" err="1" smtClean="0"/>
              <a:t>localhost.localdomain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192.168.0.201 node1.example.com node1 joe</a:t>
            </a:r>
          </a:p>
          <a:p>
            <a:pPr marL="457200" lvl="1" indent="0">
              <a:buNone/>
            </a:pPr>
            <a:r>
              <a:rPr lang="en-US" altLang="zh-CN" dirty="0"/>
              <a:t>192.168.0.202 node2.example.com node2 </a:t>
            </a:r>
            <a:r>
              <a:rPr lang="en-US" altLang="zh-CN" dirty="0" smtClean="0"/>
              <a:t>sally</a:t>
            </a:r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resolv.conffile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# Generated by </a:t>
            </a:r>
            <a:r>
              <a:rPr lang="en-US" altLang="zh-CN" dirty="0" err="1"/>
              <a:t>NetworkManager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nameserver</a:t>
            </a:r>
            <a:r>
              <a:rPr lang="en-US" altLang="zh-CN" dirty="0"/>
              <a:t> 192.168.0.2</a:t>
            </a:r>
          </a:p>
          <a:p>
            <a:pPr marL="457200" lvl="1" indent="0">
              <a:buNone/>
            </a:pPr>
            <a:r>
              <a:rPr lang="en-US" altLang="zh-CN" dirty="0" err="1"/>
              <a:t>nameserver</a:t>
            </a:r>
            <a:r>
              <a:rPr lang="en-US" altLang="zh-CN" dirty="0"/>
              <a:t> 192.168.0.3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820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278</Words>
  <Application>Microsoft Office PowerPoint</Application>
  <PresentationFormat>宽屏</PresentationFormat>
  <Paragraphs>86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CourierStd</vt:lpstr>
      <vt:lpstr>liberation mono</vt:lpstr>
      <vt:lpstr>等线</vt:lpstr>
      <vt:lpstr>等线 Light</vt:lpstr>
      <vt:lpstr>Arial</vt:lpstr>
      <vt:lpstr>Office 主题​​</vt:lpstr>
      <vt:lpstr>Administering Networking</vt:lpstr>
      <vt:lpstr>Configuring Networking for Desktops</vt:lpstr>
      <vt:lpstr>PowerPoint 演示文稿</vt:lpstr>
      <vt:lpstr>PowerPoint 演示文稿</vt:lpstr>
      <vt:lpstr>PowerPoint 演示文稿</vt:lpstr>
      <vt:lpstr>Configuring Networking from the Command Line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Administering Networking</dc:title>
  <dc:creator>jingqiu@swu.edu.cn</dc:creator>
  <cp:lastModifiedBy>jingqiu@swu.edu.cn</cp:lastModifiedBy>
  <cp:revision>32</cp:revision>
  <dcterms:created xsi:type="dcterms:W3CDTF">2020-12-06T13:40:01Z</dcterms:created>
  <dcterms:modified xsi:type="dcterms:W3CDTF">2020-12-13T14:15:05Z</dcterms:modified>
</cp:coreProperties>
</file>