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0" r:id="rId6"/>
    <p:sldId id="264" r:id="rId7"/>
    <p:sldId id="261" r:id="rId8"/>
    <p:sldId id="262" r:id="rId9"/>
    <p:sldId id="267" r:id="rId10"/>
    <p:sldId id="258" r:id="rId11"/>
    <p:sldId id="269" r:id="rId12"/>
    <p:sldId id="268" r:id="rId13"/>
    <p:sldId id="263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B812-92DA-438D-A484-7CDD9A4ED0CC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B337-694F-416E-9AEC-EF3644D88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0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B812-92DA-438D-A484-7CDD9A4ED0CC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B337-694F-416E-9AEC-EF3644D88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9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B812-92DA-438D-A484-7CDD9A4ED0CC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B337-694F-416E-9AEC-EF3644D88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B812-92DA-438D-A484-7CDD9A4ED0CC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B337-694F-416E-9AEC-EF3644D88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B812-92DA-438D-A484-7CDD9A4ED0CC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B337-694F-416E-9AEC-EF3644D88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B812-92DA-438D-A484-7CDD9A4ED0CC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B337-694F-416E-9AEC-EF3644D88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5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B812-92DA-438D-A484-7CDD9A4ED0CC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B337-694F-416E-9AEC-EF3644D88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14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B812-92DA-438D-A484-7CDD9A4ED0CC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B337-694F-416E-9AEC-EF3644D88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3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B812-92DA-438D-A484-7CDD9A4ED0CC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B337-694F-416E-9AEC-EF3644D88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9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B812-92DA-438D-A484-7CDD9A4ED0CC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B337-694F-416E-9AEC-EF3644D88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B812-92DA-438D-A484-7CDD9A4ED0CC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B337-694F-416E-9AEC-EF3644D88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00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B812-92DA-438D-A484-7CDD9A4ED0CC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B337-694F-416E-9AEC-EF3644D88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5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Starting and Stopping Services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2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Checking the Status of Services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Checking services for </a:t>
            </a:r>
            <a:r>
              <a:rPr lang="en-US" altLang="zh-CN" dirty="0" err="1"/>
              <a:t>SysVinit</a:t>
            </a:r>
            <a:r>
              <a:rPr lang="en-US" altLang="zh-CN" dirty="0"/>
              <a:t> systems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chkconfig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--list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1391728" y="261858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Std"/>
              </a:rPr>
              <a:t># </a:t>
            </a:r>
            <a:r>
              <a:rPr lang="en-US" altLang="zh-CN" b="1" dirty="0">
                <a:latin typeface="CourierStd-Bold"/>
              </a:rPr>
              <a:t>service --status-all | </a:t>
            </a:r>
            <a:r>
              <a:rPr lang="en-US" altLang="zh-CN" b="1" dirty="0" err="1">
                <a:latin typeface="CourierStd-Bold"/>
              </a:rPr>
              <a:t>grep</a:t>
            </a:r>
            <a:r>
              <a:rPr lang="en-US" altLang="zh-CN" b="1" dirty="0">
                <a:latin typeface="CourierStd-Bold"/>
              </a:rPr>
              <a:t> running... | sort</a:t>
            </a:r>
          </a:p>
          <a:p>
            <a:r>
              <a:rPr lang="en-US" altLang="zh-CN" dirty="0" err="1">
                <a:latin typeface="CourierStd"/>
              </a:rPr>
              <a:t>anacron</a:t>
            </a:r>
            <a:r>
              <a:rPr lang="en-US" altLang="zh-CN" dirty="0">
                <a:latin typeface="CourierStd"/>
              </a:rPr>
              <a:t> (</a:t>
            </a:r>
            <a:r>
              <a:rPr lang="en-US" altLang="zh-CN" dirty="0" err="1">
                <a:latin typeface="CourierStd"/>
              </a:rPr>
              <a:t>pid</a:t>
            </a:r>
            <a:r>
              <a:rPr lang="en-US" altLang="zh-CN" dirty="0">
                <a:latin typeface="CourierStd"/>
              </a:rPr>
              <a:t> 2162) is running...</a:t>
            </a:r>
          </a:p>
          <a:p>
            <a:r>
              <a:rPr lang="en-US" altLang="zh-CN" dirty="0" err="1">
                <a:latin typeface="CourierStd"/>
              </a:rPr>
              <a:t>atd</a:t>
            </a:r>
            <a:r>
              <a:rPr lang="en-US" altLang="zh-CN" dirty="0">
                <a:latin typeface="CourierStd"/>
              </a:rPr>
              <a:t> (</a:t>
            </a:r>
            <a:r>
              <a:rPr lang="en-US" altLang="zh-CN" dirty="0" err="1">
                <a:latin typeface="CourierStd"/>
              </a:rPr>
              <a:t>pid</a:t>
            </a:r>
            <a:r>
              <a:rPr lang="en-US" altLang="zh-CN" dirty="0">
                <a:latin typeface="CourierStd"/>
              </a:rPr>
              <a:t> 2172) is running...</a:t>
            </a:r>
          </a:p>
          <a:p>
            <a:r>
              <a:rPr lang="en-US" altLang="zh-CN" dirty="0" err="1">
                <a:latin typeface="CourierStd"/>
              </a:rPr>
              <a:t>auditd</a:t>
            </a:r>
            <a:r>
              <a:rPr lang="en-US" altLang="zh-CN" dirty="0">
                <a:latin typeface="CourierStd"/>
              </a:rPr>
              <a:t> (</a:t>
            </a:r>
            <a:r>
              <a:rPr lang="en-US" altLang="zh-CN" dirty="0" err="1">
                <a:latin typeface="CourierStd"/>
              </a:rPr>
              <a:t>pid</a:t>
            </a:r>
            <a:r>
              <a:rPr lang="en-US" altLang="zh-CN" dirty="0">
                <a:latin typeface="CourierStd"/>
              </a:rPr>
              <a:t> 1653) is running...</a:t>
            </a:r>
          </a:p>
          <a:p>
            <a:r>
              <a:rPr lang="en-US" altLang="zh-CN" dirty="0" err="1">
                <a:latin typeface="CourierStd"/>
              </a:rPr>
              <a:t>automount</a:t>
            </a:r>
            <a:r>
              <a:rPr lang="en-US" altLang="zh-CN" dirty="0">
                <a:latin typeface="CourierStd"/>
              </a:rPr>
              <a:t> (</a:t>
            </a:r>
            <a:r>
              <a:rPr lang="en-US" altLang="zh-CN" dirty="0" err="1">
                <a:latin typeface="CourierStd"/>
              </a:rPr>
              <a:t>pid</a:t>
            </a:r>
            <a:r>
              <a:rPr lang="en-US" altLang="zh-CN" dirty="0">
                <a:latin typeface="CourierStd"/>
              </a:rPr>
              <a:t> 1952) is running...</a:t>
            </a:r>
          </a:p>
          <a:p>
            <a:r>
              <a:rPr lang="en-US" altLang="zh-CN" dirty="0">
                <a:latin typeface="CourierStd"/>
              </a:rPr>
              <a:t>console-kit-daemon (</a:t>
            </a:r>
            <a:r>
              <a:rPr lang="en-US" altLang="zh-CN" dirty="0" err="1">
                <a:latin typeface="CourierStd"/>
              </a:rPr>
              <a:t>pid</a:t>
            </a:r>
            <a:r>
              <a:rPr lang="en-US" altLang="zh-CN" dirty="0">
                <a:latin typeface="CourierStd"/>
              </a:rPr>
              <a:t> 2046) is running...</a:t>
            </a:r>
          </a:p>
          <a:p>
            <a:r>
              <a:rPr lang="en-US" altLang="zh-CN" dirty="0" err="1">
                <a:latin typeface="CourierStd"/>
              </a:rPr>
              <a:t>crond</a:t>
            </a:r>
            <a:r>
              <a:rPr lang="en-US" altLang="zh-CN" dirty="0">
                <a:latin typeface="CourierStd"/>
              </a:rPr>
              <a:t> (</a:t>
            </a:r>
            <a:r>
              <a:rPr lang="en-US" altLang="zh-CN" dirty="0" err="1">
                <a:latin typeface="CourierStd"/>
              </a:rPr>
              <a:t>pid</a:t>
            </a:r>
            <a:r>
              <a:rPr lang="en-US" altLang="zh-CN" dirty="0">
                <a:latin typeface="CourierStd"/>
              </a:rPr>
              <a:t> 2118) is running...</a:t>
            </a:r>
          </a:p>
          <a:p>
            <a:r>
              <a:rPr lang="en-US" altLang="zh-CN" dirty="0" err="1">
                <a:latin typeface="CourierStd"/>
              </a:rPr>
              <a:t>cupsd</a:t>
            </a:r>
            <a:r>
              <a:rPr lang="en-US" altLang="zh-CN" dirty="0">
                <a:latin typeface="CourierStd"/>
              </a:rPr>
              <a:t> (</a:t>
            </a:r>
            <a:r>
              <a:rPr lang="en-US" altLang="zh-CN" dirty="0" err="1">
                <a:latin typeface="CourierStd"/>
              </a:rPr>
              <a:t>pid</a:t>
            </a:r>
            <a:r>
              <a:rPr lang="en-US" altLang="zh-CN" dirty="0">
                <a:latin typeface="CourierStd"/>
              </a:rPr>
              <a:t> 1988) is running...</a:t>
            </a:r>
          </a:p>
          <a:p>
            <a:r>
              <a:rPr lang="en-US" altLang="zh-CN" dirty="0">
                <a:latin typeface="CourierStd"/>
              </a:rPr>
              <a:t>...</a:t>
            </a:r>
          </a:p>
          <a:p>
            <a:r>
              <a:rPr lang="en-US" altLang="zh-CN" dirty="0" err="1">
                <a:latin typeface="CourierStd"/>
              </a:rPr>
              <a:t>sshd</a:t>
            </a:r>
            <a:r>
              <a:rPr lang="en-US" altLang="zh-CN" dirty="0">
                <a:latin typeface="CourierStd"/>
              </a:rPr>
              <a:t> (</a:t>
            </a:r>
            <a:r>
              <a:rPr lang="en-US" altLang="zh-CN" dirty="0" err="1">
                <a:latin typeface="CourierStd"/>
              </a:rPr>
              <a:t>pid</a:t>
            </a:r>
            <a:r>
              <a:rPr lang="en-US" altLang="zh-CN" dirty="0">
                <a:latin typeface="CourierStd"/>
              </a:rPr>
              <a:t> 2002) is running...</a:t>
            </a:r>
          </a:p>
          <a:p>
            <a:r>
              <a:rPr lang="en-US" altLang="zh-CN" dirty="0" err="1">
                <a:latin typeface="CourierStd"/>
              </a:rPr>
              <a:t>syslogd</a:t>
            </a:r>
            <a:r>
              <a:rPr lang="en-US" altLang="zh-CN" dirty="0">
                <a:latin typeface="CourierStd"/>
              </a:rPr>
              <a:t> (</a:t>
            </a:r>
            <a:r>
              <a:rPr lang="en-US" altLang="zh-CN" dirty="0" err="1">
                <a:latin typeface="CourierStd"/>
              </a:rPr>
              <a:t>pid</a:t>
            </a:r>
            <a:r>
              <a:rPr lang="en-US" altLang="zh-CN" dirty="0">
                <a:latin typeface="CourierStd"/>
              </a:rPr>
              <a:t> 1681) is running...</a:t>
            </a:r>
          </a:p>
          <a:p>
            <a:r>
              <a:rPr lang="en-US" altLang="zh-CN" dirty="0" err="1">
                <a:latin typeface="CourierStd"/>
              </a:rPr>
              <a:t>xfs</a:t>
            </a:r>
            <a:r>
              <a:rPr lang="en-US" altLang="zh-CN" dirty="0">
                <a:latin typeface="CourierStd"/>
              </a:rPr>
              <a:t> (</a:t>
            </a:r>
            <a:r>
              <a:rPr lang="en-US" altLang="zh-CN" dirty="0" err="1">
                <a:latin typeface="CourierStd"/>
              </a:rPr>
              <a:t>pid</a:t>
            </a:r>
            <a:r>
              <a:rPr lang="en-US" altLang="zh-CN" dirty="0">
                <a:latin typeface="CourierStd"/>
              </a:rPr>
              <a:t> 2151) is running...</a:t>
            </a:r>
          </a:p>
          <a:p>
            <a:r>
              <a:rPr lang="en-US" altLang="zh-CN" dirty="0">
                <a:latin typeface="CourierStd"/>
              </a:rPr>
              <a:t>yum-</a:t>
            </a:r>
            <a:r>
              <a:rPr lang="en-US" altLang="zh-CN" dirty="0" err="1">
                <a:latin typeface="CourierStd"/>
              </a:rPr>
              <a:t>updatesd</a:t>
            </a:r>
            <a:r>
              <a:rPr lang="en-US" altLang="zh-CN" dirty="0">
                <a:latin typeface="CourierStd"/>
              </a:rPr>
              <a:t> (</a:t>
            </a:r>
            <a:r>
              <a:rPr lang="en-US" altLang="zh-CN" dirty="0" err="1">
                <a:latin typeface="CourierStd"/>
              </a:rPr>
              <a:t>pid</a:t>
            </a:r>
            <a:r>
              <a:rPr lang="en-US" altLang="zh-CN" dirty="0">
                <a:latin typeface="CourierStd"/>
              </a:rPr>
              <a:t> 2205) is running...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5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95246" y="20951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Std"/>
              </a:rPr>
              <a:t># </a:t>
            </a:r>
            <a:r>
              <a:rPr lang="en-US" altLang="zh-CN" b="1" dirty="0" err="1">
                <a:latin typeface="CourierStd-Bold"/>
              </a:rPr>
              <a:t>chkconfig</a:t>
            </a:r>
            <a:r>
              <a:rPr lang="en-US" altLang="zh-CN" b="1" dirty="0">
                <a:latin typeface="CourierStd-Bold"/>
              </a:rPr>
              <a:t> --list cups</a:t>
            </a:r>
          </a:p>
          <a:p>
            <a:r>
              <a:rPr lang="en-US" altLang="zh-CN" dirty="0">
                <a:latin typeface="CourierStd"/>
              </a:rPr>
              <a:t>cups 0:off 1:off 2:on 3:on 4:on 5:on 6:off</a:t>
            </a:r>
          </a:p>
          <a:p>
            <a:r>
              <a:rPr lang="en-US" altLang="zh-CN" dirty="0">
                <a:latin typeface="CourierStd"/>
              </a:rPr>
              <a:t>#</a:t>
            </a:r>
          </a:p>
          <a:p>
            <a:r>
              <a:rPr lang="en-US" altLang="zh-CN" dirty="0">
                <a:latin typeface="CourierStd"/>
              </a:rPr>
              <a:t># </a:t>
            </a:r>
            <a:r>
              <a:rPr lang="en-US" altLang="zh-CN" b="1" dirty="0">
                <a:latin typeface="CourierStd-Bold"/>
              </a:rPr>
              <a:t>service cups status</a:t>
            </a:r>
          </a:p>
          <a:p>
            <a:r>
              <a:rPr lang="en-US" altLang="zh-CN" dirty="0" err="1">
                <a:latin typeface="CourierStd"/>
              </a:rPr>
              <a:t>cupsd</a:t>
            </a:r>
            <a:r>
              <a:rPr lang="en-US" altLang="zh-CN" dirty="0">
                <a:latin typeface="CourierStd"/>
              </a:rPr>
              <a:t> (</a:t>
            </a:r>
            <a:r>
              <a:rPr lang="en-US" altLang="zh-CN" dirty="0" err="1">
                <a:latin typeface="CourierStd"/>
              </a:rPr>
              <a:t>pid</a:t>
            </a:r>
            <a:r>
              <a:rPr lang="en-US" altLang="zh-CN" dirty="0">
                <a:latin typeface="CourierStd"/>
              </a:rPr>
              <a:t> 1988) is running...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0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Checking services for </a:t>
            </a:r>
            <a:r>
              <a:rPr lang="en-US" altLang="zh-CN" dirty="0" err="1"/>
              <a:t>systemd</a:t>
            </a:r>
            <a:r>
              <a:rPr lang="en-US" altLang="zh-CN" dirty="0"/>
              <a:t> systems</a:t>
            </a:r>
          </a:p>
          <a:p>
            <a:pPr lvl="1"/>
            <a:r>
              <a:rPr lang="en-US" altLang="zh-CN" b="1" dirty="0" err="1" smtClean="0"/>
              <a:t>systemctl</a:t>
            </a:r>
            <a:r>
              <a:rPr lang="en-US" altLang="zh-CN" b="1" dirty="0" smtClean="0"/>
              <a:t> list-unit-files --type=service | </a:t>
            </a:r>
            <a:r>
              <a:rPr lang="en-US" altLang="zh-CN" b="1" dirty="0" err="1" smtClean="0"/>
              <a:t>grep</a:t>
            </a:r>
            <a:r>
              <a:rPr lang="en-US" altLang="zh-CN" b="1" dirty="0" smtClean="0"/>
              <a:t> -v disabled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b="1" dirty="0" err="1"/>
              <a:t>systemctl</a:t>
            </a:r>
            <a:r>
              <a:rPr lang="en-US" altLang="zh-CN" b="1" dirty="0"/>
              <a:t> status </a:t>
            </a:r>
            <a:r>
              <a:rPr lang="en-US" altLang="zh-CN" b="1" dirty="0" err="1"/>
              <a:t>cups.service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7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Stopping and Starting Services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Stopping and starting </a:t>
            </a:r>
            <a:r>
              <a:rPr lang="en-US" altLang="zh-CN" dirty="0" err="1"/>
              <a:t>SysVinit</a:t>
            </a:r>
            <a:r>
              <a:rPr lang="en-US" altLang="zh-CN" dirty="0"/>
              <a:t> </a:t>
            </a:r>
            <a:r>
              <a:rPr lang="en-US" altLang="zh-CN" dirty="0" smtClean="0"/>
              <a:t>services</a:t>
            </a:r>
            <a:endParaRPr lang="en-US" altLang="zh-CN" dirty="0"/>
          </a:p>
          <a:p>
            <a:pPr lvl="1"/>
            <a:r>
              <a:rPr lang="en-US" altLang="zh-CN" dirty="0" smtClean="0"/>
              <a:t># service cups </a:t>
            </a:r>
            <a:r>
              <a:rPr lang="en-US" altLang="zh-CN" dirty="0" smtClean="0"/>
              <a:t>stop</a:t>
            </a:r>
          </a:p>
          <a:p>
            <a:pPr lvl="1"/>
            <a:r>
              <a:rPr lang="en-US" altLang="zh-CN" dirty="0"/>
              <a:t># service cups start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service cups restart</a:t>
            </a:r>
          </a:p>
          <a:p>
            <a:pPr lvl="1"/>
            <a:r>
              <a:rPr lang="en-US" altLang="zh-CN" dirty="0" smtClean="0"/>
              <a:t># service cups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Stopping </a:t>
            </a:r>
            <a:r>
              <a:rPr lang="en-US" altLang="zh-CN" dirty="0"/>
              <a:t>and starting </a:t>
            </a:r>
            <a:r>
              <a:rPr lang="en-US" altLang="zh-CN" dirty="0" err="1"/>
              <a:t>systemd</a:t>
            </a:r>
            <a:r>
              <a:rPr lang="en-US" altLang="zh-CN" dirty="0"/>
              <a:t> </a:t>
            </a:r>
            <a:r>
              <a:rPr lang="en-US" altLang="zh-CN" dirty="0" smtClean="0"/>
              <a:t>services</a:t>
            </a:r>
          </a:p>
          <a:p>
            <a:pPr lvl="1"/>
            <a:r>
              <a:rPr lang="en-US" altLang="zh-CN" b="1" dirty="0" err="1"/>
              <a:t>systemctl</a:t>
            </a:r>
            <a:r>
              <a:rPr lang="en-US" altLang="zh-CN" b="1" dirty="0"/>
              <a:t> start </a:t>
            </a:r>
            <a:r>
              <a:rPr lang="en-US" altLang="zh-CN" b="1" dirty="0" err="1" smtClean="0"/>
              <a:t>cups.service</a:t>
            </a:r>
            <a:endParaRPr lang="en-US" altLang="zh-CN" b="1" dirty="0" smtClean="0"/>
          </a:p>
          <a:p>
            <a:pPr lvl="1"/>
            <a:r>
              <a:rPr lang="en-US" altLang="zh-CN" b="1" dirty="0" err="1"/>
              <a:t>systemctl</a:t>
            </a:r>
            <a:r>
              <a:rPr lang="en-US" altLang="zh-CN" b="1" dirty="0"/>
              <a:t> restart </a:t>
            </a:r>
            <a:r>
              <a:rPr lang="en-US" altLang="zh-CN" b="1" dirty="0" err="1" smtClean="0"/>
              <a:t>cups.service</a:t>
            </a:r>
            <a:endParaRPr lang="en-US" altLang="zh-CN" b="1" dirty="0" smtClean="0"/>
          </a:p>
          <a:p>
            <a:pPr lvl="1"/>
            <a:r>
              <a:rPr lang="en-US" altLang="zh-CN" b="1" dirty="0" err="1"/>
              <a:t>systemctl</a:t>
            </a:r>
            <a:r>
              <a:rPr lang="en-US" altLang="zh-CN" b="1" dirty="0"/>
              <a:t> stop </a:t>
            </a:r>
            <a:r>
              <a:rPr lang="en-US" altLang="zh-CN" b="1" dirty="0" err="1"/>
              <a:t>cups.service</a:t>
            </a:r>
            <a:endParaRPr lang="en-US" altLang="zh-CN" b="1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35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Configuring a Default </a:t>
            </a:r>
            <a:r>
              <a:rPr lang="en-US" altLang="zh-CN" dirty="0" err="1"/>
              <a:t>Runlevel</a:t>
            </a:r>
            <a:r>
              <a:rPr lang="en-US" altLang="zh-CN" dirty="0"/>
              <a:t> or Target 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Configuring the </a:t>
            </a:r>
            <a:r>
              <a:rPr lang="en-US" altLang="zh-CN" dirty="0" err="1"/>
              <a:t>SysVinit</a:t>
            </a:r>
            <a:r>
              <a:rPr lang="en-US" altLang="zh-CN" dirty="0"/>
              <a:t> default </a:t>
            </a:r>
            <a:r>
              <a:rPr lang="en-US" altLang="zh-CN" dirty="0" err="1" smtClean="0"/>
              <a:t>runlevel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2551" y="2602642"/>
            <a:ext cx="917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Std"/>
              </a:rPr>
              <a:t># </a:t>
            </a:r>
            <a:r>
              <a:rPr lang="en-US" altLang="zh-CN" b="1" dirty="0">
                <a:latin typeface="CourierStd-Bold"/>
              </a:rPr>
              <a:t>cat /</a:t>
            </a:r>
            <a:r>
              <a:rPr lang="en-US" altLang="zh-CN" b="1" dirty="0" err="1">
                <a:latin typeface="CourierStd-Bold"/>
              </a:rPr>
              <a:t>etc</a:t>
            </a:r>
            <a:r>
              <a:rPr lang="en-US" altLang="zh-CN" b="1" dirty="0">
                <a:latin typeface="CourierStd-Bold"/>
              </a:rPr>
              <a:t>/</a:t>
            </a:r>
            <a:r>
              <a:rPr lang="en-US" altLang="zh-CN" b="1" dirty="0" err="1">
                <a:latin typeface="CourierStd-Bold"/>
              </a:rPr>
              <a:t>inittab</a:t>
            </a:r>
            <a:endParaRPr lang="en-US" altLang="zh-CN" b="1" dirty="0">
              <a:latin typeface="CourierStd-Bold"/>
            </a:endParaRPr>
          </a:p>
          <a:p>
            <a:r>
              <a:rPr lang="en-US" altLang="zh-CN" dirty="0">
                <a:latin typeface="CourierStd"/>
              </a:rPr>
              <a:t>#</a:t>
            </a:r>
          </a:p>
          <a:p>
            <a:r>
              <a:rPr lang="en-US" altLang="zh-CN" dirty="0">
                <a:latin typeface="CourierStd"/>
              </a:rPr>
              <a:t># </a:t>
            </a:r>
            <a:r>
              <a:rPr lang="en-US" altLang="zh-CN" dirty="0" err="1">
                <a:latin typeface="CourierStd"/>
              </a:rPr>
              <a:t>inittab</a:t>
            </a:r>
            <a:r>
              <a:rPr lang="en-US" altLang="zh-CN" dirty="0">
                <a:latin typeface="CourierStd"/>
              </a:rPr>
              <a:t> This file describes how the INIT process should</a:t>
            </a:r>
          </a:p>
          <a:p>
            <a:r>
              <a:rPr lang="en-US" altLang="zh-CN" dirty="0">
                <a:latin typeface="CourierStd"/>
              </a:rPr>
              <a:t># set up the system in a certain run-level.</a:t>
            </a:r>
          </a:p>
          <a:p>
            <a:r>
              <a:rPr lang="en-US" altLang="zh-CN" dirty="0">
                <a:latin typeface="CourierStd"/>
              </a:rPr>
              <a:t>...</a:t>
            </a:r>
          </a:p>
          <a:p>
            <a:r>
              <a:rPr lang="en-US" altLang="zh-CN" dirty="0">
                <a:latin typeface="CourierStd"/>
              </a:rPr>
              <a:t>id:5:initdefault:</a:t>
            </a:r>
          </a:p>
          <a:p>
            <a:r>
              <a:rPr lang="en-US" altLang="zh-CN" dirty="0">
                <a:latin typeface="CourierStd"/>
              </a:rPr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31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0022" y="493983"/>
            <a:ext cx="105040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A3A3A"/>
                </a:solidFill>
                <a:latin typeface="-apple-system"/>
              </a:rPr>
              <a:t>Traditional </a:t>
            </a: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runlevel</a:t>
            </a:r>
            <a:r>
              <a:rPr lang="en-US" altLang="zh-CN" dirty="0">
                <a:solidFill>
                  <a:srgbClr val="3A3A3A"/>
                </a:solidFill>
                <a:latin typeface="-apple-system"/>
              </a:rPr>
              <a:t>      New target name     Symbolically linked to…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Runlevel</a:t>
            </a:r>
            <a:r>
              <a:rPr lang="en-US" altLang="zh-CN" dirty="0">
                <a:solidFill>
                  <a:srgbClr val="3A3A3A"/>
                </a:solidFill>
                <a:latin typeface="-apple-system"/>
              </a:rPr>
              <a:t> 0           |    runlevel0.target -&gt; </a:t>
            </a: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poweroff.target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Runlevel</a:t>
            </a:r>
            <a:r>
              <a:rPr lang="en-US" altLang="zh-CN" dirty="0">
                <a:solidFill>
                  <a:srgbClr val="3A3A3A"/>
                </a:solidFill>
                <a:latin typeface="-apple-system"/>
              </a:rPr>
              <a:t> 1           |    runlevel1.target -&gt; </a:t>
            </a: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rescue.target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Runlevel</a:t>
            </a:r>
            <a:r>
              <a:rPr lang="en-US" altLang="zh-CN" dirty="0">
                <a:solidFill>
                  <a:srgbClr val="3A3A3A"/>
                </a:solidFill>
                <a:latin typeface="-apple-system"/>
              </a:rPr>
              <a:t> 2           |    runlevel2.target -&gt; multi-</a:t>
            </a: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user.target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Runlevel</a:t>
            </a:r>
            <a:r>
              <a:rPr lang="en-US" altLang="zh-CN" dirty="0">
                <a:solidFill>
                  <a:srgbClr val="3A3A3A"/>
                </a:solidFill>
                <a:latin typeface="-apple-system"/>
              </a:rPr>
              <a:t> 3           |    runlevel3.target -&gt; multi-</a:t>
            </a: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user.target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Runlevel</a:t>
            </a:r>
            <a:r>
              <a:rPr lang="en-US" altLang="zh-CN" dirty="0">
                <a:solidFill>
                  <a:srgbClr val="3A3A3A"/>
                </a:solidFill>
                <a:latin typeface="-apple-system"/>
              </a:rPr>
              <a:t> 4           |    runlevel4.target -&gt; multi-</a:t>
            </a: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user.target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Runlevel</a:t>
            </a:r>
            <a:r>
              <a:rPr lang="en-US" altLang="zh-CN" dirty="0">
                <a:solidFill>
                  <a:srgbClr val="3A3A3A"/>
                </a:solidFill>
                <a:latin typeface="-apple-system"/>
              </a:rPr>
              <a:t> 5           |    runlevel5.target -&gt; </a:t>
            </a: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graphical.target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Runlevel</a:t>
            </a:r>
            <a:r>
              <a:rPr lang="en-US" altLang="zh-CN" dirty="0">
                <a:solidFill>
                  <a:srgbClr val="3A3A3A"/>
                </a:solidFill>
                <a:latin typeface="-apple-system"/>
              </a:rPr>
              <a:t> 6           |    runlevel6.target -&gt; </a:t>
            </a:r>
            <a:r>
              <a:rPr lang="en-US" altLang="zh-CN" dirty="0" err="1">
                <a:solidFill>
                  <a:srgbClr val="3A3A3A"/>
                </a:solidFill>
                <a:latin typeface="-apple-system"/>
              </a:rPr>
              <a:t>reboot.target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3366" y="3468621"/>
            <a:ext cx="47484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ourierStd-Bold"/>
              </a:rPr>
              <a:t>#</a:t>
            </a:r>
            <a:r>
              <a:rPr lang="en-US" altLang="zh-CN" b="1" dirty="0" err="1" smtClean="0">
                <a:latin typeface="CourierStd-Bold"/>
              </a:rPr>
              <a:t>systemctl</a:t>
            </a:r>
            <a:r>
              <a:rPr lang="en-US" altLang="zh-CN" b="1" dirty="0" smtClean="0">
                <a:latin typeface="CourierStd-Bold"/>
              </a:rPr>
              <a:t> get-default</a:t>
            </a:r>
          </a:p>
          <a:p>
            <a:r>
              <a:rPr lang="en-US" altLang="zh-CN" b="1" dirty="0">
                <a:latin typeface="CourierStd-Bold"/>
              </a:rPr>
              <a:t>#</a:t>
            </a:r>
            <a:r>
              <a:rPr lang="en-US" altLang="zh-CN" b="1" dirty="0" err="1" smtClean="0">
                <a:latin typeface="CourierStd-Bold"/>
              </a:rPr>
              <a:t>systemctl</a:t>
            </a:r>
            <a:r>
              <a:rPr lang="en-US" altLang="zh-CN" b="1" dirty="0" smtClean="0">
                <a:latin typeface="CourierStd-Bold"/>
              </a:rPr>
              <a:t> </a:t>
            </a:r>
            <a:r>
              <a:rPr lang="en-US" altLang="zh-CN" b="1" dirty="0">
                <a:latin typeface="CourierStd-Bold"/>
              </a:rPr>
              <a:t>set-default </a:t>
            </a:r>
            <a:r>
              <a:rPr lang="en-US" altLang="zh-CN" b="1" dirty="0" smtClean="0">
                <a:latin typeface="CourierStd-Bold"/>
              </a:rPr>
              <a:t>runlevel3.target</a:t>
            </a:r>
          </a:p>
          <a:p>
            <a:r>
              <a:rPr lang="en-US" altLang="zh-CN" dirty="0" smtClean="0"/>
              <a:t>#</a:t>
            </a:r>
            <a:r>
              <a:rPr lang="en-US" altLang="zh-CN" dirty="0" err="1" smtClean="0"/>
              <a:t>systemctl</a:t>
            </a:r>
            <a:r>
              <a:rPr lang="en-US" altLang="zh-CN" dirty="0" smtClean="0"/>
              <a:t> </a:t>
            </a:r>
            <a:r>
              <a:rPr lang="en-US" altLang="zh-CN" dirty="0"/>
              <a:t>isolate </a:t>
            </a:r>
            <a:r>
              <a:rPr lang="en-US" altLang="zh-CN" dirty="0" err="1"/>
              <a:t>graphical.target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1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Several different </a:t>
            </a:r>
            <a:r>
              <a:rPr lang="en-US" altLang="zh-CN" dirty="0" err="1"/>
              <a:t>init</a:t>
            </a:r>
            <a:r>
              <a:rPr lang="en-US" altLang="zh-CN" dirty="0"/>
              <a:t> systems are in use with Linux systems </a:t>
            </a:r>
            <a:r>
              <a:rPr lang="en-US" altLang="zh-CN" dirty="0" smtClean="0"/>
              <a:t>today</a:t>
            </a:r>
          </a:p>
          <a:p>
            <a:pPr lvl="1"/>
            <a:r>
              <a:rPr lang="en-US" altLang="zh-CN" b="1" dirty="0" err="1" smtClean="0"/>
              <a:t>SysVinit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Upstart-</a:t>
            </a:r>
            <a:r>
              <a:rPr lang="en-US" altLang="zh-CN" dirty="0" smtClean="0"/>
              <a:t>Popularized </a:t>
            </a:r>
            <a:r>
              <a:rPr lang="en-US" altLang="zh-CN" dirty="0"/>
              <a:t>in </a:t>
            </a:r>
            <a:r>
              <a:rPr lang="en-US" altLang="zh-CN" dirty="0" smtClean="0"/>
              <a:t>Ubuntu</a:t>
            </a:r>
          </a:p>
          <a:p>
            <a:pPr lvl="1"/>
            <a:r>
              <a:rPr lang="en-US" altLang="zh-CN" b="1" dirty="0" err="1"/>
              <a:t>Systemd</a:t>
            </a:r>
            <a:r>
              <a:rPr lang="en-US" altLang="zh-CN" dirty="0"/>
              <a:t>—The latest versions of Fedora and RHEL use the </a:t>
            </a:r>
            <a:r>
              <a:rPr lang="en-US" altLang="zh-CN" dirty="0" err="1"/>
              <a:t>systemd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system.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53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Understanding the Initialization Daemon (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or </a:t>
            </a:r>
            <a:r>
              <a:rPr lang="en-US" altLang="zh-CN" dirty="0" err="1"/>
              <a:t>systemd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The Linux kernel has a process ID (PID) of 0.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Thus</a:t>
            </a:r>
            <a:r>
              <a:rPr lang="en-US" altLang="zh-CN" dirty="0"/>
              <a:t>, the initialization process (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en-US" altLang="zh-CN" dirty="0" smtClean="0"/>
              <a:t>or </a:t>
            </a:r>
            <a:r>
              <a:rPr lang="en-US" altLang="zh-CN" dirty="0" err="1" smtClean="0"/>
              <a:t>systemd</a:t>
            </a:r>
            <a:r>
              <a:rPr lang="en-US" altLang="zh-CN" dirty="0"/>
              <a:t>) daemon has a parent process ID (PPID) of 0, and a PID of 1.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Once </a:t>
            </a:r>
            <a:r>
              <a:rPr lang="en-US" altLang="zh-CN" dirty="0"/>
              <a:t>started,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is </a:t>
            </a:r>
            <a:r>
              <a:rPr lang="en-US" altLang="zh-CN" dirty="0"/>
              <a:t>responsible for spawning (launching) processes configured to be started at the </a:t>
            </a:r>
            <a:r>
              <a:rPr lang="en-US" altLang="zh-CN" dirty="0" smtClean="0"/>
              <a:t>server’s boot </a:t>
            </a:r>
            <a:r>
              <a:rPr lang="en-US" altLang="zh-CN" dirty="0"/>
              <a:t>time, such as the login shell (</a:t>
            </a:r>
            <a:r>
              <a:rPr lang="en-US" altLang="zh-CN" dirty="0" err="1"/>
              <a:t>getty</a:t>
            </a:r>
            <a:r>
              <a:rPr lang="en-US" altLang="zh-CN" dirty="0"/>
              <a:t> or </a:t>
            </a:r>
            <a:r>
              <a:rPr lang="en-US" altLang="zh-CN" dirty="0" err="1"/>
              <a:t>mingetty</a:t>
            </a:r>
            <a:r>
              <a:rPr lang="en-US" altLang="zh-CN" dirty="0"/>
              <a:t> process).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is also responsible </a:t>
            </a:r>
            <a:r>
              <a:rPr lang="en-US" altLang="zh-CN" dirty="0" smtClean="0"/>
              <a:t>for managing </a:t>
            </a:r>
            <a:r>
              <a:rPr lang="en-US" altLang="zh-CN" dirty="0"/>
              <a:t>services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ps</a:t>
            </a:r>
            <a:r>
              <a:rPr lang="en-US" altLang="zh-CN" dirty="0"/>
              <a:t> -e | 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14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the classic </a:t>
            </a:r>
            <a:r>
              <a:rPr lang="en-US" altLang="zh-CN" dirty="0" err="1"/>
              <a:t>init</a:t>
            </a:r>
            <a:r>
              <a:rPr lang="en-US" altLang="zh-CN" dirty="0"/>
              <a:t> daemons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older BSD </a:t>
            </a:r>
            <a:r>
              <a:rPr lang="en-US" altLang="zh-CN" dirty="0" err="1"/>
              <a:t>init</a:t>
            </a:r>
            <a:r>
              <a:rPr lang="en-US" altLang="zh-CN" dirty="0"/>
              <a:t> daemon would obtain </a:t>
            </a:r>
            <a:r>
              <a:rPr lang="en-US" altLang="zh-CN" dirty="0" smtClean="0"/>
              <a:t>configuration information </a:t>
            </a:r>
            <a:r>
              <a:rPr lang="en-US" altLang="zh-CN" dirty="0"/>
              <a:t>from the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ttytab</a:t>
            </a:r>
            <a:r>
              <a:rPr lang="en-US" altLang="zh-CN" dirty="0"/>
              <a:t> </a:t>
            </a:r>
            <a:r>
              <a:rPr lang="en-US" altLang="zh-CN" dirty="0" smtClean="0"/>
              <a:t>file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Now</a:t>
            </a:r>
            <a:r>
              <a:rPr lang="en-US" altLang="zh-CN" dirty="0"/>
              <a:t>, like the </a:t>
            </a:r>
            <a:r>
              <a:rPr lang="en-US" altLang="zh-CN" dirty="0" err="1"/>
              <a:t>SysVinit</a:t>
            </a:r>
            <a:r>
              <a:rPr lang="en-US" altLang="zh-CN" dirty="0"/>
              <a:t> daemon, the BSD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daemon’s configuration </a:t>
            </a:r>
            <a:r>
              <a:rPr lang="en-US" altLang="zh-CN" dirty="0"/>
              <a:t>information is taken at boot time from the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inittab</a:t>
            </a:r>
            <a:r>
              <a:rPr lang="en-US" altLang="zh-CN" dirty="0"/>
              <a:t> </a:t>
            </a:r>
            <a:r>
              <a:rPr lang="en-US" altLang="zh-CN" dirty="0" smtClean="0"/>
              <a:t>file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06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 cat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inittab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en-US" altLang="zh-CN" dirty="0" err="1" smtClean="0"/>
              <a:t>inittab</a:t>
            </a:r>
            <a:r>
              <a:rPr lang="en-US" altLang="zh-CN" dirty="0" smtClean="0"/>
              <a:t> This file describes how the INIT process should set up</a:t>
            </a:r>
          </a:p>
          <a:p>
            <a:pPr marL="0" indent="0">
              <a:buNone/>
            </a:pPr>
            <a:r>
              <a:rPr lang="en-US" altLang="zh-CN" dirty="0" smtClean="0"/>
              <a:t># Default </a:t>
            </a:r>
            <a:r>
              <a:rPr lang="en-US" altLang="zh-CN" dirty="0" err="1" smtClean="0"/>
              <a:t>runlevel</a:t>
            </a:r>
            <a:r>
              <a:rPr lang="en-US" altLang="zh-CN" dirty="0" smtClean="0"/>
              <a:t>. The </a:t>
            </a:r>
            <a:r>
              <a:rPr lang="en-US" altLang="zh-CN" dirty="0" err="1" smtClean="0"/>
              <a:t>runlevels</a:t>
            </a:r>
            <a:r>
              <a:rPr lang="en-US" altLang="zh-CN" dirty="0" smtClean="0"/>
              <a:t> used by RHS are:</a:t>
            </a:r>
          </a:p>
          <a:p>
            <a:pPr marL="0" indent="0">
              <a:buNone/>
            </a:pPr>
            <a:r>
              <a:rPr lang="en-US" altLang="zh-CN" dirty="0" smtClean="0"/>
              <a:t># 0 - halt (Do NOT set </a:t>
            </a:r>
            <a:r>
              <a:rPr lang="en-US" altLang="zh-CN" dirty="0" err="1" smtClean="0"/>
              <a:t>initdefault</a:t>
            </a:r>
            <a:r>
              <a:rPr lang="en-US" altLang="zh-CN" dirty="0" smtClean="0"/>
              <a:t> to this)</a:t>
            </a:r>
          </a:p>
          <a:p>
            <a:pPr marL="0" indent="0">
              <a:buNone/>
            </a:pPr>
            <a:r>
              <a:rPr lang="en-US" altLang="zh-CN" dirty="0" smtClean="0"/>
              <a:t># 1 - Single user mode</a:t>
            </a:r>
          </a:p>
          <a:p>
            <a:pPr marL="0" indent="0">
              <a:buNone/>
            </a:pPr>
            <a:r>
              <a:rPr lang="en-US" altLang="zh-CN" dirty="0" smtClean="0"/>
              <a:t># 2 - Multiuser, no NFS (Same as 3, if you do not have networking)</a:t>
            </a:r>
          </a:p>
          <a:p>
            <a:pPr marL="0" indent="0">
              <a:buNone/>
            </a:pPr>
            <a:r>
              <a:rPr lang="en-US" altLang="zh-CN" dirty="0" smtClean="0"/>
              <a:t># 3 - Full multiuser mode</a:t>
            </a:r>
          </a:p>
          <a:p>
            <a:pPr marL="0" indent="0">
              <a:buNone/>
            </a:pPr>
            <a:r>
              <a:rPr lang="en-US" altLang="zh-CN" dirty="0" smtClean="0"/>
              <a:t># 4 - unused</a:t>
            </a:r>
          </a:p>
          <a:p>
            <a:pPr marL="0" indent="0">
              <a:buNone/>
            </a:pPr>
            <a:r>
              <a:rPr lang="en-US" altLang="zh-CN" dirty="0" smtClean="0"/>
              <a:t># 5 - X11</a:t>
            </a:r>
          </a:p>
          <a:p>
            <a:pPr marL="0" indent="0">
              <a:buNone/>
            </a:pPr>
            <a:r>
              <a:rPr lang="en-US" altLang="zh-CN" dirty="0" smtClean="0"/>
              <a:t># 6 - reboot (Do NOT set </a:t>
            </a:r>
            <a:r>
              <a:rPr lang="en-US" altLang="zh-CN" dirty="0" err="1" smtClean="0"/>
              <a:t>initdefault</a:t>
            </a:r>
            <a:r>
              <a:rPr lang="en-US" altLang="zh-CN" dirty="0" smtClean="0"/>
              <a:t> to this)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</a:p>
          <a:p>
            <a:pPr marL="0" indent="0">
              <a:buNone/>
            </a:pPr>
            <a:r>
              <a:rPr lang="en-US" altLang="zh-CN" dirty="0" smtClean="0"/>
              <a:t>id:5:initdefault:</a:t>
            </a:r>
          </a:p>
          <a:p>
            <a:pPr marL="0" indent="0">
              <a:buNone/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80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-142875"/>
            <a:ext cx="12325350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1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init</a:t>
            </a:r>
            <a:r>
              <a:rPr lang="en-US" altLang="zh-CN" b="1" dirty="0"/>
              <a:t> </a:t>
            </a:r>
            <a:r>
              <a:rPr lang="en-US" altLang="zh-CN" b="1" dirty="0" smtClean="0"/>
              <a:t>3</a:t>
            </a:r>
          </a:p>
          <a:p>
            <a:r>
              <a:rPr lang="en-US" altLang="zh-CN" b="1" dirty="0" err="1"/>
              <a:t>r</a:t>
            </a:r>
            <a:r>
              <a:rPr lang="en-US" altLang="zh-CN" b="1" dirty="0" err="1" smtClean="0"/>
              <a:t>unlevel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9034" y="3321017"/>
            <a:ext cx="10297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OfficinaSerifStd-Book"/>
              </a:rPr>
              <a:t>When a </a:t>
            </a:r>
            <a:r>
              <a:rPr lang="en-US" altLang="zh-CN" dirty="0" err="1">
                <a:latin typeface="OfficinaSerifStd-Book"/>
              </a:rPr>
              <a:t>runlevel</a:t>
            </a:r>
            <a:r>
              <a:rPr lang="en-US" altLang="zh-CN" dirty="0">
                <a:latin typeface="OfficinaSerifStd-Book"/>
              </a:rPr>
              <a:t> is chosen, the scripts located in the </a:t>
            </a:r>
            <a:r>
              <a:rPr lang="en-US" altLang="zh-CN" dirty="0">
                <a:latin typeface="CourierStd"/>
              </a:rPr>
              <a:t>/</a:t>
            </a:r>
            <a:r>
              <a:rPr lang="en-US" altLang="zh-CN" dirty="0" err="1">
                <a:latin typeface="CourierStd"/>
              </a:rPr>
              <a:t>etc</a:t>
            </a:r>
            <a:r>
              <a:rPr lang="en-US" altLang="zh-CN" dirty="0">
                <a:latin typeface="CourierStd"/>
              </a:rPr>
              <a:t>/</a:t>
            </a:r>
            <a:r>
              <a:rPr lang="en-US" altLang="zh-CN" dirty="0" err="1">
                <a:latin typeface="CourierStd"/>
              </a:rPr>
              <a:t>rc.d</a:t>
            </a:r>
            <a:r>
              <a:rPr lang="en-US" altLang="zh-CN" dirty="0">
                <a:latin typeface="CourierStd"/>
              </a:rPr>
              <a:t>/</a:t>
            </a:r>
            <a:r>
              <a:rPr lang="en-US" altLang="zh-CN" dirty="0" err="1">
                <a:latin typeface="CourierStd"/>
              </a:rPr>
              <a:t>rc</a:t>
            </a:r>
            <a:r>
              <a:rPr lang="en-US" altLang="zh-CN" i="1" dirty="0">
                <a:latin typeface="CourierStd-Oblique"/>
              </a:rPr>
              <a:t>#</a:t>
            </a:r>
            <a:r>
              <a:rPr lang="en-US" altLang="zh-CN" dirty="0">
                <a:latin typeface="CourierStd"/>
              </a:rPr>
              <a:t>.d</a:t>
            </a:r>
          </a:p>
          <a:p>
            <a:r>
              <a:rPr lang="en-US" altLang="zh-CN" dirty="0">
                <a:latin typeface="OfficinaSerifStd-Book"/>
              </a:rPr>
              <a:t>directory (where </a:t>
            </a:r>
            <a:r>
              <a:rPr lang="en-US" altLang="zh-CN" i="1" dirty="0">
                <a:latin typeface="CourierStd-Oblique"/>
              </a:rPr>
              <a:t># </a:t>
            </a:r>
            <a:r>
              <a:rPr lang="en-US" altLang="zh-CN" dirty="0">
                <a:latin typeface="OfficinaSerifStd-Book"/>
              </a:rPr>
              <a:t>is the chosen </a:t>
            </a:r>
            <a:r>
              <a:rPr lang="en-US" altLang="zh-CN" dirty="0" err="1">
                <a:latin typeface="OfficinaSerifStd-Book"/>
              </a:rPr>
              <a:t>runlevel</a:t>
            </a:r>
            <a:r>
              <a:rPr lang="en-US" altLang="zh-CN" dirty="0">
                <a:latin typeface="OfficinaSerifStd-Book"/>
              </a:rPr>
              <a:t>) are run.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12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</a:t>
            </a:r>
            <a:r>
              <a:rPr lang="en-US" altLang="zh-CN" dirty="0" err="1"/>
              <a:t>systemd</a:t>
            </a:r>
            <a:r>
              <a:rPr lang="en-US" altLang="zh-CN" dirty="0"/>
              <a:t> initialization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systemd</a:t>
            </a:r>
            <a:r>
              <a:rPr lang="en-US" altLang="zh-CN" dirty="0" smtClean="0"/>
              <a:t> </a:t>
            </a:r>
            <a:r>
              <a:rPr lang="en-US" altLang="zh-CN" dirty="0"/>
              <a:t>is also concerned with </a:t>
            </a:r>
            <a:r>
              <a:rPr lang="en-US" altLang="zh-CN" dirty="0" err="1"/>
              <a:t>runlevels</a:t>
            </a:r>
            <a:r>
              <a:rPr lang="en-US" altLang="zh-CN" dirty="0"/>
              <a:t>, but they are called </a:t>
            </a:r>
            <a:r>
              <a:rPr lang="en-US" altLang="zh-CN" i="1" dirty="0"/>
              <a:t>target units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Although </a:t>
            </a:r>
            <a:r>
              <a:rPr lang="en-US" altLang="zh-CN" dirty="0" smtClean="0"/>
              <a:t>the </a:t>
            </a:r>
            <a:r>
              <a:rPr lang="en-US" altLang="zh-CN" dirty="0"/>
              <a:t>main job of </a:t>
            </a:r>
            <a:r>
              <a:rPr lang="en-US" altLang="zh-CN" dirty="0" err="1"/>
              <a:t>systemd</a:t>
            </a:r>
            <a:r>
              <a:rPr lang="en-US" altLang="zh-CN" dirty="0"/>
              <a:t> is to start services, it can manage other types of things </a:t>
            </a:r>
            <a:r>
              <a:rPr lang="en-US" altLang="zh-CN" dirty="0" smtClean="0"/>
              <a:t>called </a:t>
            </a:r>
            <a:r>
              <a:rPr lang="en-US" altLang="zh-CN" i="1" dirty="0" smtClean="0"/>
              <a:t>units</a:t>
            </a:r>
            <a:r>
              <a:rPr lang="en-US" altLang="zh-CN" dirty="0"/>
              <a:t>. A unit is a group consisting of a name, type, and </a:t>
            </a:r>
            <a:r>
              <a:rPr lang="en-US" altLang="zh-CN" dirty="0" smtClean="0"/>
              <a:t>configuration file </a:t>
            </a:r>
            <a:r>
              <a:rPr lang="en-US" altLang="zh-CN" dirty="0"/>
              <a:t>and is </a:t>
            </a:r>
            <a:r>
              <a:rPr lang="en-US" altLang="zh-CN" dirty="0" smtClean="0"/>
              <a:t>focused on </a:t>
            </a:r>
            <a:r>
              <a:rPr lang="en-US" altLang="zh-CN" dirty="0"/>
              <a:t>a </a:t>
            </a:r>
            <a:r>
              <a:rPr lang="en-US" altLang="zh-CN" dirty="0" smtClean="0"/>
              <a:t>particular </a:t>
            </a:r>
            <a:r>
              <a:rPr lang="en-US" altLang="zh-CN" dirty="0"/>
              <a:t>service or </a:t>
            </a:r>
            <a:r>
              <a:rPr lang="en-US" altLang="zh-CN" dirty="0" smtClean="0"/>
              <a:t>action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3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en-US" altLang="zh-CN" dirty="0" smtClean="0"/>
              <a:t>unit</a:t>
            </a:r>
            <a:r>
              <a:rPr lang="zh-CN" altLang="en-US" dirty="0"/>
              <a:t> </a:t>
            </a:r>
            <a:r>
              <a:rPr lang="en-US" altLang="zh-CN" dirty="0" smtClean="0"/>
              <a:t>and Target unit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i="1" dirty="0"/>
              <a:t>service unit </a:t>
            </a:r>
            <a:r>
              <a:rPr lang="en-US" altLang="zh-CN" dirty="0"/>
              <a:t>is for managing daemons on </a:t>
            </a:r>
            <a:r>
              <a:rPr lang="en-US" altLang="zh-CN" dirty="0" smtClean="0"/>
              <a:t>your Linux </a:t>
            </a:r>
            <a:r>
              <a:rPr lang="en-US" altLang="zh-CN" dirty="0"/>
              <a:t>server.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i="1" dirty="0"/>
              <a:t>target unit </a:t>
            </a:r>
            <a:r>
              <a:rPr lang="en-US" altLang="zh-CN" dirty="0"/>
              <a:t>is simply a group of other units.</a:t>
            </a:r>
            <a:endParaRPr lang="en-US" altLang="zh-CN" b="1" dirty="0" smtClean="0"/>
          </a:p>
          <a:p>
            <a:r>
              <a:rPr lang="en-US" altLang="zh-CN" b="1" dirty="0" err="1" smtClean="0"/>
              <a:t>systemctl</a:t>
            </a:r>
            <a:r>
              <a:rPr lang="en-US" altLang="zh-CN" b="1" dirty="0" smtClean="0"/>
              <a:t> </a:t>
            </a:r>
            <a:r>
              <a:rPr lang="en-US" altLang="zh-CN" b="1" dirty="0"/>
              <a:t>list-units | </a:t>
            </a:r>
            <a:r>
              <a:rPr lang="en-US" altLang="zh-CN" b="1" dirty="0" err="1"/>
              <a:t>grep</a:t>
            </a:r>
            <a:r>
              <a:rPr lang="en-US" altLang="zh-CN" b="1" dirty="0"/>
              <a:t> .</a:t>
            </a:r>
            <a:r>
              <a:rPr lang="en-US" altLang="zh-CN" b="1" dirty="0" smtClean="0"/>
              <a:t>service</a:t>
            </a:r>
          </a:p>
          <a:p>
            <a:r>
              <a:rPr lang="en-US" altLang="zh-CN" b="1" dirty="0" err="1"/>
              <a:t>systemctl</a:t>
            </a:r>
            <a:r>
              <a:rPr lang="en-US" altLang="zh-CN" b="1" dirty="0"/>
              <a:t> list-units | </a:t>
            </a:r>
            <a:r>
              <a:rPr lang="en-US" altLang="zh-CN" b="1" dirty="0" err="1"/>
              <a:t>grep</a:t>
            </a:r>
            <a:r>
              <a:rPr lang="en-US" altLang="zh-CN" b="1" dirty="0"/>
              <a:t> .target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30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649</Words>
  <Application>Microsoft Office PowerPoint</Application>
  <PresentationFormat>宽屏</PresentationFormat>
  <Paragraphs>90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CourierStd</vt:lpstr>
      <vt:lpstr>CourierStd-Bold</vt:lpstr>
      <vt:lpstr>CourierStd-Oblique</vt:lpstr>
      <vt:lpstr>OfficinaSerifStd-Book</vt:lpstr>
      <vt:lpstr>等线</vt:lpstr>
      <vt:lpstr>等线 Light</vt:lpstr>
      <vt:lpstr>Arial</vt:lpstr>
      <vt:lpstr>Office 主题​​</vt:lpstr>
      <vt:lpstr>Starting and Stopping Services</vt:lpstr>
      <vt:lpstr>PowerPoint 演示文稿</vt:lpstr>
      <vt:lpstr>PowerPoint 演示文稿</vt:lpstr>
      <vt:lpstr>Understanding the classic init daemons</vt:lpstr>
      <vt:lpstr>PowerPoint 演示文稿</vt:lpstr>
      <vt:lpstr>PowerPoint 演示文稿</vt:lpstr>
      <vt:lpstr>PowerPoint 演示文稿</vt:lpstr>
      <vt:lpstr>Understanding systemd initialization</vt:lpstr>
      <vt:lpstr>PowerPoint 演示文稿</vt:lpstr>
      <vt:lpstr>Checking the Status of Services</vt:lpstr>
      <vt:lpstr>PowerPoint 演示文稿</vt:lpstr>
      <vt:lpstr>PowerPoint 演示文稿</vt:lpstr>
      <vt:lpstr>Stopping and Starting Services</vt:lpstr>
      <vt:lpstr>Configuring a Default Runlevel or Target Unit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and Stopping Services</dc:title>
  <dc:creator>jingqiu@swu.edu.cn</dc:creator>
  <cp:lastModifiedBy>jingqiu@swu.edu.cn</cp:lastModifiedBy>
  <cp:revision>31</cp:revision>
  <dcterms:created xsi:type="dcterms:W3CDTF">2020-11-22T08:16:29Z</dcterms:created>
  <dcterms:modified xsi:type="dcterms:W3CDTF">2020-12-13T15:46:59Z</dcterms:modified>
</cp:coreProperties>
</file>