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5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6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6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6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2273-161B-4A1B-9819-3F125ABA6216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A380-247D-45CB-A918-C35EC3ADF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9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n.bing.com/search?q=Unix&amp;filters=sid%3ab5967418-46d1-2f7e-470b-d1af3ce18cc8&amp;form=ENTL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s/shell.htm" TargetMode="External"/><Relationship Id="rId2" Type="http://schemas.openxmlformats.org/officeDocument/2006/relationships/hyperlink" Target="https://www.computerhope.com/unix/ujob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Managing Running Processes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5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nice +5 </a:t>
            </a:r>
            <a:r>
              <a:rPr lang="en-US" altLang="zh-CN" b="1" dirty="0" err="1"/>
              <a:t>updatedb</a:t>
            </a:r>
            <a:r>
              <a:rPr lang="en-US" altLang="zh-CN" b="1" dirty="0"/>
              <a:t> </a:t>
            </a:r>
            <a:r>
              <a:rPr lang="en-US" altLang="zh-CN" b="1" dirty="0" smtClean="0"/>
              <a:t>&amp;</a:t>
            </a:r>
          </a:p>
          <a:p>
            <a:pPr marL="0" indent="0">
              <a:buNone/>
            </a:pPr>
            <a:r>
              <a:rPr lang="en-US" altLang="zh-CN" b="1" dirty="0" smtClean="0"/>
              <a:t>#</a:t>
            </a:r>
            <a:r>
              <a:rPr lang="en-US" altLang="zh-CN" b="1" dirty="0" err="1" smtClean="0"/>
              <a:t>renice</a:t>
            </a:r>
            <a:r>
              <a:rPr lang="en-US" altLang="zh-CN" b="1" dirty="0" smtClean="0"/>
              <a:t> </a:t>
            </a:r>
            <a:r>
              <a:rPr lang="en-US" altLang="zh-CN" b="1" dirty="0"/>
              <a:t>-n -5 20284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03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process is a running instance of a </a:t>
            </a:r>
            <a:r>
              <a:rPr lang="en-US" altLang="zh-CN" dirty="0" smtClean="0"/>
              <a:t>command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process is </a:t>
            </a:r>
            <a:r>
              <a:rPr lang="en-US" altLang="zh-CN" dirty="0" err="1"/>
              <a:t>identifi</a:t>
            </a:r>
            <a:r>
              <a:rPr lang="en-US" altLang="zh-CN" dirty="0"/>
              <a:t> </a:t>
            </a:r>
            <a:r>
              <a:rPr lang="en-US" altLang="zh-CN" dirty="0" err="1"/>
              <a:t>ed</a:t>
            </a:r>
            <a:r>
              <a:rPr lang="en-US" altLang="zh-CN" dirty="0"/>
              <a:t> on the system by what is referred to as a </a:t>
            </a:r>
            <a:r>
              <a:rPr lang="en-US" altLang="zh-CN" i="1" dirty="0"/>
              <a:t>process ID</a:t>
            </a:r>
            <a:r>
              <a:rPr lang="en-US" altLang="zh-CN" dirty="0"/>
              <a:t>. That process ID is unique </a:t>
            </a:r>
            <a:r>
              <a:rPr lang="en-US" altLang="zh-CN" dirty="0" smtClean="0"/>
              <a:t>for the </a:t>
            </a:r>
            <a:r>
              <a:rPr lang="en-US" altLang="zh-CN" dirty="0"/>
              <a:t>current system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Each </a:t>
            </a:r>
            <a:r>
              <a:rPr lang="en-US" altLang="zh-CN" dirty="0" err="1" smtClean="0"/>
              <a:t>process,when</a:t>
            </a:r>
            <a:r>
              <a:rPr lang="en-US" altLang="zh-CN" dirty="0" smtClean="0"/>
              <a:t> </a:t>
            </a:r>
            <a:r>
              <a:rPr lang="en-US" altLang="zh-CN" dirty="0"/>
              <a:t>it is run, is associated with a particular user account and group account. That </a:t>
            </a:r>
            <a:r>
              <a:rPr lang="en-US" altLang="zh-CN" dirty="0" smtClean="0"/>
              <a:t>account information </a:t>
            </a:r>
            <a:r>
              <a:rPr lang="en-US" altLang="zh-CN" dirty="0"/>
              <a:t>helps determine what system resources the process can access.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0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Listing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Listing processes with </a:t>
            </a:r>
            <a:r>
              <a:rPr lang="en-US" altLang="zh-CN" dirty="0" err="1" smtClean="0"/>
              <a:t>ps</a:t>
            </a:r>
            <a:endParaRPr lang="en-US" altLang="zh-CN" dirty="0" smtClean="0"/>
          </a:p>
          <a:p>
            <a:pPr lvl="1"/>
            <a:r>
              <a:rPr lang="en-US" altLang="zh-CN" dirty="0"/>
              <a:t>$ </a:t>
            </a:r>
            <a:r>
              <a:rPr lang="en-US" altLang="zh-CN" b="1" dirty="0" err="1"/>
              <a:t>ps</a:t>
            </a:r>
            <a:r>
              <a:rPr lang="en-US" altLang="zh-CN" b="1" dirty="0"/>
              <a:t> </a:t>
            </a:r>
            <a:r>
              <a:rPr lang="en-US" altLang="zh-CN" b="1" dirty="0" smtClean="0"/>
              <a:t>u</a:t>
            </a:r>
          </a:p>
          <a:p>
            <a:pPr lvl="1"/>
            <a:r>
              <a:rPr lang="en-US" altLang="zh-CN" dirty="0"/>
              <a:t>$ </a:t>
            </a:r>
            <a:r>
              <a:rPr lang="en-US" altLang="zh-CN" b="1" dirty="0" err="1"/>
              <a:t>ps</a:t>
            </a:r>
            <a:r>
              <a:rPr lang="en-US" altLang="zh-CN" b="1" dirty="0"/>
              <a:t> </a:t>
            </a:r>
            <a:r>
              <a:rPr lang="en-US" altLang="zh-CN" b="1" dirty="0" err="1"/>
              <a:t>ux</a:t>
            </a:r>
            <a:r>
              <a:rPr lang="en-US" altLang="zh-CN" b="1" dirty="0"/>
              <a:t> | </a:t>
            </a:r>
            <a:r>
              <a:rPr lang="en-US" altLang="zh-CN" b="1" dirty="0" smtClean="0"/>
              <a:t>less</a:t>
            </a:r>
          </a:p>
          <a:p>
            <a:pPr lvl="1"/>
            <a:r>
              <a:rPr lang="en-US" altLang="zh-CN" dirty="0"/>
              <a:t>$ </a:t>
            </a:r>
            <a:r>
              <a:rPr lang="en-US" altLang="zh-CN" b="1" dirty="0" err="1"/>
              <a:t>ps</a:t>
            </a:r>
            <a:r>
              <a:rPr lang="en-US" altLang="zh-CN" b="1" dirty="0"/>
              <a:t> </a:t>
            </a:r>
            <a:r>
              <a:rPr lang="en-US" altLang="zh-CN" b="1" dirty="0" smtClean="0"/>
              <a:t>aux </a:t>
            </a:r>
            <a:r>
              <a:rPr lang="en-US" altLang="zh-CN" b="1" dirty="0"/>
              <a:t>| </a:t>
            </a:r>
            <a:r>
              <a:rPr lang="en-US" altLang="zh-CN" b="1" dirty="0" smtClean="0"/>
              <a:t>less</a:t>
            </a:r>
          </a:p>
          <a:p>
            <a:pPr lvl="1"/>
            <a:r>
              <a:rPr lang="en-US" altLang="zh-CN" b="1" dirty="0" err="1"/>
              <a:t>ps</a:t>
            </a:r>
            <a:r>
              <a:rPr lang="en-US" altLang="zh-CN" b="1" dirty="0"/>
              <a:t> -</a:t>
            </a:r>
            <a:r>
              <a:rPr lang="en-US" altLang="zh-CN" b="1" dirty="0" err="1"/>
              <a:t>eo</a:t>
            </a:r>
            <a:r>
              <a:rPr lang="en-US" altLang="zh-CN" b="1" dirty="0"/>
              <a:t> </a:t>
            </a:r>
            <a:r>
              <a:rPr lang="en-US" altLang="zh-CN" b="1" dirty="0" err="1"/>
              <a:t>pid,user,uid,group,gid,vsz,rss,comm</a:t>
            </a:r>
            <a:r>
              <a:rPr lang="en-US" altLang="zh-CN" b="1" dirty="0"/>
              <a:t> | </a:t>
            </a:r>
            <a:r>
              <a:rPr lang="en-US" altLang="zh-CN" b="1" dirty="0" smtClean="0"/>
              <a:t>less</a:t>
            </a:r>
          </a:p>
          <a:p>
            <a:pPr lvl="1"/>
            <a:r>
              <a:rPr lang="en-US" altLang="zh-CN" b="1" dirty="0" err="1"/>
              <a:t>ps</a:t>
            </a:r>
            <a:r>
              <a:rPr lang="en-US" altLang="zh-CN" b="1" dirty="0"/>
              <a:t> -</a:t>
            </a:r>
            <a:r>
              <a:rPr lang="en-US" altLang="zh-CN" b="1" dirty="0" err="1"/>
              <a:t>eo</a:t>
            </a:r>
            <a:r>
              <a:rPr lang="en-US" altLang="zh-CN" b="1" dirty="0"/>
              <a:t> </a:t>
            </a:r>
            <a:r>
              <a:rPr lang="en-US" altLang="zh-CN" b="1" dirty="0" err="1"/>
              <a:t>pid,user,group,gid,vsz,rss,comm</a:t>
            </a:r>
            <a:r>
              <a:rPr lang="en-US" altLang="zh-CN" b="1" dirty="0"/>
              <a:t> --sort=-</a:t>
            </a:r>
            <a:r>
              <a:rPr lang="en-US" altLang="zh-CN" b="1" dirty="0" err="1"/>
              <a:t>rss</a:t>
            </a:r>
            <a:r>
              <a:rPr lang="en-US" altLang="zh-CN" b="1" dirty="0"/>
              <a:t> | </a:t>
            </a:r>
            <a:r>
              <a:rPr lang="en-US" altLang="zh-CN" b="1" dirty="0" smtClean="0"/>
              <a:t>less</a:t>
            </a:r>
          </a:p>
          <a:p>
            <a:r>
              <a:rPr lang="en-US" altLang="zh-CN" dirty="0"/>
              <a:t>Listing and changing processes with </a:t>
            </a:r>
            <a:r>
              <a:rPr lang="en-US" altLang="zh-CN" dirty="0" smtClean="0"/>
              <a:t>top</a:t>
            </a:r>
          </a:p>
          <a:p>
            <a:r>
              <a:rPr lang="en-US" altLang="zh-CN" dirty="0"/>
              <a:t>Listing processes with System Monitor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91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Managing Background and Foreground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 </a:t>
            </a:r>
            <a:r>
              <a:rPr lang="en-US" altLang="zh-CN" i="1" dirty="0"/>
              <a:t>foreground process</a:t>
            </a:r>
            <a:r>
              <a:rPr lang="en-US" altLang="zh-CN" dirty="0"/>
              <a:t> is any command or task you run directly and wait for it to complete. </a:t>
            </a:r>
            <a:endParaRPr lang="en-US" altLang="zh-CN" dirty="0" smtClean="0"/>
          </a:p>
          <a:p>
            <a:r>
              <a:rPr lang="en-US" altLang="zh-CN" dirty="0" smtClean="0"/>
              <a:t>In Linux, a background process is any process started by the user that is running in a Linux environment background. </a:t>
            </a:r>
          </a:p>
          <a:p>
            <a:endParaRPr lang="en-US" altLang="zh-CN" dirty="0" smtClean="0"/>
          </a:p>
          <a:p>
            <a:r>
              <a:rPr lang="en-US" altLang="zh-CN" dirty="0"/>
              <a:t>The stopped process in Linux/</a:t>
            </a:r>
            <a:r>
              <a:rPr lang="en-US" altLang="zh-CN" dirty="0">
                <a:hlinkClick r:id="rId2"/>
              </a:rPr>
              <a:t>Unix</a:t>
            </a:r>
            <a:r>
              <a:rPr lang="en-US" altLang="zh-CN" dirty="0"/>
              <a:t> is a process/task which received suspend signal (</a:t>
            </a:r>
            <a:r>
              <a:rPr lang="en-US" altLang="zh-CN" b="1" dirty="0" smtClean="0"/>
              <a:t>SIGSTOP/</a:t>
            </a:r>
            <a:r>
              <a:rPr lang="en-US" altLang="zh-CN" b="1" dirty="0" err="1" smtClean="0"/>
              <a:t>SIGTSTP,Ctrl+z</a:t>
            </a:r>
            <a:r>
              <a:rPr lang="en-US" altLang="zh-CN" dirty="0" smtClean="0"/>
              <a:t>)</a:t>
            </a:r>
            <a:r>
              <a:rPr lang="en-US" altLang="zh-CN" dirty="0"/>
              <a:t> which tells kernel to not perform any processing on it as it has been stopped, and it can only be resume its execution if it is sent the SIGCONT signal.</a:t>
            </a:r>
          </a:p>
        </p:txBody>
      </p:sp>
    </p:spTree>
    <p:extLst>
      <p:ext uri="{BB962C8B-B14F-4D97-AF65-F5344CB8AC3E}">
        <p14:creationId xmlns:p14="http://schemas.microsoft.com/office/powerpoint/2010/main" val="112848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Starting background </a:t>
            </a:r>
            <a:r>
              <a:rPr lang="en-US" altLang="zh-CN" dirty="0" smtClean="0"/>
              <a:t>processes</a:t>
            </a:r>
          </a:p>
          <a:p>
            <a:pPr marL="457200" lvl="1" indent="0">
              <a:buNone/>
            </a:pPr>
            <a:r>
              <a:rPr lang="en-US" altLang="zh-CN" dirty="0" smtClean="0"/>
              <a:t>$ find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 &gt;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allusrfiles</a:t>
            </a:r>
            <a:r>
              <a:rPr lang="en-US" altLang="zh-CN" dirty="0" smtClean="0"/>
              <a:t> &amp;</a:t>
            </a:r>
          </a:p>
          <a:p>
            <a:pPr marL="457200" lvl="1" indent="0">
              <a:buNone/>
            </a:pPr>
            <a:r>
              <a:rPr lang="en-US" altLang="zh-CN" dirty="0" smtClean="0"/>
              <a:t>[3] 15971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By running a jobs command we can confirm process status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78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foreground and background </a:t>
            </a:r>
            <a:r>
              <a:rPr lang="en-US" altLang="zh-CN" dirty="0" smtClean="0"/>
              <a:t>commands</a:t>
            </a:r>
          </a:p>
          <a:p>
            <a:pPr marL="457200" lvl="1" indent="0">
              <a:buNone/>
            </a:pPr>
            <a:r>
              <a:rPr lang="en-US" altLang="zh-CN" dirty="0"/>
              <a:t>$ </a:t>
            </a:r>
            <a:r>
              <a:rPr lang="en-US" altLang="zh-CN" b="1" dirty="0" err="1"/>
              <a:t>fg</a:t>
            </a:r>
            <a:r>
              <a:rPr lang="en-US" altLang="zh-CN" b="1" dirty="0"/>
              <a:t> %</a:t>
            </a:r>
            <a:r>
              <a:rPr lang="en-US" altLang="zh-CN" b="1" dirty="0" smtClean="0"/>
              <a:t>1</a:t>
            </a:r>
          </a:p>
          <a:p>
            <a:pPr lvl="1"/>
            <a:r>
              <a:rPr lang="en-US" altLang="zh-CN" dirty="0" smtClean="0"/>
              <a:t>%</a:t>
            </a:r>
          </a:p>
          <a:p>
            <a:pPr lvl="1"/>
            <a:r>
              <a:rPr lang="en-US" altLang="zh-CN" dirty="0"/>
              <a:t>%</a:t>
            </a:r>
            <a:r>
              <a:rPr lang="en-US" altLang="zh-CN" i="1" dirty="0" smtClean="0"/>
              <a:t>string</a:t>
            </a:r>
          </a:p>
          <a:p>
            <a:pPr lvl="1"/>
            <a:r>
              <a:rPr lang="en-US" altLang="zh-CN" dirty="0"/>
              <a:t>%?</a:t>
            </a:r>
            <a:r>
              <a:rPr lang="en-US" altLang="zh-CN" i="1" dirty="0" smtClean="0"/>
              <a:t>string</a:t>
            </a:r>
          </a:p>
          <a:p>
            <a:pPr lvl="1"/>
            <a:r>
              <a:rPr lang="en-US" altLang="zh-CN" dirty="0" smtClean="0"/>
              <a:t>%-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 smtClean="0"/>
          </a:p>
          <a:p>
            <a:r>
              <a:rPr lang="en-US" altLang="zh-CN" b="1" dirty="0" err="1"/>
              <a:t>bg</a:t>
            </a:r>
            <a:r>
              <a:rPr lang="en-US" altLang="zh-CN" dirty="0"/>
              <a:t> is a </a:t>
            </a:r>
            <a:r>
              <a:rPr lang="en-US" altLang="zh-CN" dirty="0">
                <a:hlinkClick r:id="rId2"/>
              </a:rPr>
              <a:t>job</a:t>
            </a:r>
            <a:r>
              <a:rPr lang="en-US" altLang="zh-CN" dirty="0"/>
              <a:t> control command. It resumes suspended jobs in the background, returning the user to the </a:t>
            </a:r>
            <a:r>
              <a:rPr lang="en-US" altLang="zh-CN" dirty="0">
                <a:hlinkClick r:id="rId3"/>
              </a:rPr>
              <a:t>shell</a:t>
            </a:r>
            <a:r>
              <a:rPr lang="en-US" altLang="zh-CN" dirty="0"/>
              <a:t> prompt while the job runs.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9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Killing and </a:t>
            </a:r>
            <a:r>
              <a:rPr lang="en-US" altLang="zh-CN" dirty="0" err="1"/>
              <a:t>Renicing</a:t>
            </a:r>
            <a:r>
              <a:rPr lang="en-US" altLang="zh-CN" dirty="0"/>
              <a:t>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Killing processes with kill and </a:t>
            </a:r>
            <a:r>
              <a:rPr lang="en-US" altLang="zh-CN" dirty="0" err="1" smtClean="0"/>
              <a:t>killall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 Unix-like operating systems, the kill command sends a signal to a process. If you don't specify which signal to send, by default the TERM signal is sent, which terminates the process. </a:t>
            </a:r>
          </a:p>
          <a:p>
            <a:pPr lvl="1"/>
            <a:r>
              <a:rPr lang="en-US" altLang="zh-CN" dirty="0" smtClean="0"/>
              <a:t>Signals are represented by both numbers and names. Signals that you might send most commonly from a command include SIGKILL (9), SIGTERM (15), and SIGHUP (1). </a:t>
            </a:r>
          </a:p>
          <a:p>
            <a:r>
              <a:rPr lang="en-US" altLang="zh-CN" dirty="0"/>
              <a:t>Using kill to signal processes by </a:t>
            </a:r>
            <a:r>
              <a:rPr lang="en-US" altLang="zh-CN" dirty="0" smtClean="0"/>
              <a:t>PID</a:t>
            </a:r>
          </a:p>
          <a:p>
            <a:pPr marL="457200" lvl="1" indent="0">
              <a:buNone/>
            </a:pPr>
            <a:r>
              <a:rPr lang="sv-SE" altLang="zh-CN" dirty="0" smtClean="0"/>
              <a:t>$ kill 10432</a:t>
            </a:r>
          </a:p>
          <a:p>
            <a:pPr marL="457200" lvl="1" indent="0">
              <a:buNone/>
            </a:pPr>
            <a:r>
              <a:rPr lang="sv-SE" altLang="zh-CN" dirty="0" smtClean="0"/>
              <a:t>$ kill -15 10432</a:t>
            </a:r>
          </a:p>
          <a:p>
            <a:pPr marL="457200" lvl="1" indent="0">
              <a:buNone/>
            </a:pPr>
            <a:r>
              <a:rPr lang="sv-SE" altLang="zh-CN" dirty="0" smtClean="0"/>
              <a:t>$ kill -SIGKILL 10432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75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killall</a:t>
            </a:r>
            <a:r>
              <a:rPr lang="en-US" altLang="zh-CN" dirty="0"/>
              <a:t> to signal processes by </a:t>
            </a:r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/>
              <a:t>$ </a:t>
            </a:r>
            <a:r>
              <a:rPr lang="en-US" altLang="zh-CN" b="1" dirty="0" err="1"/>
              <a:t>killall</a:t>
            </a:r>
            <a:r>
              <a:rPr lang="en-US" altLang="zh-CN" b="1" dirty="0"/>
              <a:t> -9 </a:t>
            </a:r>
            <a:r>
              <a:rPr lang="en-US" altLang="zh-CN" b="1" dirty="0" err="1" smtClean="0"/>
              <a:t>testme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6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Setting processor priority with nice and </a:t>
            </a:r>
            <a:r>
              <a:rPr lang="en-US" altLang="zh-CN" dirty="0" err="1" smtClean="0"/>
              <a:t>renice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Every process running on your system has a nice value between –20 and 19. By default, the nice value is set to 0.</a:t>
            </a:r>
          </a:p>
          <a:p>
            <a:pPr lvl="1"/>
            <a:r>
              <a:rPr lang="en-US" altLang="zh-CN" dirty="0" smtClean="0"/>
              <a:t>The lower the nice value, the more access to the CPUs the process has. In other words, the nicer a process is, the less CPU attention it gets.</a:t>
            </a:r>
          </a:p>
          <a:p>
            <a:pPr lvl="1"/>
            <a:r>
              <a:rPr lang="en-US" altLang="zh-CN" dirty="0" smtClean="0"/>
              <a:t>A regular user can set nice values only from 0 to 19. No negative values are allowed.</a:t>
            </a:r>
            <a:endParaRPr lang="en-US" altLang="zh-CN" dirty="0"/>
          </a:p>
          <a:p>
            <a:pPr lvl="1"/>
            <a:r>
              <a:rPr lang="en-US" altLang="zh-CN" dirty="0"/>
              <a:t>regular user can set the nice value higher, not lower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A regular user can set the nice value only on the user’s own processes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The root user can set the nice value on any process to any valid value, up or down.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7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403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Managing Running Processes</vt:lpstr>
      <vt:lpstr>Understanding Processes</vt:lpstr>
      <vt:lpstr>Listing Processes</vt:lpstr>
      <vt:lpstr>Managing Background and Foreground Processes</vt:lpstr>
      <vt:lpstr>PowerPoint 演示文稿</vt:lpstr>
      <vt:lpstr>PowerPoint 演示文稿</vt:lpstr>
      <vt:lpstr>Killing and Renicing Processes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Running Processes</dc:title>
  <dc:creator>jingqiu@swu.edu.cn</dc:creator>
  <cp:lastModifiedBy>jingqiu@swu.edu.cn</cp:lastModifiedBy>
  <cp:revision>17</cp:revision>
  <dcterms:created xsi:type="dcterms:W3CDTF">2020-11-22T09:46:34Z</dcterms:created>
  <dcterms:modified xsi:type="dcterms:W3CDTF">2020-11-22T13:45:55Z</dcterms:modified>
</cp:coreProperties>
</file>