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8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84" r:id="rId24"/>
    <p:sldId id="285" r:id="rId25"/>
    <p:sldId id="286" r:id="rId26"/>
    <p:sldId id="277" r:id="rId27"/>
    <p:sldId id="287" r:id="rId28"/>
    <p:sldId id="278" r:id="rId29"/>
    <p:sldId id="280" r:id="rId30"/>
    <p:sldId id="282" r:id="rId31"/>
    <p:sldId id="289" r:id="rId32"/>
    <p:sldId id="305" r:id="rId33"/>
    <p:sldId id="290" r:id="rId34"/>
    <p:sldId id="27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281" r:id="rId43"/>
    <p:sldId id="288" r:id="rId44"/>
    <p:sldId id="304" r:id="rId45"/>
    <p:sldId id="291" r:id="rId46"/>
    <p:sldId id="292" r:id="rId47"/>
    <p:sldId id="293" r:id="rId48"/>
    <p:sldId id="294" r:id="rId49"/>
    <p:sldId id="295" r:id="rId50"/>
    <p:sldId id="29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46624-4589-4D94-80DB-A6CF4E6E29E2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35581-FFFA-43AF-9176-C865DD13C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3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2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6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7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2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4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7673-61E1-4F48-AD3D-9FA12EAA5C5E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2944E-2676-41F0-B787-8EC362BF18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3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ash.cyberciti.biz/guide/Read_command" TargetMode="External"/><Relationship Id="rId2" Type="http://schemas.openxmlformats.org/officeDocument/2006/relationships/hyperlink" Target="https://bash.cyberciti.biz/guide/$IF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Writing Simple Shell Scripts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0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5442"/>
            <a:ext cx="10515600" cy="5771521"/>
          </a:xfrm>
        </p:spPr>
        <p:txBody>
          <a:bodyPr/>
          <a:lstStyle/>
          <a:p>
            <a:pPr lvl="1"/>
            <a:r>
              <a:rPr lang="en-US" altLang="zh-CN" sz="2000" dirty="0"/>
              <a:t>${</a:t>
            </a:r>
            <a:r>
              <a:rPr lang="en-US" altLang="zh-CN" sz="2000" dirty="0" err="1"/>
              <a:t>var#pattern</a:t>
            </a:r>
            <a:r>
              <a:rPr lang="en-US" altLang="zh-CN" sz="2000" dirty="0"/>
              <a:t>}:   Chop the shortest match for pattern from the front of </a:t>
            </a:r>
            <a:r>
              <a:rPr lang="en-US" altLang="zh-CN" sz="2000" dirty="0" err="1"/>
              <a:t>var’s</a:t>
            </a:r>
            <a:r>
              <a:rPr lang="en-US" altLang="zh-CN" sz="2000" dirty="0"/>
              <a:t> value.</a:t>
            </a:r>
          </a:p>
          <a:p>
            <a:pPr lvl="1"/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##pattern}: Chop the longest match for pattern from the front of </a:t>
            </a:r>
            <a:r>
              <a:rPr lang="en-US" altLang="zh-CN" sz="2000" dirty="0" err="1"/>
              <a:t>var’s</a:t>
            </a:r>
            <a:r>
              <a:rPr lang="en-US" altLang="zh-CN" sz="2000" dirty="0"/>
              <a:t> value.</a:t>
            </a:r>
          </a:p>
          <a:p>
            <a:pPr lvl="1"/>
            <a:r>
              <a:rPr lang="en-US" altLang="zh-CN" sz="2000" dirty="0"/>
              <a:t>${</a:t>
            </a:r>
            <a:r>
              <a:rPr lang="en-US" altLang="zh-CN" sz="2000" dirty="0" err="1"/>
              <a:t>var%pattern</a:t>
            </a:r>
            <a:r>
              <a:rPr lang="en-US" altLang="zh-CN" sz="2000" dirty="0"/>
              <a:t>}:    Chop the shortest match for pattern from the end of </a:t>
            </a:r>
            <a:r>
              <a:rPr lang="en-US" altLang="zh-CN" sz="2000" dirty="0" err="1"/>
              <a:t>var’s</a:t>
            </a:r>
            <a:r>
              <a:rPr lang="en-US" altLang="zh-CN" sz="2000" dirty="0"/>
              <a:t> value.</a:t>
            </a:r>
          </a:p>
          <a:p>
            <a:pPr lvl="1"/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%%pattern}:   Chop the longest match for pattern from the end of </a:t>
            </a:r>
            <a:r>
              <a:rPr lang="en-US" altLang="zh-CN" sz="2000" dirty="0" err="1"/>
              <a:t>var’s</a:t>
            </a:r>
            <a:r>
              <a:rPr lang="en-US" altLang="zh-CN" sz="2000" dirty="0"/>
              <a:t> value.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0830" y="2303253"/>
            <a:ext cx="9282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Std-Bold"/>
              </a:rPr>
              <a:t>MYFILENAME=/home/</a:t>
            </a:r>
            <a:r>
              <a:rPr lang="en-US" altLang="zh-CN" b="1" dirty="0" err="1">
                <a:latin typeface="CourierStd-Bold"/>
              </a:rPr>
              <a:t>digby</a:t>
            </a:r>
            <a:r>
              <a:rPr lang="en-US" altLang="zh-CN" b="1" dirty="0">
                <a:latin typeface="CourierStd-Bold"/>
              </a:rPr>
              <a:t>/myfile.txt</a:t>
            </a:r>
            <a:r>
              <a:rPr lang="en-US" altLang="zh-CN" dirty="0">
                <a:latin typeface="OfficinaSerifStd-Book"/>
              </a:rPr>
              <a:t>: Sets the value of </a:t>
            </a:r>
            <a:r>
              <a:rPr lang="en-US" altLang="zh-CN" dirty="0">
                <a:latin typeface="CourierStd"/>
              </a:rPr>
              <a:t>MYFILENAME</a:t>
            </a:r>
          </a:p>
          <a:p>
            <a:r>
              <a:rPr lang="en-US" altLang="zh-CN" b="1" dirty="0">
                <a:latin typeface="CourierStd-Bold"/>
              </a:rPr>
              <a:t>FILE=${MYFILENAME##*/}		  </a:t>
            </a:r>
            <a:r>
              <a:rPr lang="en-US" altLang="zh-CN" dirty="0">
                <a:latin typeface="OfficinaSerifStd-Book"/>
              </a:rPr>
              <a:t>: </a:t>
            </a:r>
            <a:r>
              <a:rPr lang="en-US" altLang="zh-CN" dirty="0">
                <a:latin typeface="CourierStd"/>
              </a:rPr>
              <a:t>FILE </a:t>
            </a:r>
            <a:r>
              <a:rPr lang="en-US" altLang="zh-CN" dirty="0">
                <a:latin typeface="OfficinaSerifStd-Book"/>
              </a:rPr>
              <a:t>becomes </a:t>
            </a:r>
            <a:r>
              <a:rPr lang="en-US" altLang="zh-CN" dirty="0">
                <a:latin typeface="CourierStd"/>
              </a:rPr>
              <a:t>myfile.txt</a:t>
            </a:r>
          </a:p>
          <a:p>
            <a:r>
              <a:rPr lang="en-US" altLang="zh-CN" b="1" dirty="0">
                <a:latin typeface="CourierStd-Bold"/>
              </a:rPr>
              <a:t>DIR=${MYFILENAME%/*}		  </a:t>
            </a:r>
            <a:r>
              <a:rPr lang="en-US" altLang="zh-CN" dirty="0">
                <a:latin typeface="OfficinaSerifStd-Book"/>
              </a:rPr>
              <a:t>: </a:t>
            </a:r>
            <a:r>
              <a:rPr lang="en-US" altLang="zh-CN" dirty="0">
                <a:latin typeface="CourierStd"/>
              </a:rPr>
              <a:t>DIR </a:t>
            </a:r>
            <a:r>
              <a:rPr lang="en-US" altLang="zh-CN" dirty="0">
                <a:latin typeface="OfficinaSerifStd-Book"/>
              </a:rPr>
              <a:t>becomes </a:t>
            </a:r>
            <a:r>
              <a:rPr lang="en-US" altLang="zh-CN" dirty="0">
                <a:latin typeface="CourierStd"/>
              </a:rPr>
              <a:t>/home/</a:t>
            </a:r>
            <a:r>
              <a:rPr lang="en-US" altLang="zh-CN" dirty="0" err="1">
                <a:latin typeface="CourierStd"/>
              </a:rPr>
              <a:t>digby</a:t>
            </a:r>
            <a:endParaRPr lang="en-US" altLang="zh-CN" dirty="0">
              <a:latin typeface="CourierStd"/>
            </a:endParaRPr>
          </a:p>
          <a:p>
            <a:r>
              <a:rPr lang="en-US" altLang="zh-CN" b="1" dirty="0">
                <a:latin typeface="CourierStd-Bold"/>
              </a:rPr>
              <a:t>NAME=${FILE%.*}			  </a:t>
            </a:r>
            <a:r>
              <a:rPr lang="en-US" altLang="zh-CN" dirty="0">
                <a:latin typeface="OfficinaSerifStd-Book"/>
              </a:rPr>
              <a:t>: </a:t>
            </a:r>
            <a:r>
              <a:rPr lang="en-US" altLang="zh-CN" dirty="0">
                <a:latin typeface="CourierStd"/>
              </a:rPr>
              <a:t>NAME </a:t>
            </a:r>
            <a:r>
              <a:rPr lang="en-US" altLang="zh-CN" dirty="0">
                <a:latin typeface="OfficinaSerifStd-Book"/>
              </a:rPr>
              <a:t>becomes </a:t>
            </a:r>
            <a:r>
              <a:rPr lang="en-US" altLang="zh-CN" dirty="0" err="1">
                <a:latin typeface="CourierStd"/>
              </a:rPr>
              <a:t>myfile</a:t>
            </a:r>
            <a:endParaRPr lang="en-US" altLang="zh-CN" dirty="0">
              <a:latin typeface="CourierStd"/>
            </a:endParaRPr>
          </a:p>
          <a:p>
            <a:r>
              <a:rPr lang="en-US" altLang="zh-CN" b="1" dirty="0">
                <a:latin typeface="CourierStd-Bold"/>
              </a:rPr>
              <a:t>EXTENSION=${FILE##*.}		  </a:t>
            </a:r>
            <a:r>
              <a:rPr lang="en-US" altLang="zh-CN" dirty="0">
                <a:latin typeface="OfficinaSerifStd-Book"/>
              </a:rPr>
              <a:t>: </a:t>
            </a:r>
            <a:r>
              <a:rPr lang="en-US" altLang="zh-CN" dirty="0">
                <a:latin typeface="CourierStd"/>
              </a:rPr>
              <a:t>EXTENSION </a:t>
            </a:r>
            <a:r>
              <a:rPr lang="en-US" altLang="zh-CN" dirty="0">
                <a:latin typeface="OfficinaSerifStd-Book"/>
              </a:rPr>
              <a:t>becomes </a:t>
            </a:r>
            <a:r>
              <a:rPr lang="en-US" altLang="zh-CN" dirty="0">
                <a:latin typeface="CourierStd"/>
              </a:rPr>
              <a:t>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Performing arithmetic in shell 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Bash uses </a:t>
            </a:r>
            <a:r>
              <a:rPr lang="en-US" altLang="zh-CN" i="1" dirty="0" err="1"/>
              <a:t>untyped</a:t>
            </a:r>
            <a:r>
              <a:rPr lang="en-US" altLang="zh-CN" i="1" dirty="0"/>
              <a:t> variables</a:t>
            </a:r>
            <a:r>
              <a:rPr lang="en-US" altLang="zh-CN" dirty="0"/>
              <a:t>, meaning it normally treats variables as strings of text, but </a:t>
            </a:r>
            <a:r>
              <a:rPr lang="en-US" altLang="zh-CN" dirty="0" err="1"/>
              <a:t>youcan</a:t>
            </a:r>
            <a:r>
              <a:rPr lang="en-US" altLang="zh-CN" dirty="0"/>
              <a:t> change them on the fly if you want it to.</a:t>
            </a:r>
          </a:p>
          <a:p>
            <a:r>
              <a:rPr lang="en-US" altLang="zh-CN" dirty="0"/>
              <a:t>declare - Declare variables and give them attributes.</a:t>
            </a:r>
          </a:p>
          <a:p>
            <a:r>
              <a:rPr lang="en-US" altLang="zh-CN" dirty="0"/>
              <a:t>Integer arithmetic can be performed using the built-in </a:t>
            </a:r>
            <a:r>
              <a:rPr lang="en-US" altLang="zh-CN" b="1" dirty="0"/>
              <a:t>let</a:t>
            </a:r>
            <a:r>
              <a:rPr lang="en-US" altLang="zh-CN" dirty="0"/>
              <a:t> command or through the external </a:t>
            </a:r>
            <a:r>
              <a:rPr lang="en-US" altLang="zh-CN" b="1" dirty="0"/>
              <a:t>expr</a:t>
            </a:r>
            <a:r>
              <a:rPr lang="en-US" altLang="zh-CN" dirty="0"/>
              <a:t> or </a:t>
            </a:r>
            <a:r>
              <a:rPr lang="en-US" altLang="zh-CN" b="1" dirty="0" err="1"/>
              <a:t>bc</a:t>
            </a:r>
            <a:r>
              <a:rPr lang="en-US" altLang="zh-CN" dirty="0"/>
              <a:t> commands.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1946" y="4579521"/>
            <a:ext cx="9227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Std"/>
              </a:rPr>
              <a:t>BIGNUM=1024</a:t>
            </a:r>
          </a:p>
          <a:p>
            <a:r>
              <a:rPr lang="en-US" altLang="zh-CN" dirty="0">
                <a:latin typeface="CourierStd"/>
              </a:rPr>
              <a:t>let RESULT=$BIGNUM/16</a:t>
            </a:r>
          </a:p>
          <a:p>
            <a:r>
              <a:rPr lang="en-US" altLang="zh-CN" dirty="0">
                <a:latin typeface="CourierStd"/>
              </a:rPr>
              <a:t>RESULT=`expr $BIGNUM / 16`</a:t>
            </a:r>
          </a:p>
          <a:p>
            <a:r>
              <a:rPr lang="en-US" altLang="zh-CN" dirty="0">
                <a:latin typeface="CourierStd"/>
              </a:rPr>
              <a:t>RESULT=`echo "$BIGNUM / 16" | </a:t>
            </a:r>
            <a:r>
              <a:rPr lang="en-US" altLang="zh-CN" dirty="0" err="1">
                <a:latin typeface="CourierStd"/>
              </a:rPr>
              <a:t>bc</a:t>
            </a:r>
            <a:r>
              <a:rPr lang="en-US" altLang="zh-CN" dirty="0">
                <a:latin typeface="CourierStd"/>
              </a:rPr>
              <a:t>`</a:t>
            </a:r>
          </a:p>
          <a:p>
            <a:r>
              <a:rPr lang="en-US" altLang="zh-CN" dirty="0">
                <a:latin typeface="CourierStd"/>
              </a:rPr>
              <a:t>let foo=$RANDOM; echo $foo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02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Another way to grow a variable incrementally is to use $(())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5939" y="2648309"/>
            <a:ext cx="99290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Std-Bold"/>
              </a:rPr>
              <a:t>$ I=0</a:t>
            </a:r>
          </a:p>
          <a:p>
            <a:r>
              <a:rPr lang="en-US" altLang="zh-CN" b="1" dirty="0">
                <a:latin typeface="CourierStd-Bold"/>
              </a:rPr>
              <a:t>$ echo "The value of I after increment is $((++I))"</a:t>
            </a:r>
          </a:p>
          <a:p>
            <a:r>
              <a:rPr lang="en-US" altLang="zh-CN" dirty="0">
                <a:latin typeface="CourierStd"/>
              </a:rPr>
              <a:t>The value of I after increment is 1</a:t>
            </a:r>
          </a:p>
          <a:p>
            <a:r>
              <a:rPr lang="en-US" altLang="zh-CN" b="1" dirty="0">
                <a:latin typeface="CourierStd-Bold"/>
              </a:rPr>
              <a:t>$ echo "The value of I before and after increment is $((I++)) and $I"</a:t>
            </a:r>
          </a:p>
          <a:p>
            <a:r>
              <a:rPr lang="en-US" altLang="zh-CN" dirty="0">
                <a:latin typeface="CourierStd"/>
              </a:rPr>
              <a:t>The value of I before and after increment is 1 and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50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programming constructs in shell 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″if. . .then″ statements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8585" y="2479641"/>
            <a:ext cx="2810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if commands</a:t>
            </a:r>
          </a:p>
          <a:p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then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&lt;commands&gt;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fi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45575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if </a:t>
            </a:r>
            <a:r>
              <a:rPr lang="en-US" altLang="zh-CN" i="1" dirty="0">
                <a:latin typeface="LiberationMono-Italic"/>
              </a:rPr>
              <a:t>commands </a:t>
            </a:r>
          </a:p>
          <a:p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then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&lt;commands&gt;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else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&lt;other commands&gt;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fi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80317" y="282611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if commands</a:t>
            </a:r>
          </a:p>
          <a:p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then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&lt;commands&gt;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555555"/>
                </a:solidFill>
                <a:latin typeface="Helvetica Neue"/>
              </a:rPr>
              <a:t>elif</a:t>
            </a: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 commands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then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&lt;different commands&gt;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else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&lt;other commands&gt;</a:t>
            </a:r>
            <a:br>
              <a:rPr lang="en-US" altLang="zh-CN" dirty="0"/>
            </a:br>
            <a:r>
              <a:rPr lang="en-US" altLang="zh-CN" b="1" dirty="0">
                <a:solidFill>
                  <a:srgbClr val="555555"/>
                </a:solidFill>
                <a:latin typeface="Helvetica Neue"/>
              </a:rPr>
              <a:t>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6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3374" y="36025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LiberationMono"/>
              </a:rPr>
              <a:t>if </a:t>
            </a:r>
            <a:r>
              <a:rPr lang="en-US" altLang="zh-CN" i="1" dirty="0">
                <a:latin typeface="LiberationMono-Italic"/>
              </a:rPr>
              <a:t>commands</a:t>
            </a:r>
            <a:r>
              <a:rPr lang="en-US" altLang="zh-CN" dirty="0">
                <a:latin typeface="LiberationMono"/>
              </a:rPr>
              <a:t>; then</a:t>
            </a:r>
          </a:p>
          <a:p>
            <a:r>
              <a:rPr lang="en-US" altLang="zh-CN" i="1" dirty="0">
                <a:latin typeface="LiberationMono-Italic"/>
              </a:rPr>
              <a:t>commands</a:t>
            </a:r>
          </a:p>
          <a:p>
            <a:r>
              <a:rPr lang="en-US" altLang="zh-CN" dirty="0">
                <a:latin typeface="LiberationMono"/>
              </a:rPr>
              <a:t>[</a:t>
            </a:r>
            <a:r>
              <a:rPr lang="en-US" altLang="zh-CN" dirty="0" err="1">
                <a:latin typeface="LiberationMono"/>
              </a:rPr>
              <a:t>elif</a:t>
            </a:r>
            <a:r>
              <a:rPr lang="en-US" altLang="zh-CN" dirty="0">
                <a:latin typeface="LiberationMono"/>
              </a:rPr>
              <a:t> </a:t>
            </a:r>
            <a:r>
              <a:rPr lang="en-US" altLang="zh-CN" i="1" dirty="0">
                <a:latin typeface="LiberationMono-Italic"/>
              </a:rPr>
              <a:t>commands</a:t>
            </a:r>
            <a:r>
              <a:rPr lang="en-US" altLang="zh-CN" dirty="0">
                <a:latin typeface="LiberationMono"/>
              </a:rPr>
              <a:t>; then</a:t>
            </a:r>
          </a:p>
          <a:p>
            <a:r>
              <a:rPr lang="en-US" altLang="zh-CN" i="1" dirty="0">
                <a:latin typeface="LiberationMono-Italic"/>
              </a:rPr>
              <a:t>commands</a:t>
            </a:r>
            <a:r>
              <a:rPr lang="en-US" altLang="zh-CN" dirty="0">
                <a:latin typeface="LiberationMono"/>
              </a:rPr>
              <a:t>...]</a:t>
            </a:r>
          </a:p>
          <a:p>
            <a:r>
              <a:rPr lang="en-US" altLang="zh-CN" dirty="0">
                <a:latin typeface="LiberationMono"/>
              </a:rPr>
              <a:t>[else</a:t>
            </a:r>
          </a:p>
          <a:p>
            <a:r>
              <a:rPr lang="en-US" altLang="zh-CN" i="1" dirty="0">
                <a:latin typeface="LiberationMono-Italic"/>
              </a:rPr>
              <a:t>commands</a:t>
            </a:r>
            <a:r>
              <a:rPr lang="en-US" altLang="zh-CN" dirty="0">
                <a:latin typeface="LiberationMono"/>
              </a:rPr>
              <a:t>]</a:t>
            </a:r>
          </a:p>
          <a:p>
            <a:r>
              <a:rPr lang="en-US" altLang="zh-CN" dirty="0">
                <a:latin typeface="LiberationMono"/>
              </a:rPr>
              <a:t>fi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6762" y="3241473"/>
            <a:ext cx="66940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#!/bin/bash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#another example script of if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echo "Input a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directory,please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!"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dir_name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 cd $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&gt; /dev/null 2&gt;&amp;1 ;then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echo "enter directory:$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succeed"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echo "enter directory:$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failded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409247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915062"/>
            <a:ext cx="40112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Std"/>
              </a:rPr>
              <a:t>STRING="Friday"</a:t>
            </a:r>
          </a:p>
          <a:p>
            <a:r>
              <a:rPr lang="en-US" altLang="zh-CN" dirty="0">
                <a:latin typeface="CourierStd"/>
              </a:rPr>
              <a:t>if [ $STRING = "Friday" ] ; then</a:t>
            </a:r>
          </a:p>
          <a:p>
            <a:r>
              <a:rPr lang="en-US" altLang="zh-CN" dirty="0">
                <a:latin typeface="CourierStd"/>
              </a:rPr>
              <a:t>echo "</a:t>
            </a:r>
            <a:r>
              <a:rPr lang="en-US" altLang="zh-CN" dirty="0" err="1">
                <a:latin typeface="CourierStd"/>
              </a:rPr>
              <a:t>WhooHoo</a:t>
            </a:r>
            <a:r>
              <a:rPr lang="en-US" altLang="zh-CN" dirty="0">
                <a:latin typeface="CourierStd"/>
              </a:rPr>
              <a:t>. Friday."</a:t>
            </a:r>
          </a:p>
          <a:p>
            <a:r>
              <a:rPr lang="en-US" altLang="zh-CN" dirty="0">
                <a:latin typeface="CourierStd"/>
              </a:rPr>
              <a:t>else</a:t>
            </a:r>
          </a:p>
          <a:p>
            <a:r>
              <a:rPr lang="en-US" altLang="zh-CN" dirty="0">
                <a:latin typeface="CourierStd"/>
              </a:rPr>
              <a:t>echo "Will Friday ever get here?"</a:t>
            </a:r>
          </a:p>
          <a:p>
            <a:r>
              <a:rPr lang="en-US" altLang="zh-CN" dirty="0">
                <a:latin typeface="CourierStd"/>
              </a:rPr>
              <a:t>fi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682" y="4045637"/>
            <a:ext cx="104537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The square brackets ( [ ] ) in the 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 statement above are actually a reference to the command 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test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br>
              <a:rPr lang="en-US" altLang="zh-CN" dirty="0">
                <a:solidFill>
                  <a:srgbClr val="333333"/>
                </a:solidFill>
                <a:latin typeface="Helvetica Neue"/>
              </a:rPr>
            </a:br>
            <a:r>
              <a:rPr lang="en-US" altLang="zh-CN" sz="2400" dirty="0"/>
              <a:t>test </a:t>
            </a:r>
            <a:r>
              <a:rPr lang="en-US" altLang="zh-CN" sz="2000" dirty="0"/>
              <a:t>EXPRESSION</a:t>
            </a:r>
            <a:br>
              <a:rPr lang="en-US" altLang="zh-CN" sz="2400" dirty="0"/>
            </a:br>
            <a:r>
              <a:rPr lang="en-US" altLang="zh-CN" sz="2400" dirty="0"/>
              <a:t>[ </a:t>
            </a:r>
            <a:r>
              <a:rPr lang="en-US" altLang="zh-CN" sz="2000" dirty="0"/>
              <a:t>EXPRESSION </a:t>
            </a:r>
            <a:r>
              <a:rPr lang="en-US" altLang="zh-CN" sz="2400" dirty="0"/>
              <a:t>]</a:t>
            </a:r>
            <a:br>
              <a:rPr lang="en-US" altLang="zh-CN" sz="2400" dirty="0"/>
            </a:br>
            <a:r>
              <a:rPr lang="en-US" altLang="zh-CN" sz="2400" dirty="0"/>
              <a:t>[[ EXPRESSION ]]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 must be a space between the opening and closing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There must be space before and after the conditional operator (=, ==, &lt;= </a:t>
            </a:r>
            <a:r>
              <a:rPr lang="en-US" altLang="zh-CN" dirty="0" err="1"/>
              <a:t>etc</a:t>
            </a:r>
            <a:r>
              <a:rPr lang="en-US" altLang="zh-CN" dirty="0"/>
              <a:t>).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62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5057"/>
            <a:ext cx="10515600" cy="5831906"/>
          </a:xfrm>
        </p:spPr>
        <p:txBody>
          <a:bodyPr/>
          <a:lstStyle/>
          <a:p>
            <a:r>
              <a:rPr lang="en-US" altLang="zh-CN" dirty="0"/>
              <a:t>File Expressions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0" y="906852"/>
            <a:ext cx="9172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2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5057"/>
            <a:ext cx="10515600" cy="5831906"/>
          </a:xfrm>
        </p:spPr>
        <p:txBody>
          <a:bodyPr/>
          <a:lstStyle/>
          <a:p>
            <a:r>
              <a:rPr lang="en-US" altLang="zh-CN" dirty="0"/>
              <a:t>File Expressions</a:t>
            </a:r>
            <a:endParaRPr lang="zh-CN" altLang="en-US" dirty="0"/>
          </a:p>
        </p:txBody>
      </p:sp>
      <p:graphicFrame>
        <p:nvGraphicFramePr>
          <p:cNvPr id="4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73264"/>
              </p:ext>
            </p:extLst>
          </p:nvPr>
        </p:nvGraphicFramePr>
        <p:xfrm>
          <a:off x="1227438" y="1045564"/>
          <a:ext cx="8229600" cy="3607756"/>
        </p:xfrm>
        <a:graphic>
          <a:graphicData uri="http://schemas.openxmlformats.org/drawingml/2006/table">
            <a:tbl>
              <a:tblPr/>
              <a:tblGrid>
                <a:gridCol w="223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存在且是普通文件时，返回真 ( 即返回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存在且是链接文件时，返回真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存在且是一个目录时，返回真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存在且大小大于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</a:rPr>
                        <a:t>0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文件或目录）存在且可读时，返回真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-w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文件或目录）存在且可写时，返回真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-x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fname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fname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（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文件或目录）存在且可执行时，返回真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49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5057"/>
            <a:ext cx="10515600" cy="5831906"/>
          </a:xfrm>
        </p:spPr>
        <p:txBody>
          <a:bodyPr/>
          <a:lstStyle/>
          <a:p>
            <a:r>
              <a:rPr lang="en-US" altLang="zh-CN" dirty="0"/>
              <a:t>String Expressions</a:t>
            </a:r>
            <a:endParaRPr lang="zh-CN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3414"/>
              </p:ext>
            </p:extLst>
          </p:nvPr>
        </p:nvGraphicFramePr>
        <p:xfrm>
          <a:off x="1180381" y="1139364"/>
          <a:ext cx="7999040" cy="1738948"/>
        </p:xfrm>
        <a:graphic>
          <a:graphicData uri="http://schemas.openxmlformats.org/drawingml/2006/table">
            <a:tbl>
              <a:tblPr/>
              <a:tblGrid>
                <a:gridCol w="2814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z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长度为0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string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如果字符串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string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长度不为0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两字符串相等（也可使用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==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!=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str2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两字符串不等返回真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71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5057"/>
            <a:ext cx="10515600" cy="5831906"/>
          </a:xfrm>
        </p:spPr>
        <p:txBody>
          <a:bodyPr/>
          <a:lstStyle/>
          <a:p>
            <a:r>
              <a:rPr lang="en-US" altLang="zh-CN" dirty="0"/>
              <a:t>Integer Expressions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99194"/>
              </p:ext>
            </p:extLst>
          </p:nvPr>
        </p:nvGraphicFramePr>
        <p:xfrm>
          <a:off x="1177906" y="1069928"/>
          <a:ext cx="7992888" cy="2359152"/>
        </p:xfrm>
        <a:graphic>
          <a:graphicData uri="http://schemas.openxmlformats.org/drawingml/2006/table">
            <a:tbl>
              <a:tblPr/>
              <a:tblGrid>
                <a:gridCol w="296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eq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ne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不等于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ge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大于或等于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lt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int1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le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int2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int1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小于或等于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int2 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楷体_GB2312" pitchFamily="49" charset="-122"/>
                        </a:rPr>
                        <a:t>返回真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76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shell script </a:t>
            </a:r>
            <a:r>
              <a:rPr lang="en-US" altLang="zh-CN" dirty="0"/>
              <a:t>is a group of commands, functions, variables, or just about anything else you can use from a shell.</a:t>
            </a:r>
          </a:p>
          <a:p>
            <a:endParaRPr lang="en-US" altLang="zh-CN" dirty="0"/>
          </a:p>
          <a:p>
            <a:r>
              <a:rPr lang="en-US" altLang="zh-CN" dirty="0"/>
              <a:t>You can create your own shell scripts to automate the tasks that you need to do regularly.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15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5057"/>
            <a:ext cx="10515600" cy="5831906"/>
          </a:xfrm>
        </p:spPr>
        <p:txBody>
          <a:bodyPr/>
          <a:lstStyle/>
          <a:p>
            <a:r>
              <a:rPr lang="en-US" altLang="zh-CN" b="1" dirty="0"/>
              <a:t>Combining Expressions</a:t>
            </a:r>
            <a:endParaRPr lang="zh-CN" altLang="en-US" dirty="0"/>
          </a:p>
        </p:txBody>
      </p:sp>
      <p:graphicFrame>
        <p:nvGraphicFramePr>
          <p:cNvPr id="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83618"/>
              </p:ext>
            </p:extLst>
          </p:nvPr>
        </p:nvGraphicFramePr>
        <p:xfrm>
          <a:off x="1180292" y="1070716"/>
          <a:ext cx="8209160" cy="1369450"/>
        </p:xfrm>
        <a:graphic>
          <a:graphicData uri="http://schemas.openxmlformats.org/drawingml/2006/table">
            <a:tbl>
              <a:tblPr/>
              <a:tblGrid>
                <a:gridCol w="346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a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与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，都为真时，结果为真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或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，有一个为真时，结果为真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[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!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expr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  <a:ea typeface="宋体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逻辑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9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056" y="5773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VARIABLE=1</a:t>
            </a:r>
          </a:p>
          <a:p>
            <a:r>
              <a:rPr lang="en-US" altLang="zh-CN" dirty="0">
                <a:latin typeface="CourierStd"/>
              </a:rPr>
              <a:t>if [ $VARIABLE -</a:t>
            </a:r>
            <a:r>
              <a:rPr lang="en-US" altLang="zh-CN" dirty="0" err="1">
                <a:latin typeface="CourierStd"/>
              </a:rPr>
              <a:t>eq</a:t>
            </a:r>
            <a:r>
              <a:rPr lang="en-US" altLang="zh-CN" dirty="0">
                <a:latin typeface="CourierStd"/>
              </a:rPr>
              <a:t> 1 ] ; then</a:t>
            </a:r>
          </a:p>
          <a:p>
            <a:r>
              <a:rPr lang="en-US" altLang="zh-CN" dirty="0">
                <a:latin typeface="CourierStd"/>
              </a:rPr>
              <a:t>echo "The variable is 1"</a:t>
            </a:r>
          </a:p>
          <a:p>
            <a:r>
              <a:rPr lang="en-US" altLang="zh-CN" dirty="0">
                <a:latin typeface="CourierStd"/>
              </a:rPr>
              <a:t>fi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7056" y="20946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STRING="Friday"</a:t>
            </a:r>
          </a:p>
          <a:p>
            <a:r>
              <a:rPr lang="en-US" altLang="zh-CN" dirty="0">
                <a:latin typeface="CourierStd"/>
              </a:rPr>
              <a:t>if [ $STRING = "Friday" ] ; then</a:t>
            </a:r>
          </a:p>
          <a:p>
            <a:r>
              <a:rPr lang="en-US" altLang="zh-CN" dirty="0">
                <a:latin typeface="CourierStd"/>
              </a:rPr>
              <a:t>echo "</a:t>
            </a:r>
            <a:r>
              <a:rPr lang="en-US" altLang="zh-CN" dirty="0" err="1">
                <a:latin typeface="CourierStd"/>
              </a:rPr>
              <a:t>WhooHoo</a:t>
            </a:r>
            <a:r>
              <a:rPr lang="en-US" altLang="zh-CN" dirty="0">
                <a:latin typeface="CourierStd"/>
              </a:rPr>
              <a:t>. Friday."</a:t>
            </a:r>
          </a:p>
          <a:p>
            <a:r>
              <a:rPr lang="en-US" altLang="zh-CN" dirty="0">
                <a:latin typeface="CourierStd"/>
              </a:rPr>
              <a:t>else</a:t>
            </a:r>
          </a:p>
          <a:p>
            <a:r>
              <a:rPr lang="en-US" altLang="zh-CN" dirty="0">
                <a:latin typeface="CourierStd"/>
              </a:rPr>
              <a:t>echo "Will Friday ever get here?"</a:t>
            </a:r>
          </a:p>
          <a:p>
            <a:r>
              <a:rPr lang="en-US" altLang="zh-CN" dirty="0">
                <a:latin typeface="CourierStd"/>
              </a:rPr>
              <a:t>fi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48400" y="20946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STRING="FRIDAY"</a:t>
            </a:r>
          </a:p>
          <a:p>
            <a:r>
              <a:rPr lang="en-US" altLang="zh-CN" dirty="0">
                <a:latin typeface="CourierStd"/>
              </a:rPr>
              <a:t>if [ "$STRING" != "Monday" ] ; then</a:t>
            </a:r>
          </a:p>
          <a:p>
            <a:r>
              <a:rPr lang="en-US" altLang="zh-CN" dirty="0">
                <a:latin typeface="CourierStd"/>
              </a:rPr>
              <a:t>echo "At least it's not Monday"</a:t>
            </a:r>
          </a:p>
          <a:p>
            <a:r>
              <a:rPr lang="en-US" altLang="zh-CN" dirty="0">
                <a:latin typeface="CourierStd"/>
              </a:rPr>
              <a:t>fi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67440" y="4165929"/>
            <a:ext cx="10003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Std"/>
              </a:rPr>
              <a:t>filename="$HOME"</a:t>
            </a:r>
          </a:p>
          <a:p>
            <a:r>
              <a:rPr lang="en-US" altLang="zh-CN" dirty="0">
                <a:latin typeface="CourierStd"/>
              </a:rPr>
              <a:t>if [ -f "$filename" ] ; then</a:t>
            </a:r>
          </a:p>
          <a:p>
            <a:r>
              <a:rPr lang="en-US" altLang="zh-CN" dirty="0">
                <a:latin typeface="CourierStd"/>
              </a:rPr>
              <a:t>echo "$filename is a regular file"</a:t>
            </a:r>
          </a:p>
          <a:p>
            <a:r>
              <a:rPr lang="en-US" altLang="zh-CN" dirty="0" err="1">
                <a:latin typeface="CourierStd"/>
              </a:rPr>
              <a:t>elif</a:t>
            </a:r>
            <a:r>
              <a:rPr lang="en-US" altLang="zh-CN" dirty="0">
                <a:latin typeface="CourierStd"/>
              </a:rPr>
              <a:t> [ -d "$filename" ] ; then</a:t>
            </a:r>
          </a:p>
          <a:p>
            <a:r>
              <a:rPr lang="en-US" altLang="zh-CN" dirty="0">
                <a:latin typeface="CourierStd"/>
              </a:rPr>
              <a:t>echo "$filename is a directory"</a:t>
            </a:r>
          </a:p>
          <a:p>
            <a:r>
              <a:rPr lang="en-US" altLang="zh-CN" dirty="0">
                <a:latin typeface="CourierStd"/>
              </a:rPr>
              <a:t>else</a:t>
            </a:r>
          </a:p>
          <a:p>
            <a:r>
              <a:rPr lang="en-US" altLang="zh-CN" dirty="0">
                <a:latin typeface="CourierStd"/>
              </a:rPr>
              <a:t>echo "I have no idea what $filename is"</a:t>
            </a:r>
          </a:p>
          <a:p>
            <a:r>
              <a:rPr lang="en-US" altLang="zh-CN" dirty="0">
                <a:latin typeface="CourierStd"/>
              </a:rPr>
              <a:t>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8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9419" y="9223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# [ test ] || action</a:t>
            </a:r>
          </a:p>
          <a:p>
            <a:r>
              <a:rPr lang="en-US" altLang="zh-CN" dirty="0">
                <a:latin typeface="CourierStd"/>
              </a:rPr>
              <a:t># Perform simple single command if test is false</a:t>
            </a:r>
          </a:p>
          <a:p>
            <a:r>
              <a:rPr lang="en-US" altLang="zh-CN" dirty="0" err="1">
                <a:latin typeface="CourierStd"/>
              </a:rPr>
              <a:t>dirname</a:t>
            </a:r>
            <a:r>
              <a:rPr lang="en-US" altLang="zh-CN" dirty="0">
                <a:latin typeface="CourierStd"/>
              </a:rPr>
              <a:t>="/</a:t>
            </a:r>
            <a:r>
              <a:rPr lang="en-US" altLang="zh-CN" dirty="0" err="1">
                <a:latin typeface="CourierStd"/>
              </a:rPr>
              <a:t>tmp</a:t>
            </a:r>
            <a:r>
              <a:rPr lang="en-US" altLang="zh-CN" dirty="0">
                <a:latin typeface="CourierStd"/>
              </a:rPr>
              <a:t>/</a:t>
            </a:r>
            <a:r>
              <a:rPr lang="en-US" altLang="zh-CN" dirty="0" err="1">
                <a:latin typeface="CourierStd"/>
              </a:rPr>
              <a:t>testdir</a:t>
            </a:r>
            <a:r>
              <a:rPr lang="en-US" altLang="zh-CN" dirty="0">
                <a:latin typeface="CourierStd"/>
              </a:rPr>
              <a:t>"</a:t>
            </a:r>
          </a:p>
          <a:p>
            <a:r>
              <a:rPr lang="en-US" altLang="zh-CN" dirty="0">
                <a:latin typeface="CourierStd"/>
              </a:rPr>
              <a:t>[ -d "$</a:t>
            </a:r>
            <a:r>
              <a:rPr lang="en-US" altLang="zh-CN" dirty="0" err="1">
                <a:latin typeface="CourierStd"/>
              </a:rPr>
              <a:t>dirname</a:t>
            </a:r>
            <a:r>
              <a:rPr lang="en-US" altLang="zh-CN" dirty="0">
                <a:latin typeface="CourierStd"/>
              </a:rPr>
              <a:t>" ] || </a:t>
            </a:r>
            <a:r>
              <a:rPr lang="en-US" altLang="zh-CN" dirty="0" err="1">
                <a:latin typeface="CourierStd"/>
              </a:rPr>
              <a:t>mkdir</a:t>
            </a:r>
            <a:r>
              <a:rPr lang="en-US" altLang="zh-CN" dirty="0">
                <a:latin typeface="CourierStd"/>
              </a:rPr>
              <a:t> "$</a:t>
            </a:r>
            <a:r>
              <a:rPr lang="en-US" altLang="zh-CN" dirty="0" err="1">
                <a:latin typeface="CourierStd"/>
              </a:rPr>
              <a:t>dirname</a:t>
            </a:r>
            <a:r>
              <a:rPr lang="en-US" altLang="zh-CN" dirty="0">
                <a:latin typeface="CourierStd"/>
              </a:rPr>
              <a:t>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2936" y="25355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# [ test ] &amp;&amp; {action}</a:t>
            </a:r>
          </a:p>
          <a:p>
            <a:r>
              <a:rPr lang="en-US" altLang="zh-CN" dirty="0">
                <a:latin typeface="CourierStd"/>
              </a:rPr>
              <a:t># Perform simple single action if test is true</a:t>
            </a:r>
          </a:p>
          <a:p>
            <a:r>
              <a:rPr lang="en-US" altLang="zh-CN" dirty="0">
                <a:latin typeface="CourierStd"/>
              </a:rPr>
              <a:t>[ $# -</a:t>
            </a:r>
            <a:r>
              <a:rPr lang="en-US" altLang="zh-CN" dirty="0" err="1">
                <a:latin typeface="CourierStd"/>
              </a:rPr>
              <a:t>ge</a:t>
            </a:r>
            <a:r>
              <a:rPr lang="en-US" altLang="zh-CN" dirty="0">
                <a:latin typeface="CourierStd"/>
              </a:rPr>
              <a:t> 3 ] &amp;&amp; echo "There are at least 3 command line arguments."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27826" y="4313056"/>
            <a:ext cx="8908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Std-Bold"/>
              </a:rPr>
              <a:t># </a:t>
            </a:r>
            <a:r>
              <a:rPr lang="en-US" altLang="zh-CN" b="1" dirty="0" err="1">
                <a:latin typeface="CourierStd-Bold"/>
              </a:rPr>
              <a:t>dirname</a:t>
            </a:r>
            <a:r>
              <a:rPr lang="en-US" altLang="zh-CN" b="1" dirty="0">
                <a:latin typeface="CourierStd-Bold"/>
              </a:rPr>
              <a:t>=</a:t>
            </a:r>
            <a:r>
              <a:rPr lang="en-US" altLang="zh-CN" b="1" dirty="0" err="1">
                <a:latin typeface="CourierStd-Bold"/>
              </a:rPr>
              <a:t>mydirectory</a:t>
            </a:r>
            <a:endParaRPr lang="en-US" altLang="zh-CN" b="1" dirty="0">
              <a:latin typeface="CourierStd-Bold"/>
            </a:endParaRPr>
          </a:p>
          <a:p>
            <a:r>
              <a:rPr lang="en-US" altLang="zh-CN" b="1" dirty="0">
                <a:latin typeface="CourierStd-Bold"/>
              </a:rPr>
              <a:t>[ -e $</a:t>
            </a:r>
            <a:r>
              <a:rPr lang="en-US" altLang="zh-CN" b="1" dirty="0" err="1">
                <a:latin typeface="CourierStd-Bold"/>
              </a:rPr>
              <a:t>dirname</a:t>
            </a:r>
            <a:r>
              <a:rPr lang="en-US" altLang="zh-CN" b="1" dirty="0">
                <a:latin typeface="CourierStd-Bold"/>
              </a:rPr>
              <a:t> ] &amp;&amp; echo $</a:t>
            </a:r>
            <a:r>
              <a:rPr lang="en-US" altLang="zh-CN" b="1" dirty="0" err="1">
                <a:latin typeface="CourierStd-Bold"/>
              </a:rPr>
              <a:t>dirname</a:t>
            </a:r>
            <a:r>
              <a:rPr lang="en-US" altLang="zh-CN" b="1" dirty="0">
                <a:latin typeface="CourierStd-Bold"/>
              </a:rPr>
              <a:t> already exists || </a:t>
            </a:r>
            <a:r>
              <a:rPr lang="en-US" altLang="zh-CN" b="1" dirty="0" err="1">
                <a:latin typeface="CourierStd-Bold"/>
              </a:rPr>
              <a:t>mkdir</a:t>
            </a:r>
            <a:r>
              <a:rPr lang="en-US" altLang="zh-CN" b="1" dirty="0">
                <a:latin typeface="CourierStd-Bold"/>
              </a:rPr>
              <a:t> $</a:t>
            </a:r>
            <a:r>
              <a:rPr lang="en-US" altLang="zh-CN" b="1" dirty="0" err="1">
                <a:latin typeface="CourierStd-Bold"/>
              </a:rPr>
              <a:t>dirname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41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1079825" y="1046669"/>
            <a:ext cx="8280920" cy="3046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myhost=centos1.ls-al.me</a:t>
            </a:r>
            <a:endParaRPr lang="zh-CN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ping -c1 -w2 $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&amp;&gt;/dev/null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UP."</a:t>
            </a:r>
            <a:endParaRPr lang="zh-CN" altLang="zh-CN" sz="24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</a:t>
            </a:r>
            <a:r>
              <a:rPr lang="en-US" altLang="zh-CN" sz="24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myhost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is DOWN." 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217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1472496" y="722129"/>
            <a:ext cx="8280920" cy="45243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  <a:endParaRPr lang="zh-CN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decide_file_type.sh</a:t>
            </a:r>
            <a:endParaRPr lang="zh-CN" altLang="zh-CN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 $# -ne 1 ]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&amp;&amp;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echo "Usage: $0 &lt;filename&gt;"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;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exit 1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file=$1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-d $file ]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"$file is a directory"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elif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-f $file ]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then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if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[ -r $file -a -w $file -a -x $file ]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  # if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[[ -r $file &amp;&amp; -w $file &amp;&amp; -x $file ]] </a:t>
            </a:r>
            <a:r>
              <a:rPr lang="en-US" altLang="zh-CN" b="1" dirty="0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; then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“You have (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rwx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)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permissioon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on $file."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err="1">
                <a:solidFill>
                  <a:srgbClr val="7030A0"/>
                </a:solidFill>
                <a:latin typeface="Courier New" pitchFamily="49" charset="0"/>
                <a:ea typeface="宋体" charset="-122"/>
              </a:rPr>
              <a:t>fi</a:t>
            </a:r>
            <a:endParaRPr lang="en-US" altLang="zh-CN" b="1" dirty="0">
              <a:solidFill>
                <a:srgbClr val="7030A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else</a:t>
            </a:r>
          </a:p>
          <a:p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echo "$file is neither a file nor a directory."</a:t>
            </a:r>
          </a:p>
          <a:p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fi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49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9329" y="1478338"/>
            <a:ext cx="8097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berationMono"/>
              </a:rPr>
              <a:t>if [[ "$INT" =~ ^-?[0-9]+$ ]]; then</a:t>
            </a:r>
          </a:p>
          <a:p>
            <a:r>
              <a:rPr lang="sv-SE" altLang="zh-CN" dirty="0">
                <a:latin typeface="LiberationMono"/>
              </a:rPr>
              <a:t>if [[ INT -ge MIN_VAL &amp;&amp; INT -le MAX_VAL ]]; then</a:t>
            </a:r>
          </a:p>
          <a:p>
            <a:r>
              <a:rPr lang="en-US" altLang="zh-CN" dirty="0">
                <a:latin typeface="LiberationMono"/>
              </a:rPr>
              <a:t>echo "$INT is within $MIN_VAL to $MAX_VAL."</a:t>
            </a:r>
          </a:p>
          <a:p>
            <a:r>
              <a:rPr lang="en-US" altLang="zh-CN" dirty="0">
                <a:latin typeface="LiberationMono"/>
              </a:rPr>
              <a:t>else</a:t>
            </a:r>
          </a:p>
          <a:p>
            <a:r>
              <a:rPr lang="en-US" altLang="zh-CN" dirty="0">
                <a:latin typeface="LiberationMono"/>
              </a:rPr>
              <a:t>echo "$INT is out of range."</a:t>
            </a:r>
          </a:p>
          <a:p>
            <a:r>
              <a:rPr lang="en-US" altLang="zh-CN" dirty="0">
                <a:latin typeface="LiberationMono"/>
              </a:rPr>
              <a:t>fi</a:t>
            </a:r>
          </a:p>
          <a:p>
            <a:r>
              <a:rPr lang="en-US" altLang="zh-CN" dirty="0">
                <a:latin typeface="LiberationMono"/>
              </a:rPr>
              <a:t>else</a:t>
            </a:r>
          </a:p>
          <a:p>
            <a:r>
              <a:rPr lang="en-US" altLang="zh-CN" dirty="0">
                <a:latin typeface="LiberationMono"/>
              </a:rPr>
              <a:t>echo "INT is not an integer." &gt;&amp;2</a:t>
            </a:r>
          </a:p>
          <a:p>
            <a:r>
              <a:rPr lang="en-US" altLang="zh-CN" dirty="0">
                <a:latin typeface="LiberationMono"/>
              </a:rPr>
              <a:t>exit 1</a:t>
            </a:r>
          </a:p>
          <a:p>
            <a:r>
              <a:rPr lang="en-US" altLang="zh-CN" dirty="0">
                <a:latin typeface="LiberationMono"/>
              </a:rPr>
              <a:t>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0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442" y="410893"/>
            <a:ext cx="10515600" cy="4351338"/>
          </a:xfrm>
        </p:spPr>
        <p:txBody>
          <a:bodyPr/>
          <a:lstStyle/>
          <a:p>
            <a:r>
              <a:rPr lang="en-US" altLang="zh-CN" dirty="0"/>
              <a:t>The case command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33577" y="1009290"/>
            <a:ext cx="7979434" cy="5373779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case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#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为表达式，关键词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不要忘！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pattern1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匹配，注意括号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commands1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;;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pattern2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commands2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commands2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... ...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可以有任意多个模式匹配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)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与上面的模式都不匹配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执行语句块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commands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楷体_GB2312" pitchFamily="49" charset="-122"/>
              </a:rPr>
              <a:t>;;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跳出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结构</a:t>
            </a:r>
            <a:b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</a:br>
            <a:r>
              <a:rPr lang="en-US" altLang="zh-CN" sz="2400" b="1" dirty="0" err="1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 case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语句必须以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esac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终止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424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98" y="63408"/>
            <a:ext cx="7673550" cy="64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5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6815"/>
            <a:ext cx="10515600" cy="5780148"/>
          </a:xfrm>
        </p:spPr>
        <p:txBody>
          <a:bodyPr/>
          <a:lstStyle/>
          <a:p>
            <a:r>
              <a:rPr lang="en-US" altLang="zh-CN" dirty="0"/>
              <a:t>The ″for. . .do″ loop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21237" y="990445"/>
            <a:ext cx="8382000" cy="5946243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for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variable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in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每一次循环，依次把列表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Courier New" pitchFamily="49" charset="0"/>
                <a:ea typeface="楷体_GB2312" pitchFamily="49" charset="-122"/>
              </a:rPr>
              <a:t>list</a:t>
            </a:r>
            <a:r>
              <a:rPr lang="en-US" altLang="zh-CN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中的一个值赋给循环变量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 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循环体开始的标志</a:t>
            </a:r>
            <a:endParaRPr lang="zh-CN" altLang="en-US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循环变量每取一次值，循环体就执行一遍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循环结束的标志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，返回循环顶部</a:t>
            </a: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</a:pP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list is</a:t>
            </a:r>
            <a:r>
              <a:rPr lang="en-US" altLang="zh-CN" dirty="0"/>
              <a:t> normally:</a:t>
            </a: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Command line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File names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Linux command output</a:t>
            </a: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11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8300" y="1725283"/>
            <a:ext cx="9454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Std"/>
              </a:rPr>
              <a:t>for NUMBER in 0 1 2 3 4 5 6 7 8 9</a:t>
            </a:r>
          </a:p>
          <a:p>
            <a:r>
              <a:rPr lang="en-US" altLang="zh-CN" dirty="0">
                <a:latin typeface="CourierStd"/>
              </a:rPr>
              <a:t>do</a:t>
            </a:r>
          </a:p>
          <a:p>
            <a:r>
              <a:rPr lang="en-US" altLang="zh-CN" dirty="0">
                <a:latin typeface="CourierStd"/>
              </a:rPr>
              <a:t>echo The number is $NUMBER</a:t>
            </a:r>
          </a:p>
          <a:p>
            <a:r>
              <a:rPr lang="en-US" altLang="zh-CN" dirty="0">
                <a:latin typeface="CourierStd"/>
              </a:rPr>
              <a:t>done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8300" y="551939"/>
            <a:ext cx="8522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Std"/>
              </a:rPr>
              <a:t>for NAME in John Paul Ringo George ; do</a:t>
            </a:r>
          </a:p>
          <a:p>
            <a:r>
              <a:rPr lang="en-US" altLang="zh-CN" dirty="0">
                <a:latin typeface="CourierStd"/>
              </a:rPr>
              <a:t>echo $NAME is my favorite Beatle</a:t>
            </a:r>
          </a:p>
          <a:p>
            <a:r>
              <a:rPr lang="en-US" altLang="zh-CN" dirty="0">
                <a:latin typeface="CourierStd"/>
              </a:rPr>
              <a:t>done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6067" y="4743900"/>
            <a:ext cx="8425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Std"/>
              </a:rPr>
              <a:t>for FILE in `/bin/</a:t>
            </a:r>
            <a:r>
              <a:rPr lang="en-US" altLang="zh-CN" dirty="0" err="1">
                <a:latin typeface="CourierStd"/>
              </a:rPr>
              <a:t>ls`</a:t>
            </a:r>
            <a:endParaRPr lang="en-US" altLang="zh-CN" dirty="0">
              <a:latin typeface="CourierStd"/>
            </a:endParaRPr>
          </a:p>
          <a:p>
            <a:r>
              <a:rPr lang="en-US" altLang="zh-CN" dirty="0">
                <a:latin typeface="CourierStd"/>
              </a:rPr>
              <a:t>do</a:t>
            </a:r>
          </a:p>
          <a:p>
            <a:r>
              <a:rPr lang="en-US" altLang="zh-CN" dirty="0">
                <a:latin typeface="CourierStd"/>
              </a:rPr>
              <a:t>echo $FILE</a:t>
            </a:r>
          </a:p>
          <a:p>
            <a:r>
              <a:rPr lang="en-US" altLang="zh-CN" dirty="0">
                <a:latin typeface="CourierStd"/>
              </a:rPr>
              <a:t>done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6067" y="3562708"/>
            <a:ext cx="7821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</a:t>
            </a:r>
            <a:r>
              <a:rPr lang="en-US" altLang="zh-CN" dirty="0" err="1"/>
              <a:t>fn</a:t>
            </a:r>
            <a:r>
              <a:rPr lang="en-US" altLang="zh-CN" dirty="0"/>
              <a:t> in /</a:t>
            </a:r>
            <a:r>
              <a:rPr lang="en-US" altLang="zh-CN" dirty="0" err="1"/>
              <a:t>etc</a:t>
            </a:r>
            <a:r>
              <a:rPr lang="en-US" altLang="zh-CN" dirty="0"/>
              <a:t>/[</a:t>
            </a:r>
            <a:r>
              <a:rPr lang="en-US" altLang="zh-CN" dirty="0" err="1"/>
              <a:t>abcd</a:t>
            </a:r>
            <a:r>
              <a:rPr lang="en-US" altLang="zh-CN" dirty="0"/>
              <a:t>]*.</a:t>
            </a:r>
            <a:r>
              <a:rPr lang="en-US" altLang="zh-CN" dirty="0" err="1"/>
              <a:t>conf</a:t>
            </a:r>
            <a:r>
              <a:rPr lang="en-US" altLang="zh-CN" dirty="0"/>
              <a:t> ; do </a:t>
            </a:r>
          </a:p>
          <a:p>
            <a:r>
              <a:rPr lang="en-US" altLang="zh-CN" dirty="0"/>
              <a:t>echo $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done</a:t>
            </a:r>
          </a:p>
        </p:txBody>
      </p:sp>
      <p:sp>
        <p:nvSpPr>
          <p:cNvPr id="10" name="矩形 9"/>
          <p:cNvSpPr/>
          <p:nvPr/>
        </p:nvSpPr>
        <p:spPr>
          <a:xfrm>
            <a:off x="9096419" y="1733131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for number in {0..100..10}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3023" y="1733131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for number in {1..10}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75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3418547" y="504556"/>
            <a:ext cx="8496300" cy="5303837"/>
            <a:chOff x="295" y="633"/>
            <a:chExt cx="5352" cy="3341"/>
          </a:xfrm>
          <a:solidFill>
            <a:schemeClr val="accent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95" y="709"/>
              <a:ext cx="2630" cy="23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99FF66"/>
                  </a:solidFill>
                  <a:latin typeface="Times New Roman" panose="02020603050405020304" pitchFamily="18" charset="0"/>
                </a:rPr>
                <a:t>greeting.sh 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10" y="3719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echo "Programme Ends."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" y="3719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10" y="3467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say_hello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5" y="3467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10" y="3215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echo "Programme Starts Here....."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95" y="3215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10" y="2963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95" y="2963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10" y="2711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echo "Hello $name"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95" y="2711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10" y="2459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read name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95" y="2459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10" y="2207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echo "Enter Your Name,Please.  :"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95" y="2207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10" y="1955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{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95" y="1955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10" y="1703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function say_hello()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5" y="1703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10" y="1451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#a Function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95" y="1451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10" y="1199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#a Simple shell Script Example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95" y="1199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710" y="947"/>
              <a:ext cx="22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latin typeface="Times New Roman" panose="02020603050405020304" pitchFamily="18" charset="0"/>
                </a:rPr>
                <a:t>#!/bin/bash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95" y="947"/>
              <a:ext cx="415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99FF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471" y="633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95" y="1199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95" y="1451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95" y="1703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95" y="1955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95" y="2207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95" y="2459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95" y="2711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95" y="2963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295" y="3215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95" y="3467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95" y="709"/>
              <a:ext cx="0" cy="3262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925" y="709"/>
              <a:ext cx="0" cy="3262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95" y="3719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295" y="3971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295" y="947"/>
              <a:ext cx="263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710" y="947"/>
              <a:ext cx="0" cy="3024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3198" y="1180"/>
              <a:ext cx="2449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198" y="1434"/>
              <a:ext cx="2449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198" y="1688"/>
              <a:ext cx="2449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198" y="1942"/>
              <a:ext cx="2449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198" y="2196"/>
              <a:ext cx="2449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3198" y="3212"/>
              <a:ext cx="2449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3198" y="709"/>
              <a:ext cx="0" cy="3265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5647" y="709"/>
              <a:ext cx="0" cy="3265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3198" y="3974"/>
              <a:ext cx="2449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3198" y="926"/>
              <a:ext cx="2449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65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syntax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83" y="256046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LIMIT=10</a:t>
            </a:r>
          </a:p>
          <a:p>
            <a:r>
              <a:rPr lang="en-US" altLang="zh-CN" dirty="0">
                <a:latin typeface="CourierStd"/>
              </a:rPr>
              <a:t># Double parentheses, and no $ on LIMIT even though it's a variable!</a:t>
            </a:r>
          </a:p>
          <a:p>
            <a:r>
              <a:rPr lang="pt-BR" altLang="zh-CN" dirty="0">
                <a:latin typeface="CourierStd"/>
              </a:rPr>
              <a:t>for ((a=1; a &lt;= LIMIT ; a++)) ; do</a:t>
            </a:r>
          </a:p>
          <a:p>
            <a:r>
              <a:rPr lang="en-US" altLang="zh-CN" dirty="0">
                <a:latin typeface="CourierStd"/>
              </a:rPr>
              <a:t>echo "$a"</a:t>
            </a:r>
          </a:p>
          <a:p>
            <a:r>
              <a:rPr lang="en-US" altLang="zh-CN" dirty="0">
                <a:latin typeface="CourierStd"/>
              </a:rPr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650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60408" y="1939361"/>
            <a:ext cx="9261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## $@ expands to the positional parameters, starting from one.  ##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$@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 echo "Script </a:t>
            </a:r>
            <a:r>
              <a:rPr lang="en-US" altLang="zh-CN" dirty="0" err="1"/>
              <a:t>arg</a:t>
            </a:r>
            <a:r>
              <a:rPr lang="en-US" altLang="zh-CN" dirty="0"/>
              <a:t> is $</a:t>
            </a:r>
            <a:r>
              <a:rPr lang="en-US" altLang="zh-CN" dirty="0" err="1"/>
              <a:t>i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0407" y="4545015"/>
            <a:ext cx="8416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#!/bin/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nvar</a:t>
            </a:r>
            <a:r>
              <a:rPr lang="en-US" altLang="zh-CN" dirty="0"/>
              <a:t> in $*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 echo "Parameter contains: $</a:t>
            </a:r>
            <a:r>
              <a:rPr lang="en-US" altLang="zh-CN" dirty="0" err="1"/>
              <a:t>nvar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088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Shift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46548"/>
              </p:ext>
            </p:extLst>
          </p:nvPr>
        </p:nvGraphicFramePr>
        <p:xfrm>
          <a:off x="1778479" y="2403595"/>
          <a:ext cx="4608513" cy="2065338"/>
        </p:xfrm>
        <a:graphic>
          <a:graphicData uri="http://schemas.openxmlformats.org/drawingml/2006/table">
            <a:tbl>
              <a:tblPr/>
              <a:tblGrid>
                <a:gridCol w="4608513">
                  <a:extLst>
                    <a:ext uri="{9D8B030D-6E8A-4147-A177-3AD203B41FA5}">
                      <a16:colId xmlns:a16="http://schemas.microsoft.com/office/drawing/2014/main" val="3650724003"/>
                    </a:ext>
                  </a:extLst>
                </a:gridCol>
              </a:tblGrid>
              <a:tr h="331788">
                <a:tc>
                  <a:txBody>
                    <a:bodyPr/>
                    <a:lstStyle>
                      <a:lvl1pPr marL="342900" indent="-342900" algn="l"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while [ -n "$1"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336718"/>
                  </a:ext>
                </a:extLst>
              </a:tr>
              <a:tr h="331788">
                <a:tc>
                  <a:txBody>
                    <a:bodyPr/>
                    <a:lstStyle>
                      <a:lvl1pPr marL="342900" indent="-342900" algn="l"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40426"/>
                  </a:ext>
                </a:extLst>
              </a:tr>
              <a:tr h="388938">
                <a:tc>
                  <a:txBody>
                    <a:bodyPr/>
                    <a:lstStyle>
                      <a:lvl1pPr marL="342900" indent="-342900" algn="l"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	echo "Parameters(\$$count) is:$1"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594520"/>
                  </a:ext>
                </a:extLst>
              </a:tr>
              <a:tr h="331788">
                <a:tc>
                  <a:txBody>
                    <a:bodyPr/>
                    <a:lstStyle>
                      <a:lvl1pPr marL="342900" indent="-342900" algn="l"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	let count=$count+1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207276"/>
                  </a:ext>
                </a:extLst>
              </a:tr>
              <a:tr h="330200">
                <a:tc>
                  <a:txBody>
                    <a:bodyPr/>
                    <a:lstStyle>
                      <a:lvl1pPr marL="342900" indent="-342900" algn="l"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	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407252"/>
                  </a:ext>
                </a:extLst>
              </a:tr>
              <a:tr h="331788">
                <a:tc>
                  <a:txBody>
                    <a:bodyPr/>
                    <a:lstStyle>
                      <a:lvl1pPr marL="342900" indent="-342900" algn="l"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	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9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859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893235" y="211197"/>
            <a:ext cx="7992888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#!/bin/bash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## filename: addusers_foreach.sh</a:t>
            </a:r>
          </a:p>
          <a:p>
            <a:endParaRPr lang="en-US" altLang="zh-CN" sz="2000" b="1" dirty="0">
              <a:solidFill>
                <a:srgbClr val="00206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for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in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  <a:ea typeface="宋体" charset="-122"/>
              </a:rPr>
              <a:t>{1..50}      </a:t>
            </a:r>
            <a:endParaRPr lang="en-US" altLang="zh-CN" sz="2000" b="1" dirty="0">
              <a:solidFill>
                <a:srgbClr val="FF0000"/>
              </a:solidFill>
              <a:latin typeface="Courier New" pitchFamily="49" charset="0"/>
              <a:ea typeface="宋体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useradd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user${x}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echo "centos"|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passwd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--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stdin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user${x}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  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chage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  <a:ea typeface="宋体" charset="-122"/>
              </a:rPr>
              <a:t> -d 0  user${x}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charset="-122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67517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96815"/>
            <a:ext cx="10515600" cy="5780148"/>
          </a:xfrm>
        </p:spPr>
        <p:txBody>
          <a:bodyPr/>
          <a:lstStyle/>
          <a:p>
            <a:r>
              <a:rPr lang="en-US" altLang="zh-CN" dirty="0"/>
              <a:t>The ″while. . .do″ and ″until. . .do″ loops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6668" y="1266127"/>
            <a:ext cx="8136904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while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</a:t>
            </a: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的退出状态为</a:t>
            </a:r>
            <a:r>
              <a:rPr lang="zh-CN" altLang="en-US" sz="2400" b="1" dirty="0">
                <a:latin typeface="Courier New" pitchFamily="49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while</a:t>
            </a:r>
            <a:endParaRPr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lang="en-US" altLang="zh-CN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  <a:endParaRPr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26668" y="3843589"/>
            <a:ext cx="828092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until </a:t>
            </a:r>
            <a:r>
              <a:rPr kumimoji="1" lang="en-US" altLang="zh-CN" sz="2400" b="1" dirty="0" err="1"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  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执行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endParaRPr kumimoji="1" lang="en-US" altLang="zh-CN" sz="2400" b="1" dirty="0">
              <a:solidFill>
                <a:srgbClr val="FF33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若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expr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的退出状态</a:t>
            </a:r>
            <a:r>
              <a:rPr kumimoji="1" lang="zh-CN" altLang="en-US" sz="2400" b="1" dirty="0">
                <a:latin typeface="Courier New" pitchFamily="49" charset="0"/>
                <a:ea typeface="楷体_GB2312" pitchFamily="49" charset="-122"/>
              </a:rPr>
              <a:t>非</a:t>
            </a:r>
            <a:r>
              <a:rPr kumimoji="1" lang="en-US" altLang="zh-CN" sz="2400" b="1" dirty="0">
                <a:latin typeface="Courier New" pitchFamily="49" charset="0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，进入循环，否则退出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until</a:t>
            </a:r>
            <a:endParaRPr kumimoji="1" lang="en-US" altLang="zh-CN" sz="2400" b="1" dirty="0">
              <a:solidFill>
                <a:srgbClr val="990000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Courier New" pitchFamily="49" charset="0"/>
                <a:ea typeface="楷体_GB2312" pitchFamily="49" charset="-122"/>
              </a:rPr>
              <a:t>  commands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循环体</a:t>
            </a:r>
            <a:endParaRPr kumimoji="1" lang="zh-CN" altLang="en-US" sz="2400" b="1" dirty="0">
              <a:solidFill>
                <a:srgbClr val="0000CC"/>
              </a:solidFill>
              <a:latin typeface="Courier New" pitchFamily="49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楷体_GB2312" pitchFamily="49" charset="-122"/>
              </a:rPr>
              <a:t>done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# </a:t>
            </a:r>
            <a:r>
              <a:rPr kumimoji="1" lang="zh-CN" altLang="en-US" sz="2400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</a:rPr>
              <a:t>循环结束标志，返回循环顶部</a:t>
            </a:r>
          </a:p>
        </p:txBody>
      </p:sp>
    </p:spTree>
    <p:extLst>
      <p:ext uri="{BB962C8B-B14F-4D97-AF65-F5344CB8AC3E}">
        <p14:creationId xmlns:p14="http://schemas.microsoft.com/office/powerpoint/2010/main" val="45479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1011" y="4982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x=1</a:t>
            </a:r>
          </a:p>
          <a:p>
            <a:r>
              <a:rPr lang="en-US" altLang="zh-CN" dirty="0"/>
              <a:t>while [ $x -le 5 ]</a:t>
            </a:r>
          </a:p>
          <a:p>
            <a:r>
              <a:rPr lang="en-US" altLang="zh-CN" dirty="0"/>
              <a:t>do</a:t>
            </a:r>
          </a:p>
          <a:p>
            <a:r>
              <a:rPr lang="en-US" altLang="zh-CN" dirty="0"/>
              <a:t>  echo "Welcome $x times"</a:t>
            </a:r>
          </a:p>
          <a:p>
            <a:r>
              <a:rPr lang="en-US" altLang="zh-CN" dirty="0"/>
              <a:t>  x=$(( $x + 1 ))</a:t>
            </a:r>
          </a:p>
          <a:p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1011" y="34830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dirty="0"/>
              <a:t>#!/bin/bash</a:t>
            </a:r>
          </a:p>
          <a:p>
            <a:endParaRPr lang="pt-BR" altLang="zh-CN" dirty="0"/>
          </a:p>
          <a:p>
            <a:r>
              <a:rPr lang="pt-BR" altLang="zh-CN" dirty="0"/>
              <a:t>num=1</a:t>
            </a:r>
          </a:p>
          <a:p>
            <a:r>
              <a:rPr lang="pt-BR" altLang="zh-CN" dirty="0"/>
              <a:t>until [ $num -gt 10 ]; do</a:t>
            </a:r>
          </a:p>
          <a:p>
            <a:r>
              <a:rPr lang="pt-BR" altLang="zh-CN" dirty="0"/>
              <a:t>	echo $(($num * 3))</a:t>
            </a:r>
          </a:p>
          <a:p>
            <a:r>
              <a:rPr lang="pt-BR" altLang="zh-CN" dirty="0"/>
              <a:t>	num=$(($num+1))</a:t>
            </a:r>
          </a:p>
          <a:p>
            <a:r>
              <a:rPr lang="pt-BR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03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Using Break and Continue in bash loops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89804" y="24914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((</a:t>
            </a:r>
            <a:r>
              <a:rPr lang="en-US" altLang="zh-CN" dirty="0" err="1"/>
              <a:t>i</a:t>
            </a:r>
            <a:r>
              <a:rPr lang="en-US" altLang="zh-CN" dirty="0"/>
              <a:t>=1;i&lt;=10;i++)); do</a:t>
            </a:r>
          </a:p>
          <a:p>
            <a:r>
              <a:rPr lang="en-US" altLang="zh-CN" dirty="0"/>
              <a:t>	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	if [ $</a:t>
            </a:r>
            <a:r>
              <a:rPr lang="en-US" altLang="zh-CN" dirty="0" err="1"/>
              <a:t>i</a:t>
            </a:r>
            <a:r>
              <a:rPr lang="en-US" altLang="zh-CN" dirty="0"/>
              <a:t> -</a:t>
            </a:r>
            <a:r>
              <a:rPr lang="en-US" altLang="zh-CN" dirty="0" err="1"/>
              <a:t>eq</a:t>
            </a:r>
            <a:r>
              <a:rPr lang="en-US" altLang="zh-CN" dirty="0"/>
              <a:t> 3 ]; then</a:t>
            </a:r>
          </a:p>
          <a:p>
            <a:r>
              <a:rPr lang="en-US" altLang="zh-CN" dirty="0"/>
              <a:t>		break</a:t>
            </a:r>
          </a:p>
          <a:p>
            <a:r>
              <a:rPr lang="en-US" altLang="zh-CN" dirty="0"/>
              <a:t>	fi</a:t>
            </a:r>
          </a:p>
          <a:p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9804" y="457856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#!/bin/bash</a:t>
            </a:r>
          </a:p>
          <a:p>
            <a:r>
              <a:rPr lang="en-US" altLang="zh-CN" dirty="0"/>
              <a:t>for ((</a:t>
            </a:r>
            <a:r>
              <a:rPr lang="en-US" altLang="zh-CN" dirty="0" err="1"/>
              <a:t>i</a:t>
            </a:r>
            <a:r>
              <a:rPr lang="en-US" altLang="zh-CN" dirty="0"/>
              <a:t>=0;i&lt;=10;i++)); do</a:t>
            </a:r>
          </a:p>
          <a:p>
            <a:r>
              <a:rPr lang="en-US" altLang="zh-CN" dirty="0"/>
              <a:t>	if [ $(($</a:t>
            </a:r>
            <a:r>
              <a:rPr lang="en-US" altLang="zh-CN" dirty="0" err="1"/>
              <a:t>i</a:t>
            </a:r>
            <a:r>
              <a:rPr lang="en-US" altLang="zh-CN" dirty="0"/>
              <a:t> % 2)) -ne 1 ]; then</a:t>
            </a:r>
          </a:p>
          <a:p>
            <a:r>
              <a:rPr lang="en-US" altLang="zh-CN" dirty="0"/>
              <a:t>		continue</a:t>
            </a:r>
          </a:p>
          <a:p>
            <a:r>
              <a:rPr lang="en-US" altLang="zh-CN" dirty="0"/>
              <a:t>	fi</a:t>
            </a:r>
          </a:p>
          <a:p>
            <a:r>
              <a:rPr lang="en-US" altLang="zh-CN" dirty="0"/>
              <a:t>	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71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2201"/>
          </a:xfrm>
        </p:spPr>
        <p:txBody>
          <a:bodyPr/>
          <a:lstStyle/>
          <a:p>
            <a:r>
              <a:rPr lang="en-US" altLang="zh-CN" dirty="0"/>
              <a:t>read a text file line-by-line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5538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while IFS= read -r line</a:t>
            </a:r>
          </a:p>
          <a:p>
            <a:r>
              <a:rPr lang="en-US" altLang="zh-CN" dirty="0"/>
              <a:t>           do</a:t>
            </a:r>
          </a:p>
          <a:p>
            <a:r>
              <a:rPr lang="en-US" altLang="zh-CN" dirty="0"/>
              <a:t>                 command1 on $line</a:t>
            </a:r>
          </a:p>
          <a:p>
            <a:r>
              <a:rPr lang="en-US" altLang="zh-CN" dirty="0"/>
              <a:t>                 command2 on $line</a:t>
            </a:r>
          </a:p>
          <a:p>
            <a:r>
              <a:rPr lang="en-US" altLang="zh-CN" dirty="0"/>
              <a:t>                 ..</a:t>
            </a:r>
          </a:p>
          <a:p>
            <a:r>
              <a:rPr lang="en-US" altLang="zh-CN" dirty="0"/>
              <a:t>                 ....</a:t>
            </a:r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commandN</a:t>
            </a:r>
            <a:endParaRPr lang="en-US" altLang="zh-CN" dirty="0"/>
          </a:p>
          <a:p>
            <a:r>
              <a:rPr lang="en-US" altLang="zh-CN" dirty="0"/>
              <a:t>           done &lt; "/path/to/filename"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5442869"/>
            <a:ext cx="10436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2" tooltip="$IFS"/>
              </a:rPr>
              <a:t>IFS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 is used to set field separator (default is while space). The -r option to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3" tooltip="Read command"/>
              </a:rPr>
              <a:t>read command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 disables backslash escaping (e.g., \n, \t). 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60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330954" y="982182"/>
            <a:ext cx="8280400" cy="4248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while--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read_file.sh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file=/etc/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resolv.conf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IFS= read -r line</a:t>
            </a: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# echo line is stored in $line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echo $line</a:t>
            </a: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done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&lt; "$file"</a:t>
            </a:r>
          </a:p>
          <a:p>
            <a:pPr>
              <a:defRPr/>
            </a:pPr>
            <a:endParaRPr lang="en-US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while 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IFS=: read -r user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enpass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uid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gid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desc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home shell</a:t>
            </a: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# only display if UID &gt;= 500 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  [ $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uid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-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ge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500 ] &amp;&amp; echo "User $user ($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uid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) assigned \"$home\" home directory with $shell </a:t>
            </a:r>
            <a:r>
              <a:rPr lang="en-US" altLang="zh-CN" b="1" dirty="0" err="1">
                <a:solidFill>
                  <a:srgbClr val="002060"/>
                </a:solidFill>
                <a:latin typeface="Courier New" pitchFamily="49" charset="0"/>
              </a:rPr>
              <a:t>shell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."</a:t>
            </a:r>
          </a:p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done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 &lt; /etc/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passwd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29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1404159" y="1342517"/>
            <a:ext cx="8388350" cy="2800767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while-rename_filename.sh</a:t>
            </a:r>
          </a:p>
          <a:p>
            <a:pPr>
              <a:defRPr/>
            </a:pPr>
            <a:endParaRPr lang="en-US" altLang="zh-CN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DIR=“.“ # </a:t>
            </a:r>
            <a:r>
              <a:rPr lang="zh-CN" altLang="en-US" sz="1600" b="1" dirty="0">
                <a:solidFill>
                  <a:srgbClr val="002060"/>
                </a:solidFill>
                <a:latin typeface="Courier New" pitchFamily="49" charset="0"/>
              </a:rPr>
              <a:t>当前目录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find $DIR -type f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|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while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read file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# using POSIX class [:space:] to find space in the filename</a:t>
            </a:r>
            <a:endParaRPr lang="zh-CN" altLang="en-US" sz="16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[[ "$file" = *[[:space:]]* ]]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; then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 # substitute space with "_" character (rename the filename)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mv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"$file" $(echo $file |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tr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' ' '_')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</a:rPr>
              <a:t>fi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</p:txBody>
      </p:sp>
      <p:sp>
        <p:nvSpPr>
          <p:cNvPr id="5" name="矩形 4"/>
          <p:cNvSpPr/>
          <p:nvPr/>
        </p:nvSpPr>
        <p:spPr>
          <a:xfrm>
            <a:off x="1710906" y="4770734"/>
            <a:ext cx="797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 </a:t>
            </a:r>
            <a:r>
              <a:rPr lang="zh-CN" altLang="en-US" b="1" dirty="0">
                <a:solidFill>
                  <a:srgbClr val="002060"/>
                </a:solidFill>
                <a:latin typeface="Courier New" pitchFamily="49" charset="0"/>
              </a:rPr>
              <a:t>找出当前目录下包含空格的文件名，将空格替换为下划线</a:t>
            </a:r>
            <a:endParaRPr lang="en-US" altLang="zh-CN" b="1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Shell Scripts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Executing and debugging shell scripts</a:t>
            </a:r>
          </a:p>
          <a:p>
            <a:pPr lvl="1"/>
            <a:r>
              <a:rPr lang="en-US" altLang="zh-CN" dirty="0"/>
              <a:t>The filename is used as an argument to the shell (as in bash </a:t>
            </a:r>
            <a:r>
              <a:rPr lang="en-US" altLang="zh-CN" dirty="0" err="1"/>
              <a:t>myscript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/>
              <a:t>The shell script may also have the name of the interpreter placed in the first line of the script preceded by #! (as in #!/bin/bash) and have the execute bit of the file containing the script set (using </a:t>
            </a:r>
            <a:r>
              <a:rPr lang="en-US" altLang="zh-CN" dirty="0" err="1"/>
              <a:t>chmod</a:t>
            </a:r>
            <a:r>
              <a:rPr lang="en-US" altLang="zh-CN" dirty="0"/>
              <a:t> +x filename).</a:t>
            </a:r>
          </a:p>
          <a:p>
            <a:pPr lvl="1"/>
            <a:r>
              <a:rPr lang="en-US" altLang="zh-CN" dirty="0"/>
              <a:t>You can use set -x near the beginning of the script to display each command that is executed or launch your scripts using</a:t>
            </a:r>
            <a:br>
              <a:rPr lang="en-US" altLang="zh-CN" dirty="0"/>
            </a:br>
            <a:r>
              <a:rPr lang="en-US" altLang="zh-CN" dirty="0"/>
              <a:t>               $ bash -x </a:t>
            </a:r>
            <a:r>
              <a:rPr lang="en-US" altLang="zh-CN" dirty="0" err="1"/>
              <a:t>myscript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900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1436897" y="1405477"/>
            <a:ext cx="7993063" cy="34782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## filename: until-host_online_to_ssh.sh</a:t>
            </a:r>
          </a:p>
          <a:p>
            <a:pPr>
              <a:defRPr/>
            </a:pP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read -p "Enter IP Address:" 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ipadd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echo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ipadd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until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ping -c 1 $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ipadd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&amp;&gt; /dev/null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 </a:t>
            </a:r>
            <a:endParaRPr lang="pt-BR" altLang="zh-CN" sz="2000" b="1" dirty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t-BR" altLang="zh-CN" sz="2000" b="1" dirty="0">
                <a:solidFill>
                  <a:srgbClr val="002060"/>
                </a:solidFill>
                <a:latin typeface="Courier New" pitchFamily="49" charset="0"/>
              </a:rPr>
              <a:t>      sleep 60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ssh</a:t>
            </a: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 $</a:t>
            </a:r>
            <a:r>
              <a:rPr lang="en-US" altLang="zh-CN" sz="2000" b="1" dirty="0" err="1">
                <a:solidFill>
                  <a:srgbClr val="002060"/>
                </a:solidFill>
                <a:latin typeface="Courier New" pitchFamily="49" charset="0"/>
              </a:rPr>
              <a:t>ipadd</a:t>
            </a:r>
            <a:endParaRPr lang="en-US" altLang="zh-CN" sz="2000" b="1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76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707367" y="785334"/>
            <a:ext cx="10593238" cy="47705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## filename: until-user_online_to_write.sh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username=$1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[ $# -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lt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1 ]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; then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"Usage: `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basename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$0`  &lt;username&gt;  [&lt;message&gt;]"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exit 1</a:t>
            </a:r>
          </a:p>
          <a:p>
            <a:pPr>
              <a:defRPr/>
            </a:pPr>
            <a:r>
              <a:rPr lang="en-US" altLang="zh-CN" sz="1600" b="1" dirty="0" err="1">
                <a:solidFill>
                  <a:srgbClr val="C00000"/>
                </a:solidFill>
                <a:latin typeface="Courier New" pitchFamily="49" charset="0"/>
              </a:rPr>
              <a:t>fi</a:t>
            </a:r>
            <a:endParaRPr lang="en-US" altLang="zh-CN" sz="16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grep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"^$username:" /etc/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passwd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&gt; /dev/null </a:t>
            </a: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; then  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else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echo "$username is not a user on this system."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exit 2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Courier New" pitchFamily="49" charset="0"/>
              </a:rPr>
              <a:t>fi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until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who|grep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"$username" &gt; /dev/null </a:t>
            </a: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; do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echo "$username is not logged on."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    sleep 600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</a:rPr>
              <a:t>done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shift ;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=$*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[[ X"$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" == "X" ]] &amp;&amp; 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="Hello, $username"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echo "$</a:t>
            </a:r>
            <a:r>
              <a:rPr lang="en-US" altLang="zh-CN" sz="1600" b="1" dirty="0" err="1">
                <a:solidFill>
                  <a:srgbClr val="002060"/>
                </a:solidFill>
                <a:latin typeface="Courier New" pitchFamily="49" charset="0"/>
              </a:rPr>
              <a:t>msg</a:t>
            </a:r>
            <a:r>
              <a:rPr lang="en-US" altLang="zh-CN" sz="1600" b="1" dirty="0">
                <a:solidFill>
                  <a:srgbClr val="002060"/>
                </a:solidFill>
                <a:latin typeface="Courier New" pitchFamily="49" charset="0"/>
              </a:rPr>
              <a:t>" | write $username</a:t>
            </a:r>
          </a:p>
        </p:txBody>
      </p:sp>
    </p:spTree>
    <p:extLst>
      <p:ext uri="{BB962C8B-B14F-4D97-AF65-F5344CB8AC3E}">
        <p14:creationId xmlns:p14="http://schemas.microsoft.com/office/powerpoint/2010/main" val="268085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Shell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shell functions </a:t>
            </a:r>
            <a:r>
              <a:rPr lang="en-US" altLang="zh-CN" dirty="0" err="1"/>
              <a:t>are“mini</a:t>
            </a:r>
            <a:r>
              <a:rPr lang="en-US" altLang="zh-CN" dirty="0"/>
              <a:t>-scripts” that are located inside other scripts</a:t>
            </a:r>
          </a:p>
          <a:p>
            <a:r>
              <a:rPr lang="en-US" altLang="zh-CN" dirty="0"/>
              <a:t>Shell functions have two syntactic forms. First, the more formal form:</a:t>
            </a:r>
          </a:p>
          <a:p>
            <a:pPr marL="457200" lvl="1" indent="0">
              <a:buNone/>
            </a:pPr>
            <a:r>
              <a:rPr lang="en-US" altLang="zh-CN" dirty="0"/>
              <a:t>function </a:t>
            </a:r>
            <a:r>
              <a:rPr lang="en-US" altLang="zh-CN" i="1" dirty="0"/>
              <a:t>name </a:t>
            </a: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i="1" dirty="0"/>
              <a:t>commands</a:t>
            </a:r>
          </a:p>
          <a:p>
            <a:pPr marL="457200" lvl="1" indent="0">
              <a:buNone/>
            </a:pPr>
            <a:r>
              <a:rPr lang="en-US" altLang="zh-CN" dirty="0"/>
              <a:t>return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/>
              <a:t>name </a:t>
            </a:r>
            <a:r>
              <a:rPr lang="en-US" altLang="zh-CN" dirty="0"/>
              <a:t>() {</a:t>
            </a:r>
          </a:p>
          <a:p>
            <a:pPr marL="457200" lvl="1" indent="0">
              <a:buNone/>
            </a:pPr>
            <a:r>
              <a:rPr lang="en-US" altLang="zh-CN" i="1" dirty="0"/>
              <a:t>commands</a:t>
            </a:r>
          </a:p>
          <a:p>
            <a:pPr marL="457200" lvl="1" indent="0">
              <a:buNone/>
            </a:pPr>
            <a:r>
              <a:rPr lang="en-US" altLang="zh-CN" dirty="0"/>
              <a:t>return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417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0" y="104970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LiberationMono"/>
              </a:rPr>
              <a:t>1 #!/bin/bash</a:t>
            </a:r>
          </a:p>
          <a:p>
            <a:r>
              <a:rPr lang="en-US" altLang="zh-CN" dirty="0">
                <a:latin typeface="LiberationMono"/>
              </a:rPr>
              <a:t>2</a:t>
            </a:r>
          </a:p>
          <a:p>
            <a:r>
              <a:rPr lang="en-US" altLang="zh-CN" dirty="0">
                <a:latin typeface="LiberationMono"/>
              </a:rPr>
              <a:t>3 # Shell function demo</a:t>
            </a:r>
          </a:p>
          <a:p>
            <a:r>
              <a:rPr lang="en-US" altLang="zh-CN" dirty="0">
                <a:latin typeface="LiberationMono"/>
              </a:rPr>
              <a:t>4</a:t>
            </a:r>
          </a:p>
          <a:p>
            <a:r>
              <a:rPr lang="en-US" altLang="zh-CN" dirty="0">
                <a:latin typeface="LiberationMono"/>
              </a:rPr>
              <a:t>5 function step2 {</a:t>
            </a:r>
          </a:p>
          <a:p>
            <a:r>
              <a:rPr lang="en-US" altLang="zh-CN" dirty="0">
                <a:latin typeface="LiberationMono"/>
              </a:rPr>
              <a:t>6 echo "Step 2"</a:t>
            </a:r>
          </a:p>
          <a:p>
            <a:r>
              <a:rPr lang="en-US" altLang="zh-CN" dirty="0">
                <a:latin typeface="LiberationMono"/>
              </a:rPr>
              <a:t>7 return</a:t>
            </a:r>
          </a:p>
          <a:p>
            <a:r>
              <a:rPr lang="en-US" altLang="zh-CN" dirty="0">
                <a:latin typeface="LiberationMono"/>
              </a:rPr>
              <a:t>8 }</a:t>
            </a:r>
          </a:p>
          <a:p>
            <a:r>
              <a:rPr lang="en-US" altLang="zh-CN" dirty="0">
                <a:latin typeface="LiberationMono"/>
              </a:rPr>
              <a:t>9</a:t>
            </a:r>
          </a:p>
          <a:p>
            <a:r>
              <a:rPr lang="en-US" altLang="zh-CN" dirty="0">
                <a:latin typeface="LiberationMono"/>
              </a:rPr>
              <a:t>10 # Main program starts here</a:t>
            </a:r>
          </a:p>
          <a:p>
            <a:r>
              <a:rPr lang="en-US" altLang="zh-CN" dirty="0">
                <a:latin typeface="LiberationMono"/>
              </a:rPr>
              <a:t>11</a:t>
            </a:r>
          </a:p>
          <a:p>
            <a:r>
              <a:rPr lang="en-US" altLang="zh-CN" dirty="0">
                <a:latin typeface="LiberationMono"/>
              </a:rPr>
              <a:t>12 echo "Step 1“</a:t>
            </a:r>
          </a:p>
          <a:p>
            <a:r>
              <a:rPr lang="en-US" altLang="zh-CN" dirty="0"/>
              <a:t>13 step2</a:t>
            </a:r>
          </a:p>
          <a:p>
            <a:r>
              <a:rPr lang="en-US" altLang="zh-CN" dirty="0"/>
              <a:t>14 echo "Step 3"</a:t>
            </a:r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75639" y="673785"/>
            <a:ext cx="4517464" cy="522668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 fontAlgn="t"/>
            <a:r>
              <a:rPr lang="en-US" altLang="zh-CN" sz="2800" dirty="0"/>
              <a:t>#!/bin/bash</a:t>
            </a:r>
          </a:p>
          <a:p>
            <a:pPr algn="l" fontAlgn="t"/>
            <a:r>
              <a:rPr lang="en-US" altLang="zh-CN" sz="2800" dirty="0"/>
              <a:t>function fun1(){</a:t>
            </a:r>
          </a:p>
          <a:p>
            <a:pPr algn="l" fontAlgn="t"/>
            <a:r>
              <a:rPr lang="en-US" altLang="zh-CN" sz="2800" dirty="0"/>
              <a:t>}</a:t>
            </a:r>
          </a:p>
          <a:p>
            <a:pPr algn="l" fontAlgn="t"/>
            <a:r>
              <a:rPr lang="en-US" altLang="zh-CN" sz="2800" dirty="0"/>
              <a:t>......</a:t>
            </a:r>
          </a:p>
          <a:p>
            <a:pPr algn="l" fontAlgn="t"/>
            <a:r>
              <a:rPr lang="en-US" altLang="zh-CN" sz="2800" dirty="0" err="1"/>
              <a:t>funciton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funn</a:t>
            </a:r>
            <a:r>
              <a:rPr lang="en-US" altLang="zh-CN" sz="2800" dirty="0"/>
              <a:t>(){</a:t>
            </a:r>
          </a:p>
          <a:p>
            <a:pPr algn="l" fontAlgn="t"/>
            <a:r>
              <a:rPr lang="en-US" altLang="zh-CN" sz="2800" dirty="0"/>
              <a:t>}</a:t>
            </a:r>
          </a:p>
          <a:p>
            <a:pPr algn="l" fontAlgn="t"/>
            <a:r>
              <a:rPr lang="en-US" altLang="zh-CN" sz="2800" dirty="0"/>
              <a:t>...........</a:t>
            </a:r>
          </a:p>
          <a:p>
            <a:pPr algn="l" fontAlgn="t"/>
            <a:r>
              <a:rPr lang="en-US" altLang="zh-CN" sz="2800" dirty="0"/>
              <a:t>.</a:t>
            </a:r>
          </a:p>
          <a:p>
            <a:pPr algn="l" fontAlgn="t"/>
            <a:r>
              <a:rPr lang="en-US" altLang="zh-CN" sz="2800" dirty="0"/>
              <a:t>.</a:t>
            </a:r>
          </a:p>
          <a:p>
            <a:pPr algn="l" fontAlgn="t"/>
            <a:r>
              <a:rPr lang="en-US" altLang="zh-CN" sz="2800" dirty="0"/>
              <a:t>.</a:t>
            </a:r>
          </a:p>
          <a:p>
            <a:pPr algn="l" fontAlgn="t"/>
            <a:r>
              <a:rPr lang="en-US" altLang="zh-CN" sz="2800" dirty="0"/>
              <a:t>.</a:t>
            </a:r>
          </a:p>
          <a:p>
            <a:pPr algn="l" fontAlgn="t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426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B9178-496E-49B4-BBFB-87BA11AA6CC7}" type="datetime2">
              <a:rPr lang="zh-CN" altLang="en-US"/>
              <a:pPr>
                <a:defRPr/>
              </a:pPr>
              <a:t>2020年12月28日, Monday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0BEC3-8BF8-4347-856C-CEED24027370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074564" y="549755"/>
            <a:ext cx="8280400" cy="4524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#!/bin/bash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## filename: pp_and_function.sh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"===Print positional parameters in main :"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pp1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(){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'f1--Print $* parameters in fun1 :' ; 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pp2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(){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'f2--Print $* parameters in fun1 :' ; 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pp1 1st 2nd 3th 4th 5th 6th 7th 8th 9th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 echo 'f2--Print $* parameters in fun1 :' ; 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pp1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1 2 3 4 5 6 7 8 9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"===Print positional parameters in main :"</a:t>
            </a:r>
          </a:p>
          <a:p>
            <a:pPr>
              <a:defRPr/>
            </a:pP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echo "$0: $*"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pp2</a:t>
            </a:r>
            <a:r>
              <a:rPr lang="en-US" altLang="zh-CN" b="1" dirty="0">
                <a:solidFill>
                  <a:srgbClr val="002060"/>
                </a:solidFill>
                <a:latin typeface="Courier New" pitchFamily="49" charset="0"/>
              </a:rPr>
              <a:t> I II III IV V VI VII VIII 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4564" y="5515215"/>
            <a:ext cx="76692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Courier New" pitchFamily="49" charset="0"/>
              </a:rPr>
              <a:t>./pp_and_function.sh  </a:t>
            </a:r>
            <a:r>
              <a:rPr lang="en-US" altLang="zh-CN" sz="2000" b="1" dirty="0">
                <a:solidFill>
                  <a:schemeClr val="tx1"/>
                </a:solidFill>
                <a:latin typeface="Courier New" pitchFamily="49" charset="0"/>
              </a:rPr>
              <a:t>a b c d e f g h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28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Translate or delete characters (tr) </a:t>
            </a:r>
            <a:r>
              <a:rPr lang="zh-CN" altLang="en-US" dirty="0"/>
              <a:t>替换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tr</a:t>
            </a:r>
            <a:r>
              <a:rPr lang="en-US" altLang="zh-CN" dirty="0"/>
              <a:t> command is a character-based translator that can be used to replace one character or set of characters with another or to remove a character from a line of text.</a:t>
            </a:r>
          </a:p>
          <a:p>
            <a:r>
              <a:rPr lang="en-US" altLang="zh-CN" dirty="0"/>
              <a:t>The tr command has the following syntax: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tr [options] charset1 [charset2]</a:t>
            </a:r>
          </a:p>
          <a:p>
            <a:r>
              <a:rPr lang="zh-CN" altLang="en-US" dirty="0"/>
              <a:t>大小写转换</a:t>
            </a:r>
          </a:p>
        </p:txBody>
      </p:sp>
      <p:sp>
        <p:nvSpPr>
          <p:cNvPr id="5" name="矩形 4"/>
          <p:cNvSpPr/>
          <p:nvPr/>
        </p:nvSpPr>
        <p:spPr>
          <a:xfrm>
            <a:off x="1381932" y="49966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$ FOO="Mixed UPpEr aNd LoWeR cAsE" </a:t>
            </a:r>
            <a:endParaRPr lang="en-US" altLang="zh-CN" dirty="0"/>
          </a:p>
          <a:p>
            <a:r>
              <a:rPr lang="zh-CN" altLang="en-US" dirty="0"/>
              <a:t>$ echo $FOO | tr [A-Z] [a-z]</a:t>
            </a:r>
          </a:p>
        </p:txBody>
      </p:sp>
    </p:spTree>
    <p:extLst>
      <p:ext uri="{BB962C8B-B14F-4D97-AF65-F5344CB8AC3E}">
        <p14:creationId xmlns:p14="http://schemas.microsoft.com/office/powerpoint/2010/main" val="2052702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6206" y="3316637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for file in * ; do  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f=`echo $file | tr [:blank:] [_]`  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[ "$file" = "$f" ] || mv -i -- "$file" "$f" </a:t>
            </a:r>
            <a:endParaRPr lang="en-US" altLang="zh-CN" dirty="0"/>
          </a:p>
          <a:p>
            <a:r>
              <a:rPr lang="zh-CN" altLang="en-US" dirty="0"/>
              <a:t>done</a:t>
            </a:r>
          </a:p>
        </p:txBody>
      </p:sp>
      <p:sp>
        <p:nvSpPr>
          <p:cNvPr id="6" name="矩形 5"/>
          <p:cNvSpPr/>
          <p:nvPr/>
        </p:nvSpPr>
        <p:spPr>
          <a:xfrm>
            <a:off x="887194" y="795602"/>
            <a:ext cx="46057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空格替换成分号</a:t>
            </a:r>
            <a:endParaRPr lang="en-US" altLang="zh-CN" dirty="0"/>
          </a:p>
          <a:p>
            <a:r>
              <a:rPr lang="en-US" altLang="zh-CN" dirty="0"/>
              <a:t>echo “Text has too many spaces” | tr -s ” ” “;”</a:t>
            </a:r>
          </a:p>
          <a:p>
            <a:r>
              <a:rPr lang="en-US" altLang="zh-CN" dirty="0" err="1"/>
              <a:t>ext;has;too;many;spaces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83174" y="1825287"/>
            <a:ext cx="52196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echo “Phone number is 123456789” | </a:t>
            </a:r>
            <a:r>
              <a:rPr lang="en-US" altLang="zh-CN" dirty="0" err="1"/>
              <a:t>tr</a:t>
            </a:r>
            <a:r>
              <a:rPr lang="en-US" altLang="zh-CN" dirty="0"/>
              <a:t> -cd [:digit:]</a:t>
            </a:r>
          </a:p>
          <a:p>
            <a:r>
              <a:rPr lang="en-US" altLang="zh-CN" dirty="0"/>
              <a:t>123456789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24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stream editor (</a:t>
            </a:r>
            <a:r>
              <a:rPr lang="en-US" altLang="zh-CN" dirty="0" err="1"/>
              <a:t>sed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sed</a:t>
            </a:r>
            <a:r>
              <a:rPr lang="en-US" altLang="zh-CN" dirty="0"/>
              <a:t> command is a simple scriptable editor, so it can perform only simple edits, such as removing lines that have text matching a certain pattern, replacing one pattern of characters with another, and so on. </a:t>
            </a:r>
          </a:p>
          <a:p>
            <a:r>
              <a:rPr lang="en-US" altLang="zh-CN" dirty="0"/>
              <a:t>With </a:t>
            </a:r>
            <a:r>
              <a:rPr lang="en-US" altLang="zh-CN" dirty="0" err="1"/>
              <a:t>sed</a:t>
            </a:r>
            <a:r>
              <a:rPr lang="en-US" altLang="zh-CN" dirty="0"/>
              <a:t> you can do all of the following:</a:t>
            </a:r>
          </a:p>
          <a:p>
            <a:pPr lvl="1"/>
            <a:r>
              <a:rPr lang="en-US" altLang="zh-CN" dirty="0"/>
              <a:t>Select text</a:t>
            </a:r>
          </a:p>
          <a:p>
            <a:pPr lvl="1"/>
            <a:r>
              <a:rPr lang="en-US" altLang="zh-CN" dirty="0"/>
              <a:t>Substitute text</a:t>
            </a:r>
          </a:p>
          <a:p>
            <a:pPr lvl="1"/>
            <a:r>
              <a:rPr lang="en-US" altLang="zh-CN" dirty="0"/>
              <a:t>Add lines to text</a:t>
            </a:r>
          </a:p>
          <a:p>
            <a:pPr lvl="1"/>
            <a:r>
              <a:rPr lang="en-US" altLang="zh-CN" dirty="0"/>
              <a:t>Delete lines from text</a:t>
            </a:r>
          </a:p>
          <a:p>
            <a:pPr lvl="1"/>
            <a:r>
              <a:rPr lang="en-US" altLang="zh-CN" dirty="0"/>
              <a:t>Modify (or preserve) an original file</a:t>
            </a:r>
          </a:p>
        </p:txBody>
      </p:sp>
    </p:spTree>
    <p:extLst>
      <p:ext uri="{BB962C8B-B14F-4D97-AF65-F5344CB8AC3E}">
        <p14:creationId xmlns:p14="http://schemas.microsoft.com/office/powerpoint/2010/main" val="2233173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Syntax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454545"/>
                </a:solidFill>
                <a:latin typeface="Fixed"/>
              </a:rPr>
              <a:t>sed</a:t>
            </a:r>
            <a:r>
              <a:rPr lang="en-US" altLang="zh-CN" dirty="0">
                <a:solidFill>
                  <a:srgbClr val="454545"/>
                </a:solidFill>
                <a:latin typeface="Fixed"/>
              </a:rPr>
              <a:t> </a:t>
            </a:r>
            <a:r>
              <a:rPr lang="en-US" altLang="zh-CN" i="1" dirty="0">
                <a:solidFill>
                  <a:srgbClr val="454545"/>
                </a:solidFill>
                <a:latin typeface="Fixed"/>
              </a:rPr>
              <a:t>OPTIONS</a:t>
            </a:r>
            <a:r>
              <a:rPr lang="en-US" altLang="zh-CN" dirty="0">
                <a:solidFill>
                  <a:srgbClr val="454545"/>
                </a:solidFill>
                <a:latin typeface="Fixed"/>
              </a:rPr>
              <a:t>... [</a:t>
            </a:r>
            <a:r>
              <a:rPr lang="en-US" altLang="zh-CN" i="1" dirty="0">
                <a:solidFill>
                  <a:srgbClr val="454545"/>
                </a:solidFill>
                <a:latin typeface="Fixed"/>
              </a:rPr>
              <a:t>SCRIPT</a:t>
            </a:r>
            <a:r>
              <a:rPr lang="en-US" altLang="zh-CN" dirty="0">
                <a:solidFill>
                  <a:srgbClr val="454545"/>
                </a:solidFill>
                <a:latin typeface="Fixed"/>
              </a:rPr>
              <a:t>] [</a:t>
            </a:r>
            <a:r>
              <a:rPr lang="en-US" altLang="zh-CN" i="1" dirty="0">
                <a:solidFill>
                  <a:srgbClr val="454545"/>
                </a:solidFill>
                <a:latin typeface="Fixed"/>
              </a:rPr>
              <a:t>INPUTFILE</a:t>
            </a:r>
            <a:r>
              <a:rPr lang="en-US" altLang="zh-CN" dirty="0">
                <a:solidFill>
                  <a:srgbClr val="454545"/>
                </a:solidFill>
                <a:latin typeface="Fixed"/>
              </a:rPr>
              <a:t>...]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38271" y="3500056"/>
            <a:ext cx="5293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sed -n '/home/p' /etc/passwd </a:t>
            </a:r>
          </a:p>
        </p:txBody>
      </p:sp>
      <p:sp>
        <p:nvSpPr>
          <p:cNvPr id="10" name="矩形 9"/>
          <p:cNvSpPr/>
          <p:nvPr/>
        </p:nvSpPr>
        <p:spPr>
          <a:xfrm>
            <a:off x="1138271" y="4088357"/>
            <a:ext cx="498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$ sed 's/Mac/Linux/g' somefile.txt &gt; fixed_file.txt </a:t>
            </a:r>
          </a:p>
        </p:txBody>
      </p:sp>
      <p:sp>
        <p:nvSpPr>
          <p:cNvPr id="11" name="矩形 10"/>
          <p:cNvSpPr/>
          <p:nvPr/>
        </p:nvSpPr>
        <p:spPr>
          <a:xfrm>
            <a:off x="1138271" y="4653843"/>
            <a:ext cx="546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$ cat somefile.txt | sed 's/Mac/Linux/g' &gt; fixed_file.txt </a:t>
            </a:r>
          </a:p>
        </p:txBody>
      </p:sp>
      <p:sp>
        <p:nvSpPr>
          <p:cNvPr id="12" name="矩形 11"/>
          <p:cNvSpPr/>
          <p:nvPr/>
        </p:nvSpPr>
        <p:spPr>
          <a:xfrm>
            <a:off x="1138271" y="5242144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$ cat somefile.txt | sed 's/ *$//' &gt; fixed_file.txt</a:t>
            </a:r>
          </a:p>
        </p:txBody>
      </p:sp>
    </p:spTree>
    <p:extLst>
      <p:ext uri="{BB962C8B-B14F-4D97-AF65-F5344CB8AC3E}">
        <p14:creationId xmlns:p14="http://schemas.microsoft.com/office/powerpoint/2010/main" val="169723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4624" y="86916"/>
            <a:ext cx="801262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#!/bin/bash </a:t>
            </a:r>
            <a:endParaRPr lang="en-US" altLang="zh-CN" sz="1200" dirty="0"/>
          </a:p>
          <a:p>
            <a:r>
              <a:rPr lang="zh-CN" altLang="en-US" sz="1200" dirty="0"/>
              <a:t># (@)/ph </a:t>
            </a:r>
            <a:endParaRPr lang="en-US" altLang="zh-CN" sz="1200" dirty="0"/>
          </a:p>
          <a:p>
            <a:r>
              <a:rPr lang="zh-CN" altLang="en-US" sz="1200" dirty="0"/>
              <a:t># A very simple telephone list </a:t>
            </a:r>
            <a:endParaRPr lang="en-US" altLang="zh-CN" sz="1200" dirty="0"/>
          </a:p>
          <a:p>
            <a:r>
              <a:rPr lang="zh-CN" altLang="en-US" sz="1200" dirty="0"/>
              <a:t># Type "ph new name number" to add to the list, or </a:t>
            </a:r>
            <a:endParaRPr lang="en-US" altLang="zh-CN" sz="1200" dirty="0"/>
          </a:p>
          <a:p>
            <a:r>
              <a:rPr lang="zh-CN" altLang="en-US" sz="1200" dirty="0"/>
              <a:t># just type "ph name" to get a phone number</a:t>
            </a:r>
          </a:p>
          <a:p>
            <a:r>
              <a:rPr lang="zh-CN" altLang="en-US" sz="1200" dirty="0"/>
              <a:t>PHONELIST=~/.phonelist.txt</a:t>
            </a:r>
          </a:p>
          <a:p>
            <a:r>
              <a:rPr lang="zh-CN" altLang="en-US" sz="1200" dirty="0"/>
              <a:t># If no command line parameters ($#), there </a:t>
            </a:r>
            <a:endParaRPr lang="en-US" altLang="zh-CN" sz="1200" dirty="0"/>
          </a:p>
          <a:p>
            <a:r>
              <a:rPr lang="zh-CN" altLang="en-US" sz="1200" dirty="0"/>
              <a:t># is a problem, so ask what they're talking about. </a:t>
            </a:r>
            <a:endParaRPr lang="en-US" altLang="zh-CN" sz="1200" dirty="0"/>
          </a:p>
          <a:p>
            <a:r>
              <a:rPr lang="zh-CN" altLang="en-US" sz="1200" dirty="0"/>
              <a:t>if [ $# -lt 1 ] ; then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echo "Whose phone number did you want? " 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exit 1 </a:t>
            </a:r>
            <a:endParaRPr lang="en-US" altLang="zh-CN" sz="1200" dirty="0"/>
          </a:p>
          <a:p>
            <a:r>
              <a:rPr lang="zh-CN" altLang="en-US" sz="1200" dirty="0"/>
              <a:t>fi</a:t>
            </a:r>
          </a:p>
          <a:p>
            <a:r>
              <a:rPr lang="zh-CN" altLang="en-US" sz="1200" dirty="0"/>
              <a:t># Did you want to add a new phone number? </a:t>
            </a:r>
            <a:endParaRPr lang="en-US" altLang="zh-CN" sz="1200" dirty="0"/>
          </a:p>
          <a:p>
            <a:r>
              <a:rPr lang="zh-CN" altLang="en-US" sz="1200" dirty="0"/>
              <a:t>if [ $1 = "new" ] ; then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shift  echo $* &gt;&gt; $PHONELIST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echo $* added to database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exit 0 </a:t>
            </a:r>
            <a:endParaRPr lang="en-US" altLang="zh-CN" sz="1200" dirty="0"/>
          </a:p>
          <a:p>
            <a:r>
              <a:rPr lang="zh-CN" altLang="en-US" sz="1200" dirty="0"/>
              <a:t>fi</a:t>
            </a:r>
          </a:p>
          <a:p>
            <a:r>
              <a:rPr lang="zh-CN" altLang="en-US" sz="1200" dirty="0"/>
              <a:t># Nope. But does the file have anything in it yet? </a:t>
            </a:r>
            <a:endParaRPr lang="en-US" altLang="zh-CN" sz="1200" dirty="0"/>
          </a:p>
          <a:p>
            <a:r>
              <a:rPr lang="zh-CN" altLang="en-US" sz="1200" dirty="0"/>
              <a:t># This might be our first time using it, after all. </a:t>
            </a:r>
            <a:endParaRPr lang="en-US" altLang="zh-CN" sz="1200" dirty="0"/>
          </a:p>
          <a:p>
            <a:r>
              <a:rPr lang="zh-CN" altLang="en-US" sz="1200" dirty="0"/>
              <a:t>if [ ! -s $PHONELIST ] ; then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echo "No names in the phone list yet! "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exit 1 </a:t>
            </a:r>
            <a:endParaRPr lang="en-US" altLang="zh-CN" sz="1200" dirty="0"/>
          </a:p>
          <a:p>
            <a:r>
              <a:rPr lang="zh-CN" altLang="en-US" sz="1200" dirty="0"/>
              <a:t>else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grep -i -q "$*" $PHONELIST  </a:t>
            </a:r>
            <a:r>
              <a:rPr lang="en-US" altLang="zh-CN" sz="1200" dirty="0"/>
              <a:t>		</a:t>
            </a:r>
            <a:r>
              <a:rPr lang="zh-CN" altLang="en-US" sz="1200" dirty="0"/>
              <a:t># Quietly search the file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if [ $? -ne 0 ] ; then         </a:t>
            </a:r>
            <a:r>
              <a:rPr lang="en-US" altLang="zh-CN" sz="1200" dirty="0"/>
              <a:t>		                      </a:t>
            </a:r>
            <a:r>
              <a:rPr lang="zh-CN" altLang="en-US" sz="1200" dirty="0"/>
              <a:t># Did we find anything?    </a:t>
            </a:r>
            <a:endParaRPr lang="en-US" altLang="zh-CN" sz="1200" dirty="0"/>
          </a:p>
          <a:p>
            <a:r>
              <a:rPr lang="en-US" altLang="zh-CN" sz="1200" dirty="0"/>
              <a:t>	   </a:t>
            </a:r>
            <a:r>
              <a:rPr lang="zh-CN" altLang="en-US" sz="1200" dirty="0"/>
              <a:t>echo "Sorry, that name was not found in the phone list"    </a:t>
            </a:r>
            <a:endParaRPr lang="en-US" altLang="zh-CN" sz="1200" dirty="0"/>
          </a:p>
          <a:p>
            <a:r>
              <a:rPr lang="en-US" altLang="zh-CN" sz="1200" dirty="0"/>
              <a:t>	    </a:t>
            </a:r>
            <a:r>
              <a:rPr lang="zh-CN" altLang="en-US" sz="1200" dirty="0"/>
              <a:t>exit 1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else    </a:t>
            </a:r>
            <a:endParaRPr lang="en-US" altLang="zh-CN" sz="1200" dirty="0"/>
          </a:p>
          <a:p>
            <a:r>
              <a:rPr lang="en-US" altLang="zh-CN" sz="1200" dirty="0"/>
              <a:t>		</a:t>
            </a:r>
            <a:r>
              <a:rPr lang="zh-CN" altLang="en-US" sz="1200" dirty="0"/>
              <a:t>grep -i "$*" $PHONELIST  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fi </a:t>
            </a:r>
            <a:endParaRPr lang="en-US" altLang="zh-CN" sz="1200" dirty="0"/>
          </a:p>
          <a:p>
            <a:r>
              <a:rPr lang="zh-CN" altLang="en-US" sz="1200" dirty="0"/>
              <a:t>fi </a:t>
            </a:r>
            <a:endParaRPr lang="en-US" altLang="zh-CN" sz="1200" dirty="0"/>
          </a:p>
          <a:p>
            <a:r>
              <a:rPr lang="zh-CN" altLang="en-US" sz="1200" dirty="0"/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264335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2913"/>
            <a:ext cx="10515600" cy="59440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Understanding shell variables</a:t>
            </a:r>
          </a:p>
          <a:p>
            <a:pPr lvl="1"/>
            <a:r>
              <a:rPr lang="en-US" altLang="zh-CN" dirty="0"/>
              <a:t>The name of a variable can contain only letters (a to z or A to Z), numbers ( 0 to 9) or the underscore character ( _)</a:t>
            </a:r>
          </a:p>
          <a:p>
            <a:pPr lvl="1"/>
            <a:r>
              <a:rPr lang="en-US" altLang="zh-CN" dirty="0"/>
              <a:t>Variable names within shell scripts are case sensitive and can be defined in the following manner:</a:t>
            </a:r>
            <a:br>
              <a:rPr lang="en-US" altLang="zh-CN" dirty="0"/>
            </a:br>
            <a:r>
              <a:rPr lang="en-US" altLang="zh-CN" dirty="0"/>
              <a:t>	NAME=value</a:t>
            </a:r>
            <a:br>
              <a:rPr lang="en-US" altLang="zh-CN" dirty="0"/>
            </a:br>
            <a:r>
              <a:rPr lang="en-US" altLang="zh-CN" dirty="0"/>
              <a:t>	CITY="Springfield“</a:t>
            </a:r>
            <a:br>
              <a:rPr lang="en-US" altLang="zh-CN" dirty="0"/>
            </a:br>
            <a:r>
              <a:rPr lang="en-US" altLang="zh-CN" dirty="0"/>
              <a:t>	PI=3.14159265</a:t>
            </a:r>
          </a:p>
          <a:p>
            <a:pPr lvl="1"/>
            <a:r>
              <a:rPr lang="en-US" altLang="zh-CN" dirty="0"/>
              <a:t>To access the value stored in a variable, prefix its name with the dollar sign (</a:t>
            </a:r>
            <a:r>
              <a:rPr lang="en-US" altLang="zh-CN" b="1" dirty="0"/>
              <a:t>$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echo $NAME</a:t>
            </a:r>
          </a:p>
          <a:p>
            <a:pPr lvl="1"/>
            <a:r>
              <a:rPr lang="en-US" altLang="zh-CN" dirty="0"/>
              <a:t>curly braces are used when the value of the parameter needs to be placed next to other text without a space.</a:t>
            </a:r>
            <a:br>
              <a:rPr lang="en-US" altLang="zh-CN" dirty="0"/>
            </a:br>
            <a:r>
              <a:rPr lang="en-US" altLang="zh-CN" dirty="0"/>
              <a:t>	echo ${city}</a:t>
            </a:r>
            <a:r>
              <a:rPr lang="en-US" altLang="zh-CN" dirty="0" err="1"/>
              <a:t>abc</a:t>
            </a:r>
            <a:endParaRPr lang="en-US" altLang="zh-CN" dirty="0"/>
          </a:p>
          <a:p>
            <a:pPr lvl="1"/>
            <a:r>
              <a:rPr lang="en-US" altLang="zh-CN" dirty="0"/>
              <a:t>Variables can contain the output of a command or command sequence. </a:t>
            </a:r>
            <a:br>
              <a:rPr lang="en-US" altLang="zh-CN" dirty="0"/>
            </a:br>
            <a:r>
              <a:rPr lang="en-US" altLang="zh-CN" dirty="0"/>
              <a:t>	MYDATE=$(date)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de-DE" altLang="zh-CN" dirty="0"/>
              <a:t>MACHINE=`uname -n`</a:t>
            </a:r>
            <a:br>
              <a:rPr lang="de-DE" altLang="zh-CN" dirty="0"/>
            </a:br>
            <a:r>
              <a:rPr lang="de-DE" altLang="zh-CN" dirty="0"/>
              <a:t>	NUM_FILES=$(/bin/ls | wc -l)</a:t>
            </a:r>
          </a:p>
          <a:p>
            <a:pPr lvl="1"/>
            <a:r>
              <a:rPr lang="en-US" altLang="zh-CN" dirty="0"/>
              <a:t>Variables can also contain the value of other variables.</a:t>
            </a:r>
            <a:br>
              <a:rPr lang="en-US" altLang="zh-CN" dirty="0"/>
            </a:br>
            <a:r>
              <a:rPr lang="en-US" altLang="zh-CN" dirty="0"/>
              <a:t>	BALANCE="$</a:t>
            </a:r>
            <a:r>
              <a:rPr lang="en-US" altLang="zh-CN" dirty="0" err="1"/>
              <a:t>CurBalance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080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7871" y="457200"/>
            <a:ext cx="79661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#!/bin/bash </a:t>
            </a:r>
            <a:endParaRPr lang="en-US" altLang="zh-CN" dirty="0"/>
          </a:p>
          <a:p>
            <a:r>
              <a:rPr lang="zh-CN" altLang="en-US" dirty="0"/>
              <a:t># (@)/my_backup </a:t>
            </a:r>
            <a:endParaRPr lang="en-US" altLang="zh-CN" dirty="0"/>
          </a:p>
          <a:p>
            <a:r>
              <a:rPr lang="zh-CN" altLang="en-US" dirty="0"/>
              <a:t># A very simple backup script </a:t>
            </a:r>
            <a:endParaRPr lang="en-US" altLang="zh-CN" dirty="0"/>
          </a:p>
          <a:p>
            <a:r>
              <a:rPr lang="zh-CN" altLang="en-US" dirty="0"/>
              <a:t>#</a:t>
            </a:r>
          </a:p>
          <a:p>
            <a:r>
              <a:rPr lang="zh-CN" altLang="en-US" dirty="0"/>
              <a:t># Change the TAPE device to match your system. </a:t>
            </a:r>
            <a:endParaRPr lang="en-US" altLang="zh-CN" dirty="0"/>
          </a:p>
          <a:p>
            <a:r>
              <a:rPr lang="zh-CN" altLang="en-US" dirty="0"/>
              <a:t># Check /var/log/messages to determine your tape device. </a:t>
            </a:r>
            <a:endParaRPr lang="en-US" altLang="zh-CN" dirty="0"/>
          </a:p>
          <a:p>
            <a:r>
              <a:rPr lang="zh-CN" altLang="en-US" dirty="0"/>
              <a:t># You may also need to add scsi-tape support to your kernel. </a:t>
            </a:r>
            <a:endParaRPr lang="en-US" altLang="zh-CN" dirty="0"/>
          </a:p>
          <a:p>
            <a:r>
              <a:rPr lang="zh-CN" altLang="en-US" dirty="0"/>
              <a:t>TAPE=/dev/rft0 </a:t>
            </a:r>
            <a:r>
              <a:rPr lang="en-US" altLang="zh-CN" dirty="0"/>
              <a:t># </a:t>
            </a:r>
            <a:r>
              <a:rPr lang="zh-CN" altLang="en-US" dirty="0"/>
              <a:t>磁带</a:t>
            </a:r>
          </a:p>
          <a:p>
            <a:r>
              <a:rPr lang="zh-CN" altLang="en-US" dirty="0"/>
              <a:t># Rewind the tape device $TAPE </a:t>
            </a:r>
            <a:endParaRPr lang="en-US" altLang="zh-CN" dirty="0"/>
          </a:p>
          <a:p>
            <a:r>
              <a:rPr lang="zh-CN" altLang="en-US" dirty="0"/>
              <a:t>mt $TAPE rew </a:t>
            </a:r>
            <a:endParaRPr lang="en-US" altLang="zh-CN" dirty="0"/>
          </a:p>
          <a:p>
            <a:r>
              <a:rPr lang="zh-CN" altLang="en-US" dirty="0"/>
              <a:t># Get a list of home directories </a:t>
            </a:r>
            <a:endParaRPr lang="en-US" altLang="zh-CN" dirty="0"/>
          </a:p>
          <a:p>
            <a:r>
              <a:rPr lang="zh-CN" altLang="en-US" dirty="0"/>
              <a:t>HOMES=`grep /home /etc/passwd | cut -f6 -d‘:‘`   </a:t>
            </a:r>
            <a:r>
              <a:rPr lang="en-US" altLang="zh-CN" dirty="0"/>
              <a:t># </a:t>
            </a:r>
            <a:r>
              <a:rPr lang="zh-CN" altLang="en-US" dirty="0"/>
              <a:t>竖着截出第六个字段</a:t>
            </a:r>
            <a:endParaRPr lang="en-US" altLang="zh-CN" dirty="0"/>
          </a:p>
          <a:p>
            <a:r>
              <a:rPr lang="zh-CN" altLang="en-US" dirty="0"/>
              <a:t># Back up the data in those directories </a:t>
            </a:r>
            <a:endParaRPr lang="en-US" altLang="zh-CN" dirty="0"/>
          </a:p>
          <a:p>
            <a:r>
              <a:rPr lang="zh-CN" altLang="en-US" dirty="0"/>
              <a:t>tar cvf $TAPE $HOMES </a:t>
            </a:r>
            <a:endParaRPr lang="en-US" altLang="zh-CN" dirty="0"/>
          </a:p>
          <a:p>
            <a:r>
              <a:rPr lang="zh-CN" altLang="en-US" dirty="0"/>
              <a:t># Rewind and eject the tape. </a:t>
            </a:r>
            <a:endParaRPr lang="en-US" altLang="zh-CN" dirty="0"/>
          </a:p>
          <a:p>
            <a:r>
              <a:rPr lang="zh-CN" altLang="en-US" dirty="0"/>
              <a:t>mt $TAPE rewoffl</a:t>
            </a:r>
          </a:p>
        </p:txBody>
      </p:sp>
    </p:spTree>
    <p:extLst>
      <p:ext uri="{BB962C8B-B14F-4D97-AF65-F5344CB8AC3E}">
        <p14:creationId xmlns:p14="http://schemas.microsoft.com/office/powerpoint/2010/main" val="191651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b="1" dirty="0"/>
              <a:t>Single quotes:</a:t>
            </a:r>
            <a:endParaRPr lang="en-US" altLang="zh-CN" dirty="0"/>
          </a:p>
          <a:p>
            <a:pPr lvl="1" fontAlgn="base"/>
            <a:r>
              <a:rPr lang="en-US" altLang="zh-CN" dirty="0"/>
              <a:t>Enclosing characters in single quotation marks (‘) holds onto the literal value of each character within the quotes.  </a:t>
            </a:r>
          </a:p>
          <a:p>
            <a:pPr fontAlgn="base"/>
            <a:r>
              <a:rPr lang="en-US" altLang="zh-CN" b="1" dirty="0"/>
              <a:t>Double quotes:</a:t>
            </a:r>
            <a:endParaRPr lang="en-US" altLang="zh-CN" dirty="0"/>
          </a:p>
          <a:p>
            <a:pPr lvl="1" fontAlgn="base"/>
            <a:r>
              <a:rPr lang="en-US" altLang="zh-CN" dirty="0"/>
              <a:t>Double quotes are similar to single quotes except that it allows the shell to interpret dollar sign ($), </a:t>
            </a:r>
            <a:r>
              <a:rPr lang="en-US" altLang="zh-CN" dirty="0" err="1"/>
              <a:t>backtick</a:t>
            </a:r>
            <a:r>
              <a:rPr lang="en-US" altLang="zh-CN" dirty="0"/>
              <a:t>(`), backslash(\) and exclamation mark(!).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332" y="4778882"/>
            <a:ext cx="2231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test=10</a:t>
            </a:r>
          </a:p>
          <a:p>
            <a:r>
              <a:rPr lang="en-US" altLang="zh-CN" dirty="0"/>
              <a:t>echo "$test"</a:t>
            </a:r>
          </a:p>
          <a:p>
            <a:r>
              <a:rPr lang="en-US" altLang="zh-CN" dirty="0"/>
              <a:t>echo ‘$test'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12898" y="47788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echo '$HOME * `date`' </a:t>
            </a:r>
          </a:p>
          <a:p>
            <a:r>
              <a:rPr lang="en-US" altLang="zh-CN" dirty="0"/>
              <a:t>echo ″$HOME * `date`</a:t>
            </a:r>
          </a:p>
          <a:p>
            <a:r>
              <a:rPr lang="en-US" altLang="zh-CN" dirty="0"/>
              <a:t>echo  $HOME * `date`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00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shell positional parameters</a:t>
            </a:r>
          </a:p>
          <a:p>
            <a:pPr lvl="1"/>
            <a:r>
              <a:rPr lang="en-US" altLang="zh-CN" dirty="0"/>
              <a:t>positional parameters or command-line arguments</a:t>
            </a:r>
            <a:br>
              <a:rPr lang="en-US" altLang="zh-CN" dirty="0"/>
            </a:br>
            <a:r>
              <a:rPr lang="en-US" altLang="zh-CN" dirty="0"/>
              <a:t>$0, $1, $2, $3. . .$n. </a:t>
            </a:r>
            <a:br>
              <a:rPr lang="en-US" altLang="zh-CN" dirty="0"/>
            </a:br>
            <a:r>
              <a:rPr lang="en-US" altLang="zh-CN" dirty="0"/>
              <a:t>$0 is special, and it is assigned the name used to invoke your script; </a:t>
            </a:r>
            <a:br>
              <a:rPr lang="en-US" altLang="zh-CN" dirty="0"/>
            </a:br>
            <a:r>
              <a:rPr lang="en-US" altLang="zh-CN" dirty="0"/>
              <a:t>the others are assigned the values of the parameters passed on the command line in the order they appeared.</a:t>
            </a:r>
          </a:p>
          <a:p>
            <a:pPr lvl="1"/>
            <a:r>
              <a:rPr lang="en-US" altLang="zh-CN" dirty="0"/>
              <a:t>$# how many parameters your script was given</a:t>
            </a:r>
          </a:p>
          <a:p>
            <a:pPr lvl="1"/>
            <a:r>
              <a:rPr lang="en-US" altLang="zh-CN" dirty="0"/>
              <a:t>The $@ variable holds all of the arguments entered at the command line</a:t>
            </a:r>
          </a:p>
          <a:p>
            <a:pPr lvl="1"/>
            <a:r>
              <a:rPr lang="en-US" altLang="zh-CN" dirty="0"/>
              <a:t>$? receives the exit status of the last command executed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29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Reading in parameters</a:t>
            </a:r>
          </a:p>
          <a:p>
            <a:pPr lvl="1"/>
            <a:r>
              <a:rPr lang="en-US" altLang="zh-CN" dirty="0"/>
              <a:t>read [-p prompt] [name ...] [name2 ...]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17606" y="3262630"/>
            <a:ext cx="9589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Std"/>
              </a:rPr>
              <a:t>#!/bin/bash</a:t>
            </a:r>
          </a:p>
          <a:p>
            <a:r>
              <a:rPr lang="en-US" altLang="zh-CN" dirty="0">
                <a:latin typeface="CourierStd"/>
              </a:rPr>
              <a:t>read -p "Type in an adjective, noun and verb (past tense): " adj1 noun1 verb1</a:t>
            </a:r>
          </a:p>
          <a:p>
            <a:r>
              <a:rPr lang="en-US" altLang="zh-CN" dirty="0">
                <a:latin typeface="CourierStd"/>
              </a:rPr>
              <a:t>echo "He sighed and $verb1 to the elixir. Then he ate the $adj1 $noun1."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3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Parameter expansion in bash</a:t>
            </a:r>
          </a:p>
          <a:p>
            <a:pPr lvl="1"/>
            <a:r>
              <a:rPr lang="en-US" altLang="zh-CN" sz="2000" dirty="0"/>
              <a:t>${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:-value}:      If variable is unset or empty, expand this to value.</a:t>
            </a:r>
          </a:p>
        </p:txBody>
      </p:sp>
      <p:sp>
        <p:nvSpPr>
          <p:cNvPr id="4" name="矩形 3"/>
          <p:cNvSpPr/>
          <p:nvPr/>
        </p:nvSpPr>
        <p:spPr>
          <a:xfrm>
            <a:off x="1607388" y="27756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CourierStd-Bold"/>
              </a:rPr>
              <a:t>$ THIS="Example"</a:t>
            </a:r>
          </a:p>
          <a:p>
            <a:r>
              <a:rPr lang="en-US" altLang="zh-CN" b="1" dirty="0">
                <a:latin typeface="CourierStd-Bold"/>
              </a:rPr>
              <a:t>$ THIS=${THIS:-"Not Set"}</a:t>
            </a:r>
          </a:p>
          <a:p>
            <a:r>
              <a:rPr lang="en-US" altLang="zh-CN" b="1" dirty="0">
                <a:latin typeface="CourierStd-Bold"/>
              </a:rPr>
              <a:t>$ THAT=${THAT:-"Not Set"}</a:t>
            </a:r>
          </a:p>
          <a:p>
            <a:r>
              <a:rPr lang="en-US" altLang="zh-CN" b="1" dirty="0">
                <a:latin typeface="CourierStd-Bold"/>
              </a:rPr>
              <a:t>$ echo $THIS</a:t>
            </a:r>
          </a:p>
          <a:p>
            <a:r>
              <a:rPr lang="en-US" altLang="zh-CN" dirty="0">
                <a:latin typeface="CourierStd"/>
              </a:rPr>
              <a:t>Example</a:t>
            </a:r>
          </a:p>
          <a:p>
            <a:r>
              <a:rPr lang="en-US" altLang="zh-CN" b="1" dirty="0">
                <a:latin typeface="CourierStd-Bold"/>
              </a:rPr>
              <a:t>$ echo $THAT</a:t>
            </a:r>
          </a:p>
          <a:p>
            <a:r>
              <a:rPr lang="en-US" altLang="zh-CN" dirty="0">
                <a:latin typeface="CourierStd"/>
              </a:rPr>
              <a:t>Not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75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 algn="ctr">
          <a:solidFill>
            <a:schemeClr val="bg1"/>
          </a:solidFill>
          <a:miter lim="800000"/>
          <a:headEnd/>
          <a:tailEnd/>
        </a:ln>
        <a:effectLst/>
      </a:spPr>
      <a:bodyPr wrap="none"/>
      <a:lstStyle>
        <a:defPPr algn="l" fontAlgn="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4121</Words>
  <Application>Microsoft Office PowerPoint</Application>
  <PresentationFormat>宽屏</PresentationFormat>
  <Paragraphs>547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CourierStd</vt:lpstr>
      <vt:lpstr>CourierStd-Bold</vt:lpstr>
      <vt:lpstr>Fixed</vt:lpstr>
      <vt:lpstr>Helvetica Neue</vt:lpstr>
      <vt:lpstr>LiberationMono</vt:lpstr>
      <vt:lpstr>LiberationMono-Italic</vt:lpstr>
      <vt:lpstr>OfficinaSerifStd-Book</vt:lpstr>
      <vt:lpstr>等线</vt:lpstr>
      <vt:lpstr>等线 Light</vt:lpstr>
      <vt:lpstr>宋体</vt:lpstr>
      <vt:lpstr>Arial</vt:lpstr>
      <vt:lpstr>Courier New</vt:lpstr>
      <vt:lpstr>Times New Roman</vt:lpstr>
      <vt:lpstr>Wingdings</vt:lpstr>
      <vt:lpstr>Office 主题​​</vt:lpstr>
      <vt:lpstr>Writing Simple Shell Scripts</vt:lpstr>
      <vt:lpstr>PowerPoint 演示文稿</vt:lpstr>
      <vt:lpstr>PowerPoint 演示文稿</vt:lpstr>
      <vt:lpstr>Understanding Shell Scripts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Performing arithmetic in shell scripts</vt:lpstr>
      <vt:lpstr>PowerPoint 演示文稿</vt:lpstr>
      <vt:lpstr>Using programming constructs in shell scripts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Shift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Shell Functions</vt:lpstr>
      <vt:lpstr>PowerPoint 演示文稿</vt:lpstr>
      <vt:lpstr>PowerPoint 演示文稿</vt:lpstr>
      <vt:lpstr>Translate or delete characters (tr) 替换 </vt:lpstr>
      <vt:lpstr>PowerPoint 演示文稿</vt:lpstr>
      <vt:lpstr>The stream editor (sed)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Simple Shell Scripts</dc:title>
  <dc:creator>jingqiu@swu.edu.cn</dc:creator>
  <cp:lastModifiedBy>Song XJ</cp:lastModifiedBy>
  <cp:revision>105</cp:revision>
  <dcterms:created xsi:type="dcterms:W3CDTF">2020-12-16T13:57:03Z</dcterms:created>
  <dcterms:modified xsi:type="dcterms:W3CDTF">2020-12-28T02:37:48Z</dcterms:modified>
</cp:coreProperties>
</file>