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87" r:id="rId3"/>
    <p:sldId id="702" r:id="rId4"/>
    <p:sldId id="703" r:id="rId6"/>
    <p:sldId id="704" r:id="rId7"/>
    <p:sldId id="705" r:id="rId8"/>
    <p:sldId id="706" r:id="rId9"/>
    <p:sldId id="707" r:id="rId10"/>
    <p:sldId id="708" r:id="rId11"/>
    <p:sldId id="709" r:id="rId12"/>
    <p:sldId id="710" r:id="rId13"/>
    <p:sldId id="711" r:id="rId14"/>
    <p:sldId id="713" r:id="rId15"/>
    <p:sldId id="714" r:id="rId16"/>
    <p:sldId id="727" r:id="rId17"/>
    <p:sldId id="715" r:id="rId18"/>
    <p:sldId id="716" r:id="rId19"/>
    <p:sldId id="717" r:id="rId20"/>
    <p:sldId id="718" r:id="rId21"/>
    <p:sldId id="719" r:id="rId22"/>
    <p:sldId id="720" r:id="rId23"/>
    <p:sldId id="722" r:id="rId24"/>
    <p:sldId id="723" r:id="rId25"/>
    <p:sldId id="728" r:id="rId26"/>
    <p:sldId id="724" r:id="rId27"/>
    <p:sldId id="729" r:id="rId28"/>
    <p:sldId id="732" r:id="rId29"/>
    <p:sldId id="733" r:id="rId30"/>
    <p:sldId id="730" r:id="rId31"/>
    <p:sldId id="725" r:id="rId3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40" autoAdjust="0"/>
  </p:normalViewPr>
  <p:slideViewPr>
    <p:cSldViewPr>
      <p:cViewPr>
        <p:scale>
          <a:sx n="103" d="100"/>
          <a:sy n="103" d="100"/>
        </p:scale>
        <p:origin x="-1696" y="-480"/>
      </p:cViewPr>
      <p:guideLst>
        <p:guide orient="horz" pos="2160"/>
        <p:guide pos="289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0875" y="406400"/>
            <a:ext cx="5556250" cy="4167188"/>
          </a:xfrm>
        </p:spPr>
      </p:sp>
      <p:sp>
        <p:nvSpPr>
          <p:cNvPr id="552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0875" y="406400"/>
            <a:ext cx="5556250" cy="4167188"/>
          </a:xfrm>
        </p:spPr>
      </p:sp>
      <p:sp>
        <p:nvSpPr>
          <p:cNvPr id="6144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0875" y="406400"/>
            <a:ext cx="5556250" cy="4167188"/>
          </a:xfrm>
        </p:spPr>
      </p:sp>
      <p:sp>
        <p:nvSpPr>
          <p:cNvPr id="6656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0875" y="406400"/>
            <a:ext cx="5556250" cy="4167188"/>
          </a:xfrm>
        </p:spPr>
      </p:sp>
      <p:sp>
        <p:nvSpPr>
          <p:cNvPr id="686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650875" y="406400"/>
            <a:ext cx="5556250" cy="4167188"/>
          </a:xfrm>
        </p:spPr>
      </p:sp>
      <p:sp>
        <p:nvSpPr>
          <p:cNvPr id="69635"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650875" y="406400"/>
            <a:ext cx="5556250" cy="4167188"/>
          </a:xfrm>
        </p:spPr>
      </p:sp>
      <p:sp>
        <p:nvSpPr>
          <p:cNvPr id="70659"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3170" name="Rectangle 2"/>
          <p:cNvSpPr>
            <a:spLocks noGrp="1" noRot="1" noChangeAspect="1" noChangeArrowheads="1" noTextEdit="1"/>
          </p:cNvSpPr>
          <p:nvPr>
            <p:ph type="sldImg"/>
          </p:nvPr>
        </p:nvSpPr>
        <p:spPr>
          <a:xfrm>
            <a:off x="1144588" y="685800"/>
            <a:ext cx="4570412" cy="3429000"/>
          </a:xfrm>
        </p:spPr>
      </p:sp>
      <p:sp>
        <p:nvSpPr>
          <p:cNvPr id="2183171"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70412" cy="3429000"/>
          </a:xfrm>
        </p:spPr>
      </p:sp>
      <p:sp>
        <p:nvSpPr>
          <p:cNvPr id="6963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0875" y="406400"/>
            <a:ext cx="5556250" cy="4167188"/>
          </a:xfrm>
        </p:spPr>
      </p:sp>
      <p:sp>
        <p:nvSpPr>
          <p:cNvPr id="7065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0875" y="406400"/>
            <a:ext cx="5556250" cy="4167188"/>
          </a:xfrm>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650875" y="406400"/>
            <a:ext cx="5556250" cy="4167188"/>
          </a:xfrm>
        </p:spPr>
      </p:sp>
      <p:sp>
        <p:nvSpPr>
          <p:cNvPr id="57347"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650875" y="406400"/>
            <a:ext cx="5556250" cy="4167188"/>
          </a:xfrm>
        </p:spPr>
      </p:sp>
      <p:sp>
        <p:nvSpPr>
          <p:cNvPr id="58371"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650875" y="406400"/>
            <a:ext cx="5556250" cy="4167188"/>
          </a:xfrm>
        </p:spPr>
      </p:sp>
      <p:sp>
        <p:nvSpPr>
          <p:cNvPr id="59395"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650875" y="406400"/>
            <a:ext cx="5556250" cy="4167188"/>
          </a:xfrm>
        </p:spPr>
      </p:sp>
      <p:sp>
        <p:nvSpPr>
          <p:cNvPr id="60419"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1143000" y="684213"/>
            <a:ext cx="4573588" cy="3430587"/>
          </a:xfrm>
          <a:noFill/>
          <a:ln>
            <a:solidFill>
              <a:srgbClr val="000000"/>
            </a:solidFill>
            <a:miter lim="800000"/>
          </a:ln>
        </p:spPr>
      </p:sp>
      <p:sp>
        <p:nvSpPr>
          <p:cNvPr id="59395" name="备注占位符 2"/>
          <p:cNvSpPr>
            <a:spLocks noGrp="1"/>
          </p:cNvSpPr>
          <p:nvPr>
            <p:ph type="body" idx="1"/>
          </p:nvPr>
        </p:nvSpPr>
        <p:spPr bwMode="auto">
          <a:xfrm>
            <a:off x="915989" y="4341814"/>
            <a:ext cx="5026025" cy="4117975"/>
          </a:xfrm>
          <a:prstGeom prst="rect">
            <a:avLst/>
          </a:prstGeom>
          <a:noFill/>
        </p:spPr>
        <p:txBody>
          <a:bodyPr wrap="square" lIns="92319" tIns="46160" rIns="92319" bIns="46160" numCol="1" anchor="t" anchorCtr="0" compatLnSpc="1"/>
          <a:lstStyle/>
          <a:p>
            <a:pPr>
              <a:lnSpc>
                <a:spcPct val="90000"/>
              </a:lnSpc>
            </a:pPr>
            <a:r>
              <a:rPr lang="en-US" altLang="zh-CN" b="1" smtClean="0"/>
              <a:t>ATM</a:t>
            </a:r>
            <a:r>
              <a:rPr lang="zh-CN" altLang="en-US" b="1" smtClean="0"/>
              <a:t>机出故障 男子</a:t>
            </a:r>
            <a:r>
              <a:rPr lang="en-US" altLang="zh-CN" b="1" smtClean="0"/>
              <a:t>171</a:t>
            </a:r>
            <a:r>
              <a:rPr lang="zh-CN" altLang="en-US" b="1" smtClean="0"/>
              <a:t>次恶意取款被判无期</a:t>
            </a:r>
            <a:endParaRPr lang="zh-CN" altLang="en-US" b="1" smtClean="0"/>
          </a:p>
          <a:p>
            <a:pPr>
              <a:lnSpc>
                <a:spcPct val="90000"/>
              </a:lnSpc>
            </a:pPr>
            <a:r>
              <a:rPr lang="zh-CN" altLang="en-US" smtClean="0"/>
              <a:t>核心提示：</a:t>
            </a:r>
            <a:r>
              <a:rPr lang="en-US" altLang="zh-CN" smtClean="0"/>
              <a:t>2006</a:t>
            </a:r>
            <a:r>
              <a:rPr lang="zh-CN" altLang="en-US" smtClean="0"/>
              <a:t>年</a:t>
            </a:r>
            <a:r>
              <a:rPr lang="en-US" altLang="zh-CN" smtClean="0"/>
              <a:t>4</a:t>
            </a:r>
            <a:r>
              <a:rPr lang="zh-CN" altLang="en-US" smtClean="0"/>
              <a:t>月</a:t>
            </a:r>
            <a:r>
              <a:rPr lang="en-US" altLang="zh-CN" smtClean="0"/>
              <a:t>21</a:t>
            </a:r>
            <a:r>
              <a:rPr lang="zh-CN" altLang="en-US" smtClean="0"/>
              <a:t>日晚</a:t>
            </a:r>
            <a:r>
              <a:rPr lang="en-US" altLang="zh-CN" smtClean="0"/>
              <a:t>10</a:t>
            </a:r>
            <a:r>
              <a:rPr lang="zh-CN" altLang="en-US" smtClean="0"/>
              <a:t>时，被告人许霆来到广州天河区黄埔大道某银行的</a:t>
            </a:r>
            <a:r>
              <a:rPr lang="en-US" altLang="zh-CN" smtClean="0"/>
              <a:t>ATM</a:t>
            </a:r>
            <a:r>
              <a:rPr lang="zh-CN" altLang="en-US" smtClean="0"/>
              <a:t>取款机取款。结果取出</a:t>
            </a:r>
            <a:r>
              <a:rPr lang="en-US" altLang="zh-CN" smtClean="0"/>
              <a:t>1000</a:t>
            </a:r>
            <a:r>
              <a:rPr lang="zh-CN" altLang="en-US" smtClean="0"/>
              <a:t>元后，银行卡账户里只被扣</a:t>
            </a:r>
            <a:r>
              <a:rPr lang="en-US" altLang="zh-CN" smtClean="0"/>
              <a:t>1</a:t>
            </a:r>
            <a:r>
              <a:rPr lang="zh-CN" altLang="en-US" smtClean="0"/>
              <a:t>元，许霆先后取款</a:t>
            </a:r>
            <a:r>
              <a:rPr lang="en-US" altLang="zh-CN" smtClean="0"/>
              <a:t>171</a:t>
            </a:r>
            <a:r>
              <a:rPr lang="zh-CN" altLang="en-US" smtClean="0"/>
              <a:t>笔，合计</a:t>
            </a:r>
            <a:r>
              <a:rPr lang="en-US" altLang="zh-CN" smtClean="0"/>
              <a:t>17.5</a:t>
            </a:r>
            <a:r>
              <a:rPr lang="zh-CN" altLang="en-US" smtClean="0"/>
              <a:t>万元。许霆潜逃一年后被抓获，以盗窃罪被判无期徒刑，后改判为</a:t>
            </a:r>
            <a:r>
              <a:rPr lang="en-US" altLang="zh-CN" smtClean="0"/>
              <a:t>5</a:t>
            </a:r>
            <a:r>
              <a:rPr lang="zh-CN" altLang="en-US" smtClean="0"/>
              <a:t>年。</a:t>
            </a:r>
            <a:endParaRPr lang="zh-CN" altLang="en-US" smtClean="0"/>
          </a:p>
          <a:p>
            <a:pPr>
              <a:lnSpc>
                <a:spcPct val="90000"/>
              </a:lnSpc>
            </a:pPr>
            <a:r>
              <a:rPr lang="zh-CN" altLang="en-US" smtClean="0"/>
              <a:t>是软件的错误将许霆送进了监狱！</a:t>
            </a:r>
            <a:endParaRPr lang="zh-CN" altLang="en-US" smtClean="0"/>
          </a:p>
          <a:p>
            <a:pPr>
              <a:lnSpc>
                <a:spcPct val="90000"/>
              </a:lnSpc>
            </a:pPr>
            <a:endParaRPr lang="en-US" altLang="zh-CN" smtClean="0"/>
          </a:p>
          <a:p>
            <a:pPr>
              <a:lnSpc>
                <a:spcPct val="90000"/>
              </a:lnSpc>
            </a:pPr>
            <a:r>
              <a:rPr lang="en-US" altLang="zh-CN" b="1" smtClean="0"/>
              <a:t>08</a:t>
            </a:r>
            <a:r>
              <a:rPr lang="zh-CN" altLang="en-US" b="1" smtClean="0"/>
              <a:t>奥运票务中心的道歉</a:t>
            </a:r>
            <a:endParaRPr lang="zh-CN" altLang="en-US" b="1" smtClean="0"/>
          </a:p>
          <a:p>
            <a:pPr>
              <a:lnSpc>
                <a:spcPct val="90000"/>
              </a:lnSpc>
            </a:pPr>
            <a:r>
              <a:rPr lang="en-US" altLang="zh-CN" smtClean="0"/>
              <a:t>2007</a:t>
            </a:r>
            <a:r>
              <a:rPr lang="zh-CN" altLang="en-US" smtClean="0"/>
              <a:t>年</a:t>
            </a:r>
            <a:r>
              <a:rPr lang="en-US" altLang="zh-CN" smtClean="0"/>
              <a:t>10</a:t>
            </a:r>
            <a:r>
              <a:rPr lang="zh-CN" altLang="en-US" smtClean="0"/>
              <a:t>月</a:t>
            </a:r>
            <a:r>
              <a:rPr lang="en-US" altLang="zh-CN" smtClean="0"/>
              <a:t>30</a:t>
            </a:r>
            <a:r>
              <a:rPr lang="zh-CN" altLang="en-US" smtClean="0"/>
              <a:t>日，北京奥运会第二阶段门票销售刚启动就因为购票者太多而被迫暂停。低估了群众购票的热情，导致售票系统出现了瓶颈问题，对此将在升级售票技术系统的同时考虑调整售票政策。 </a:t>
            </a:r>
            <a:endParaRPr lang="zh-CN" altLang="en-US" smtClean="0"/>
          </a:p>
          <a:p>
            <a:pPr>
              <a:lnSpc>
                <a:spcPct val="90000"/>
              </a:lnSpc>
            </a:pPr>
            <a:r>
              <a:rPr lang="zh-CN" altLang="en-US" smtClean="0"/>
              <a:t>功能没出乱子，而性能却不行了！</a:t>
            </a:r>
            <a:endParaRPr lang="zh-CN" altLang="en-US" smtClean="0"/>
          </a:p>
          <a:p>
            <a:pPr>
              <a:lnSpc>
                <a:spcPct val="90000"/>
              </a:lnSpc>
            </a:pPr>
            <a:endParaRPr lang="en-US" altLang="zh-CN" smtClean="0"/>
          </a:p>
          <a:p>
            <a:pPr>
              <a:lnSpc>
                <a:spcPct val="90000"/>
              </a:lnSpc>
            </a:pPr>
            <a:r>
              <a:rPr lang="en-US" altLang="zh-CN" smtClean="0"/>
              <a:t>ATM</a:t>
            </a:r>
            <a:r>
              <a:rPr lang="zh-CN" altLang="en-US" smtClean="0"/>
              <a:t>取款：</a:t>
            </a:r>
            <a:endParaRPr lang="en-US" altLang="zh-CN" smtClean="0"/>
          </a:p>
          <a:p>
            <a:pPr>
              <a:lnSpc>
                <a:spcPct val="90000"/>
              </a:lnSpc>
            </a:pPr>
            <a:r>
              <a:rPr lang="en-US" altLang="zh-CN" smtClean="0"/>
              <a:t>2006</a:t>
            </a:r>
            <a:r>
              <a:rPr lang="zh-CN" altLang="en-US" smtClean="0"/>
              <a:t>年</a:t>
            </a:r>
            <a:r>
              <a:rPr lang="en-US" altLang="zh-CN" smtClean="0"/>
              <a:t>4</a:t>
            </a:r>
            <a:r>
              <a:rPr lang="zh-CN" altLang="en-US" smtClean="0"/>
              <a:t>月</a:t>
            </a:r>
            <a:r>
              <a:rPr lang="en-US" altLang="zh-CN" smtClean="0"/>
              <a:t>21</a:t>
            </a:r>
            <a:r>
              <a:rPr lang="zh-CN" altLang="en-US" smtClean="0"/>
              <a:t>日晚</a:t>
            </a:r>
            <a:r>
              <a:rPr lang="en-US" altLang="zh-CN" smtClean="0"/>
              <a:t>10</a:t>
            </a:r>
            <a:r>
              <a:rPr lang="zh-CN" altLang="en-US" smtClean="0"/>
              <a:t>时，被告人许霆来到天河区黄埔大道某银行的</a:t>
            </a:r>
            <a:r>
              <a:rPr lang="en-US" altLang="zh-CN" smtClean="0"/>
              <a:t>ATM</a:t>
            </a:r>
            <a:r>
              <a:rPr lang="zh-CN" altLang="en-US" smtClean="0"/>
              <a:t>取款机取款。结果取出</a:t>
            </a:r>
            <a:r>
              <a:rPr lang="en-US" altLang="zh-CN" smtClean="0"/>
              <a:t>1000</a:t>
            </a:r>
            <a:r>
              <a:rPr lang="zh-CN" altLang="en-US" smtClean="0"/>
              <a:t>元后，他惊讶地发现银行卡账户里只被扣了</a:t>
            </a:r>
            <a:r>
              <a:rPr lang="en-US" altLang="zh-CN" smtClean="0"/>
              <a:t>1</a:t>
            </a:r>
            <a:r>
              <a:rPr lang="zh-CN" altLang="en-US" smtClean="0"/>
              <a:t>元，狂喜之下，许霆连续取款</a:t>
            </a:r>
            <a:r>
              <a:rPr lang="en-US" altLang="zh-CN" smtClean="0"/>
              <a:t>5.4</a:t>
            </a:r>
            <a:r>
              <a:rPr lang="zh-CN" altLang="en-US" smtClean="0"/>
              <a:t>万元。当晚，许霆回到住处，将此事告诉了同伴郭安山。两人随即再次前往提款，之后反复操作多次。后经警方查实，许霆先后取款</a:t>
            </a:r>
            <a:r>
              <a:rPr lang="en-US" altLang="zh-CN" smtClean="0"/>
              <a:t>171</a:t>
            </a:r>
            <a:r>
              <a:rPr lang="zh-CN" altLang="en-US" smtClean="0"/>
              <a:t>笔，合计</a:t>
            </a:r>
            <a:r>
              <a:rPr lang="en-US" altLang="zh-CN" smtClean="0"/>
              <a:t>17.5</a:t>
            </a:r>
            <a:r>
              <a:rPr lang="zh-CN" altLang="en-US" smtClean="0"/>
              <a:t>万元；郭安山则取款</a:t>
            </a:r>
            <a:r>
              <a:rPr lang="en-US" altLang="zh-CN" smtClean="0"/>
              <a:t>1.8</a:t>
            </a:r>
            <a:r>
              <a:rPr lang="zh-CN" altLang="en-US" smtClean="0"/>
              <a:t>万元。事后，二人各携赃款潜逃。</a:t>
            </a:r>
            <a:endParaRPr lang="en-US" altLang="zh-CN" smtClean="0"/>
          </a:p>
          <a:p>
            <a:pPr>
              <a:lnSpc>
                <a:spcPct val="90000"/>
              </a:lnSpc>
            </a:pPr>
            <a:endParaRPr lang="en-US" altLang="zh-CN" smtClean="0"/>
          </a:p>
          <a:p>
            <a:pPr>
              <a:lnSpc>
                <a:spcPct val="90000"/>
              </a:lnSpc>
            </a:pPr>
            <a:r>
              <a:rPr lang="zh-CN" altLang="en-US" smtClean="0"/>
              <a:t>替他例子：</a:t>
            </a:r>
            <a:endParaRPr lang="en-US" altLang="zh-CN" smtClean="0"/>
          </a:p>
          <a:p>
            <a:pPr>
              <a:lnSpc>
                <a:spcPct val="90000"/>
              </a:lnSpc>
            </a:pPr>
            <a:r>
              <a:rPr lang="zh-CN" altLang="en-US" smtClean="0"/>
              <a:t>医疗器械方面由于软件故障导致损失，后果非常严重，甚至危机生命。</a:t>
            </a:r>
            <a:endParaRPr lang="en-US" altLang="zh-CN" smtClean="0"/>
          </a:p>
          <a:p>
            <a:pPr>
              <a:lnSpc>
                <a:spcPct val="90000"/>
              </a:lnSpc>
            </a:pPr>
            <a:r>
              <a:rPr lang="zh-CN" altLang="en-US" smtClean="0"/>
              <a:t>如心脏起博器，核磁共振等</a:t>
            </a:r>
            <a:endParaRPr lang="en-US" altLang="zh-CN" smtClean="0"/>
          </a:p>
          <a:p>
            <a:pPr>
              <a:lnSpc>
                <a:spcPct val="90000"/>
              </a:lnSpc>
            </a:pPr>
            <a:endParaRPr lang="en-US" altLang="zh-CN" smtClean="0"/>
          </a:p>
          <a:p>
            <a:pPr>
              <a:lnSpc>
                <a:spcPct val="90000"/>
              </a:lnSpc>
            </a:pPr>
            <a:r>
              <a:rPr lang="zh-CN" altLang="en-US" smtClean="0"/>
              <a:t>提问学生：</a:t>
            </a:r>
            <a:endParaRPr lang="en-US" altLang="zh-CN" smtClean="0"/>
          </a:p>
          <a:p>
            <a:pPr>
              <a:lnSpc>
                <a:spcPct val="90000"/>
              </a:lnSpc>
            </a:pPr>
            <a:r>
              <a:rPr lang="zh-CN" altLang="en-US" smtClean="0"/>
              <a:t>还知道哪些由于软件缺陷导致损失的例子？</a:t>
            </a:r>
            <a:endParaRPr lang="en-US" altLang="zh-CN" smtClean="0"/>
          </a:p>
          <a:p>
            <a:pPr>
              <a:lnSpc>
                <a:spcPct val="90000"/>
              </a:lnSpc>
            </a:pPr>
            <a:endParaRPr lang="zh-CN" altLang="en-US" smtClean="0"/>
          </a:p>
        </p:txBody>
      </p:sp>
      <p:sp>
        <p:nvSpPr>
          <p:cNvPr id="59396" name="灯片编号占位符 3"/>
          <p:cNvSpPr txBox="1">
            <a:spLocks noGrp="1"/>
          </p:cNvSpPr>
          <p:nvPr/>
        </p:nvSpPr>
        <p:spPr bwMode="auto">
          <a:xfrm>
            <a:off x="3884614" y="8688388"/>
            <a:ext cx="2973387" cy="455612"/>
          </a:xfrm>
          <a:prstGeom prst="rect">
            <a:avLst/>
          </a:prstGeom>
          <a:noFill/>
          <a:ln w="9525">
            <a:noFill/>
            <a:miter lim="800000"/>
          </a:ln>
        </p:spPr>
        <p:txBody>
          <a:bodyPr lIns="92319" tIns="46160" rIns="92319" bIns="46160" anchor="b"/>
          <a:lstStyle/>
          <a:p>
            <a:pPr algn="r" defTabSz="922020" eaLnBrk="0" hangingPunct="0"/>
            <a:fld id="{845E8636-C442-43F1-89DE-46B2F0AC504F}"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xfrm>
            <a:off x="1141413" y="685800"/>
            <a:ext cx="4570412" cy="3429000"/>
          </a:xfrm>
          <a:noFill/>
          <a:ln>
            <a:solidFill>
              <a:srgbClr val="000000"/>
            </a:solidFill>
            <a:miter lim="800000"/>
          </a:ln>
        </p:spPr>
      </p:sp>
      <p:sp>
        <p:nvSpPr>
          <p:cNvPr id="61443" name="Rectangle 3"/>
          <p:cNvSpPr>
            <a:spLocks noGrp="1"/>
          </p:cNvSpPr>
          <p:nvPr>
            <p:ph type="body" idx="1"/>
          </p:nvPr>
        </p:nvSpPr>
        <p:spPr bwMode="auto">
          <a:xfrm>
            <a:off x="915989" y="4341814"/>
            <a:ext cx="5026025" cy="4116388"/>
          </a:xfrm>
          <a:prstGeom prst="rect">
            <a:avLst/>
          </a:prstGeom>
          <a:noFill/>
        </p:spPr>
        <p:txBody>
          <a:bodyPr wrap="square" numCol="1" anchor="t" anchorCtr="0" compatLnSpc="1"/>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xfrm>
            <a:off x="1141413" y="685800"/>
            <a:ext cx="4570412" cy="3429000"/>
          </a:xfrm>
          <a:noFill/>
          <a:ln>
            <a:solidFill>
              <a:srgbClr val="000000"/>
            </a:solidFill>
            <a:miter lim="800000"/>
          </a:ln>
        </p:spPr>
      </p:sp>
      <p:sp>
        <p:nvSpPr>
          <p:cNvPr id="63491" name="Rectangle 3"/>
          <p:cNvSpPr>
            <a:spLocks noGrp="1"/>
          </p:cNvSpPr>
          <p:nvPr>
            <p:ph type="body" idx="1"/>
          </p:nvPr>
        </p:nvSpPr>
        <p:spPr bwMode="auto">
          <a:xfrm>
            <a:off x="915989" y="4341814"/>
            <a:ext cx="5026025" cy="4116388"/>
          </a:xfrm>
          <a:prstGeom prst="rect">
            <a:avLst/>
          </a:prstGeom>
          <a:noFill/>
        </p:spPr>
        <p:txBody>
          <a:bodyPr wrap="square" numCol="1" anchor="t" anchorCtr="0" compatLnSpc="1"/>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3400" y="1611313"/>
            <a:ext cx="8191500" cy="4713287"/>
          </a:xfrm>
        </p:spPr>
        <p:txBody>
          <a:bodyPr/>
          <a:lstStyle/>
          <a:p>
            <a:endParaRPr lang="zh-CN" altLang="en-US"/>
          </a:p>
        </p:txBody>
      </p:sp>
      <p:sp>
        <p:nvSpPr>
          <p:cNvPr id="4" name="页脚占位符 3"/>
          <p:cNvSpPr>
            <a:spLocks noGrp="1"/>
          </p:cNvSpPr>
          <p:nvPr>
            <p:ph type="ftr" sz="quarter" idx="10"/>
          </p:nvPr>
        </p:nvSpPr>
        <p:spPr>
          <a:xfrm>
            <a:off x="7315200" y="6461125"/>
            <a:ext cx="1752600" cy="3206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smtClean="0"/>
            </a:lvl1pPr>
          </a:lstStyle>
          <a:p>
            <a:pPr>
              <a:defRPr/>
            </a:pPr>
            <a:fld id="{999DC135-D372-462F-8793-58CA71EFD7F9}" type="slidenum">
              <a:rPr lang="zh-CN" altLang="en-US"/>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pic>
        <p:nvPicPr>
          <p:cNvPr id="8" name="图片 7" descr="professional.gif"/>
          <p:cNvPicPr>
            <a:picLocks noChangeAspect="1"/>
          </p:cNvPicPr>
          <p:nvPr userDrawn="1"/>
        </p:nvPicPr>
        <p:blipFill>
          <a:blip r:embed="rId14"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2.GIF"/><Relationship Id="rId2" Type="http://schemas.openxmlformats.org/officeDocument/2006/relationships/image" Target="NULL" TargetMode="External"/><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4.GIF"/><Relationship Id="rId2" Type="http://schemas.openxmlformats.org/officeDocument/2006/relationships/image" Target="NULL" TargetMode="External"/><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hyperlink" Target="http://news.163.com/07/1217/01/3VSLHQ4E00011229.html" TargetMode="Externa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107504" y="1988840"/>
            <a:ext cx="4320480"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sz="3200" b="1" i="0" dirty="0" smtClean="0">
                <a:ea typeface="宋体" panose="02010600030101010101" pitchFamily="2" charset="-122"/>
              </a:rPr>
              <a:t>软件测试方法和技术</a:t>
            </a:r>
            <a:endParaRPr lang="en-US" altLang="zh-CN" sz="3200" b="1" i="0" dirty="0" smtClean="0">
              <a:ea typeface="宋体" panose="02010600030101010101" pitchFamily="2" charset="-122"/>
            </a:endParaRPr>
          </a:p>
          <a:p>
            <a:pPr algn="ctr">
              <a:lnSpc>
                <a:spcPct val="140000"/>
              </a:lnSpc>
            </a:pPr>
            <a:r>
              <a:rPr lang="zh-CN" altLang="en-US" sz="3600" b="1" i="0" dirty="0" smtClean="0">
                <a:solidFill>
                  <a:srgbClr val="FFFF00"/>
                </a:solidFill>
                <a:ea typeface="宋体" panose="02010600030101010101" pitchFamily="2" charset="-122"/>
              </a:rPr>
              <a:t>第</a:t>
            </a:r>
            <a:r>
              <a:rPr lang="en-US" altLang="zh-CN" sz="3600" b="1" i="0" dirty="0" smtClean="0">
                <a:solidFill>
                  <a:srgbClr val="FFFF00"/>
                </a:solidFill>
                <a:ea typeface="宋体" panose="02010600030101010101" pitchFamily="2" charset="-122"/>
              </a:rPr>
              <a:t>1</a:t>
            </a:r>
            <a:r>
              <a:rPr lang="zh-CN" altLang="en-US" sz="3600" b="1" i="0" dirty="0" smtClean="0">
                <a:solidFill>
                  <a:srgbClr val="FFFF00"/>
                </a:solidFill>
                <a:ea typeface="宋体" panose="02010600030101010101" pitchFamily="2" charset="-122"/>
              </a:rPr>
              <a:t>章 引论</a:t>
            </a:r>
            <a:endParaRPr lang="zh-CN" altLang="en-US" sz="3600" b="1" i="0" dirty="0">
              <a:solidFill>
                <a:srgbClr val="FFFF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9"/>
          <p:cNvPicPr>
            <a:picLocks noChangeAspect="1" noChangeArrowheads="1"/>
          </p:cNvPicPr>
          <p:nvPr/>
        </p:nvPicPr>
        <p:blipFill>
          <a:blip r:embed="rId1" cstate="print"/>
          <a:srcRect/>
          <a:stretch>
            <a:fillRect/>
          </a:stretch>
        </p:blipFill>
        <p:spPr bwMode="auto">
          <a:xfrm>
            <a:off x="521970" y="1628775"/>
            <a:ext cx="4798695" cy="3493135"/>
          </a:xfrm>
          <a:prstGeom prst="rect">
            <a:avLst/>
          </a:prstGeom>
          <a:noFill/>
          <a:ln w="9525">
            <a:noFill/>
            <a:miter lim="800000"/>
            <a:headEnd/>
            <a:tailEnd/>
          </a:ln>
        </p:spPr>
      </p:pic>
      <p:sp>
        <p:nvSpPr>
          <p:cNvPr id="60420" name="Text Box 11"/>
          <p:cNvSpPr txBox="1">
            <a:spLocks noChangeArrowheads="1"/>
          </p:cNvSpPr>
          <p:nvPr/>
        </p:nvSpPr>
        <p:spPr bwMode="auto">
          <a:xfrm>
            <a:off x="522605" y="5301615"/>
            <a:ext cx="8293100" cy="1530985"/>
          </a:xfrm>
          <a:prstGeom prst="rect">
            <a:avLst/>
          </a:prstGeom>
          <a:noFill/>
          <a:ln w="9525">
            <a:noFill/>
            <a:miter lim="800000"/>
          </a:ln>
        </p:spPr>
        <p:txBody>
          <a:bodyPr wrap="square" lIns="90000" tIns="46800" rIns="90000" bIns="46800">
            <a:spAutoFit/>
          </a:bodyPr>
          <a:lstStyle/>
          <a:p>
            <a:pPr algn="l" eaLnBrk="0" latinLnBrk="0" hangingPunct="0">
              <a:lnSpc>
                <a:spcPct val="130000"/>
              </a:lnSpc>
              <a:spcBef>
                <a:spcPts val="0"/>
              </a:spcBef>
            </a:pPr>
            <a:r>
              <a:rPr lang="en-US" altLang="zh-CN" sz="2400" b="1" dirty="0">
                <a:solidFill>
                  <a:srgbClr val="0070C0"/>
                </a:solidFill>
                <a:latin typeface="Arial" panose="020B0604020202020204" pitchFamily="34" charset="0"/>
              </a:rPr>
              <a:t>2007</a:t>
            </a:r>
            <a:r>
              <a:rPr lang="zh-CN" altLang="en-US" sz="2400" b="1" dirty="0">
                <a:solidFill>
                  <a:srgbClr val="0070C0"/>
                </a:solidFill>
                <a:latin typeface="Arial" panose="020B0604020202020204" pitchFamily="34" charset="0"/>
              </a:rPr>
              <a:t>年</a:t>
            </a:r>
            <a:r>
              <a:rPr lang="en-US" altLang="zh-CN" sz="2400" b="1" dirty="0">
                <a:solidFill>
                  <a:srgbClr val="0070C0"/>
                </a:solidFill>
                <a:latin typeface="Arial" panose="020B0604020202020204" pitchFamily="34" charset="0"/>
              </a:rPr>
              <a:t>10</a:t>
            </a:r>
            <a:r>
              <a:rPr lang="zh-CN" altLang="en-US" sz="2400" b="1" dirty="0">
                <a:solidFill>
                  <a:srgbClr val="0070C0"/>
                </a:solidFill>
                <a:latin typeface="Arial" panose="020B0604020202020204" pitchFamily="34" charset="0"/>
              </a:rPr>
              <a:t>月</a:t>
            </a:r>
            <a:r>
              <a:rPr lang="en-US" altLang="zh-CN" sz="2400" b="1" dirty="0">
                <a:solidFill>
                  <a:srgbClr val="0070C0"/>
                </a:solidFill>
                <a:latin typeface="Arial" panose="020B0604020202020204" pitchFamily="34" charset="0"/>
              </a:rPr>
              <a:t>30</a:t>
            </a:r>
            <a:r>
              <a:rPr lang="zh-CN" altLang="en-US" sz="2400" b="1" dirty="0">
                <a:solidFill>
                  <a:srgbClr val="0070C0"/>
                </a:solidFill>
                <a:latin typeface="Arial" panose="020B0604020202020204" pitchFamily="34" charset="0"/>
              </a:rPr>
              <a:t>日，北京奥运会第二阶段门票销售刚启动就因为购票者太多而被迫暂停。低估了群众购票的热情，导致售票系统出现了瓶颈</a:t>
            </a:r>
            <a:r>
              <a:rPr lang="zh-CN" altLang="en-US" sz="2400" b="1" dirty="0" smtClean="0">
                <a:solidFill>
                  <a:srgbClr val="0070C0"/>
                </a:solidFill>
                <a:latin typeface="Arial" panose="020B0604020202020204" pitchFamily="34" charset="0"/>
              </a:rPr>
              <a:t>问题</a:t>
            </a:r>
            <a:endParaRPr lang="zh-CN" altLang="en-US" sz="2400" b="1" dirty="0" smtClean="0">
              <a:solidFill>
                <a:srgbClr val="0070C0"/>
              </a:solidFill>
              <a:latin typeface="Arial" panose="020B0604020202020204" pitchFamily="34" charset="0"/>
            </a:endParaRPr>
          </a:p>
        </p:txBody>
      </p:sp>
      <p:sp>
        <p:nvSpPr>
          <p:cNvPr id="6" name="标题 5"/>
          <p:cNvSpPr>
            <a:spLocks noGrp="1"/>
          </p:cNvSpPr>
          <p:nvPr>
            <p:ph type="title" idx="4294967295"/>
          </p:nvPr>
        </p:nvSpPr>
        <p:spPr>
          <a:xfrm>
            <a:off x="899592" y="332656"/>
            <a:ext cx="7056784" cy="792088"/>
          </a:xfrm>
        </p:spPr>
        <p:txBody>
          <a:bodyPr tIns="0" bIns="0" anchor="t"/>
          <a:lstStyle/>
          <a:p>
            <a:pPr marL="533400" indent="-355600" algn="ctr">
              <a:lnSpc>
                <a:spcPct val="150000"/>
              </a:lnSpc>
            </a:pPr>
            <a:r>
              <a:rPr lang="en-US" altLang="zh-CN" sz="3600" b="1" dirty="0">
                <a:solidFill>
                  <a:srgbClr val="FFFF00"/>
                </a:solidFill>
                <a:latin typeface="+mj-ea"/>
              </a:rPr>
              <a:t>08</a:t>
            </a:r>
            <a:r>
              <a:rPr lang="zh-CN" altLang="en-US" sz="3600" b="1" dirty="0">
                <a:solidFill>
                  <a:srgbClr val="FFFF00"/>
                </a:solidFill>
                <a:latin typeface="+mj-ea"/>
              </a:rPr>
              <a:t>奥运票务中心、</a:t>
            </a:r>
            <a:r>
              <a:rPr lang="en-US" altLang="zh-CN" sz="3600" b="1" dirty="0">
                <a:solidFill>
                  <a:srgbClr val="FFFF00"/>
                </a:solidFill>
                <a:latin typeface="+mj-ea"/>
              </a:rPr>
              <a:t>12306</a:t>
            </a:r>
            <a:r>
              <a:rPr lang="zh-CN" altLang="en-US" sz="3600" b="1" dirty="0">
                <a:solidFill>
                  <a:srgbClr val="FFFF00"/>
                </a:solidFill>
                <a:latin typeface="+mj-ea"/>
              </a:rPr>
              <a:t>的道歉</a:t>
            </a:r>
            <a:endParaRPr lang="zh-CN" altLang="en-US" sz="3600" b="1" dirty="0">
              <a:solidFill>
                <a:srgbClr val="FFFF00"/>
              </a:solidFill>
              <a:latin typeface="+mj-ea"/>
            </a:endParaRPr>
          </a:p>
        </p:txBody>
      </p:sp>
      <p:pic>
        <p:nvPicPr>
          <p:cNvPr id="204802" name="Picture 2" descr="http://ww2.sinaimg.cn/bmiddle/6285ad1bgw1doqpc7z5huj.jpg"/>
          <p:cNvPicPr>
            <a:picLocks noChangeAspect="1" noChangeArrowheads="1"/>
          </p:cNvPicPr>
          <p:nvPr/>
        </p:nvPicPr>
        <p:blipFill>
          <a:blip r:embed="rId2" cstate="print"/>
          <a:srcRect/>
          <a:stretch>
            <a:fillRect/>
          </a:stretch>
        </p:blipFill>
        <p:spPr bwMode="auto">
          <a:xfrm>
            <a:off x="5427273" y="2924676"/>
            <a:ext cx="3397996" cy="2160240"/>
          </a:xfrm>
          <a:prstGeom prst="rect">
            <a:avLst/>
          </a:prstGeom>
          <a:noFill/>
        </p:spPr>
      </p:pic>
      <p:pic>
        <p:nvPicPr>
          <p:cNvPr id="204804" name="Picture 4" descr="http://ww4.sinaimg.cn/bmiddle/6285ad1bgw1doqkdpn9u0j.jpg"/>
          <p:cNvPicPr>
            <a:picLocks noChangeAspect="1" noChangeArrowheads="1"/>
          </p:cNvPicPr>
          <p:nvPr/>
        </p:nvPicPr>
        <p:blipFill>
          <a:blip r:embed="rId3" cstate="print"/>
          <a:srcRect/>
          <a:stretch>
            <a:fillRect/>
          </a:stretch>
        </p:blipFill>
        <p:spPr bwMode="auto">
          <a:xfrm>
            <a:off x="5436235" y="1628775"/>
            <a:ext cx="3379470" cy="124333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5076056" y="277813"/>
            <a:ext cx="2952328" cy="918939"/>
          </a:xfrm>
        </p:spPr>
        <p:txBody>
          <a:bodyPr tIns="0" bIns="0" anchor="t"/>
          <a:lstStyle/>
          <a:p>
            <a:pPr marL="533400" indent="-355600" algn="ctr">
              <a:lnSpc>
                <a:spcPct val="150000"/>
              </a:lnSpc>
            </a:pPr>
            <a:r>
              <a:rPr lang="zh-CN" altLang="en-US" sz="3600" b="1" dirty="0">
                <a:solidFill>
                  <a:srgbClr val="FFFF00"/>
                </a:solidFill>
                <a:latin typeface="+mj-ea"/>
              </a:rPr>
              <a:t>动车事故</a:t>
            </a:r>
            <a:endParaRPr lang="zh-CN" altLang="en-US" sz="3600" b="1" dirty="0">
              <a:solidFill>
                <a:srgbClr val="FFFF00"/>
              </a:solidFill>
              <a:latin typeface="+mj-ea"/>
            </a:endParaRPr>
          </a:p>
        </p:txBody>
      </p:sp>
      <p:pic>
        <p:nvPicPr>
          <p:cNvPr id="202754" name="Picture 2" descr="http://www.cnnb.com.cn/pic/0/02/14/84/2148432_897482.jpg"/>
          <p:cNvPicPr>
            <a:picLocks noChangeAspect="1" noChangeArrowheads="1"/>
          </p:cNvPicPr>
          <p:nvPr/>
        </p:nvPicPr>
        <p:blipFill>
          <a:blip r:embed="rId1" cstate="print"/>
          <a:srcRect/>
          <a:stretch>
            <a:fillRect/>
          </a:stretch>
        </p:blipFill>
        <p:spPr bwMode="auto">
          <a:xfrm>
            <a:off x="827585" y="1612482"/>
            <a:ext cx="7884876" cy="5245518"/>
          </a:xfrm>
          <a:prstGeom prst="rect">
            <a:avLst/>
          </a:prstGeom>
          <a:noFill/>
        </p:spPr>
      </p:pic>
      <p:pic>
        <p:nvPicPr>
          <p:cNvPr id="202756" name="Picture 4" descr="http://finance.gucheng.com/UploadFiles_7830/201107/20110725094149543.jpg"/>
          <p:cNvPicPr>
            <a:picLocks noChangeAspect="1" noChangeArrowheads="1"/>
          </p:cNvPicPr>
          <p:nvPr/>
        </p:nvPicPr>
        <p:blipFill>
          <a:blip r:embed="rId2" cstate="print"/>
          <a:srcRect/>
          <a:stretch>
            <a:fillRect/>
          </a:stretch>
        </p:blipFill>
        <p:spPr bwMode="auto">
          <a:xfrm>
            <a:off x="863588" y="1567857"/>
            <a:ext cx="7848872" cy="5256585"/>
          </a:xfrm>
          <a:prstGeom prst="rect">
            <a:avLst/>
          </a:prstGeom>
          <a:noFill/>
        </p:spPr>
      </p:pic>
      <p:pic>
        <p:nvPicPr>
          <p:cNvPr id="202758" name="Picture 6" descr="http://www.cschouse.com/images/pic/dongche.jpg"/>
          <p:cNvPicPr>
            <a:picLocks noChangeAspect="1" noChangeArrowheads="1"/>
          </p:cNvPicPr>
          <p:nvPr/>
        </p:nvPicPr>
        <p:blipFill>
          <a:blip r:embed="rId3" cstate="print"/>
          <a:srcRect/>
          <a:stretch>
            <a:fillRect/>
          </a:stretch>
        </p:blipFill>
        <p:spPr bwMode="auto">
          <a:xfrm>
            <a:off x="3167844" y="368660"/>
            <a:ext cx="1905000" cy="952500"/>
          </a:xfrm>
          <a:prstGeom prst="rect">
            <a:avLst/>
          </a:prstGeom>
          <a:noFill/>
        </p:spPr>
      </p:pic>
      <p:pic>
        <p:nvPicPr>
          <p:cNvPr id="202760" name="Picture 8" descr="http://upload.newhua.com/4/42/1311735478976.jpg"/>
          <p:cNvPicPr>
            <a:picLocks noChangeAspect="1" noChangeArrowheads="1"/>
          </p:cNvPicPr>
          <p:nvPr/>
        </p:nvPicPr>
        <p:blipFill>
          <a:blip r:embed="rId4" cstate="print"/>
          <a:srcRect/>
          <a:stretch>
            <a:fillRect/>
          </a:stretch>
        </p:blipFill>
        <p:spPr bwMode="auto">
          <a:xfrm>
            <a:off x="1943708" y="1675870"/>
            <a:ext cx="5472608" cy="508952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vertical)">
                                      <p:cBhvr>
                                        <p:cTn id="7" dur="500"/>
                                        <p:tgtEl>
                                          <p:spTgt spid="20275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202760"/>
                                        </p:tgtEl>
                                        <p:attrNameLst>
                                          <p:attrName>style.visibility</p:attrName>
                                        </p:attrNameLst>
                                      </p:cBhvr>
                                      <p:to>
                                        <p:strVal val="visible"/>
                                      </p:to>
                                    </p:set>
                                    <p:animEffect transition="in" filter="diamond(out)">
                                      <p:cBhvr>
                                        <p:cTn id="12" dur="10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7584" y="260648"/>
            <a:ext cx="7104083" cy="705991"/>
          </a:xfrm>
        </p:spPr>
        <p:txBody>
          <a:bodyPr/>
          <a:lstStyle/>
          <a:p>
            <a:pPr marL="533400" indent="-355600" algn="ctr">
              <a:lnSpc>
                <a:spcPct val="150000"/>
              </a:lnSpc>
            </a:pPr>
            <a:r>
              <a:rPr lang="en-US" altLang="zh-CN" sz="3600" b="1" dirty="0">
                <a:solidFill>
                  <a:srgbClr val="FFFF00"/>
                </a:solidFill>
                <a:latin typeface="+mj-ea"/>
              </a:rPr>
              <a:t>为什么要进行软件测试?</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395536" y="1484784"/>
            <a:ext cx="8424936" cy="5040560"/>
          </a:xfrm>
          <a:prstGeom prst="rect">
            <a:avLst/>
          </a:prstGeom>
          <a:noFill/>
          <a:ln w="9525">
            <a:noFill/>
            <a:miter lim="800000"/>
          </a:ln>
        </p:spPr>
        <p:txBody>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b="1" i="0" dirty="0">
                <a:solidFill>
                  <a:srgbClr val="0070C0"/>
                </a:solidFill>
                <a:latin typeface="+mn-lt"/>
                <a:ea typeface="楷体" panose="02010609060101010101" charset="-122"/>
                <a:cs typeface="楷体" panose="02010609060101010101" charset="-122"/>
              </a:rPr>
              <a:t>软件总存在缺陷。只有通过测试，才可以发现软件缺陷。也只有发现了缺陷，才可以将软件缺陷从软件产品或软件系统中清理出去。</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b="1" i="0" dirty="0">
                <a:solidFill>
                  <a:srgbClr val="0070C0"/>
                </a:solidFill>
                <a:latin typeface="+mn-lt"/>
                <a:ea typeface="楷体" panose="02010609060101010101" charset="-122"/>
                <a:cs typeface="楷体" panose="02010609060101010101" charset="-122"/>
              </a:rPr>
              <a:t>软件中存在的缺陷给我们带来的损失是巨大的，这也说明了软件测试的必要性和重要性</a:t>
            </a:r>
            <a:endParaRPr lang="en-US" altLang="zh-CN"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b="1" i="0" dirty="0">
                <a:solidFill>
                  <a:srgbClr val="0070C0"/>
                </a:solidFill>
                <a:latin typeface="+mn-lt"/>
                <a:ea typeface="楷体" panose="02010609060101010101" charset="-122"/>
                <a:cs typeface="楷体" panose="02010609060101010101" charset="-122"/>
              </a:rPr>
              <a:t>测试是所有工程学科的基本组成单元，自然也是软件开发的重要组成部分。 </a:t>
            </a:r>
            <a:endParaRPr lang="en-US" altLang="zh-CN"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defRPr/>
            </a:pPr>
            <a:r>
              <a:rPr lang="zh-CN" altLang="en-US" sz="2400" b="1" i="0" dirty="0">
                <a:solidFill>
                  <a:srgbClr val="0070C0"/>
                </a:solidFill>
                <a:latin typeface="+mn-lt"/>
                <a:ea typeface="楷体" panose="02010609060101010101" charset="-122"/>
                <a:cs typeface="楷体" panose="02010609060101010101" charset="-122"/>
              </a:rPr>
              <a:t>测试人员水平越高，找到软件问题的时间就越早，软件就越容易更正，产品发布之后越稳定，公司赚的钱也越多，微软就是一个典型的例子</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a:lnSpc>
                <a:spcPct val="90000"/>
              </a:lnSpc>
              <a:spcBef>
                <a:spcPct val="20000"/>
              </a:spcBef>
              <a:buClr>
                <a:schemeClr val="folHlink"/>
              </a:buClr>
              <a:buSzPct val="90000"/>
              <a:buFont typeface="Wingdings" panose="05000000000000000000" pitchFamily="2" charset="2"/>
              <a:buNone/>
              <a:defRPr/>
            </a:pPr>
            <a:endParaRPr lang="zh-CN" altLang="en-US" sz="2400" b="1" i="0" kern="0" dirty="0">
              <a:solidFill>
                <a:srgbClr val="0070C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Right)">
                                      <p:cBhvr>
                                        <p:cTn id="17"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533400" indent="-355600" algn="ctr">
              <a:lnSpc>
                <a:spcPct val="150000"/>
              </a:lnSpc>
            </a:pPr>
            <a:r>
              <a:rPr lang="en-US" altLang="zh-CN" sz="3600" b="1" dirty="0">
                <a:solidFill>
                  <a:srgbClr val="FFFF00"/>
                </a:solidFill>
                <a:latin typeface="+mj-ea"/>
              </a:rPr>
              <a:t>1.3 </a:t>
            </a:r>
            <a:r>
              <a:rPr lang="zh-CN" altLang="en-US" sz="3600" b="1" dirty="0">
                <a:solidFill>
                  <a:srgbClr val="FFFF00"/>
                </a:solidFill>
                <a:latin typeface="+mj-ea"/>
              </a:rPr>
              <a:t>什么是软件测试？</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467544" y="2420888"/>
            <a:ext cx="5513387" cy="2952328"/>
          </a:xfrm>
          <a:prstGeom prst="rect">
            <a:avLst/>
          </a:prstGeom>
          <a:noFill/>
          <a:ln w="9525">
            <a:noFill/>
            <a:miter lim="800000"/>
          </a:ln>
        </p:spPr>
        <p:txBody>
          <a:bodyPr/>
          <a:lstStyle/>
          <a:p>
            <a:pPr marL="457200" indent="-457200">
              <a:lnSpc>
                <a:spcPct val="150000"/>
              </a:lnSpc>
              <a:spcBef>
                <a:spcPct val="20000"/>
              </a:spcBef>
              <a:buClr>
                <a:schemeClr val="accent1">
                  <a:lumMod val="75000"/>
                </a:schemeClr>
              </a:buClr>
              <a:buSzPct val="90000"/>
              <a:buFont typeface="Wingdings" panose="05000000000000000000" pitchFamily="2" charset="2"/>
              <a:buChar char="p"/>
              <a:defRPr/>
            </a:pPr>
            <a:r>
              <a:rPr lang="en-US" altLang="zh-CN" sz="2800" i="0" kern="0" dirty="0">
                <a:solidFill>
                  <a:srgbClr val="000090"/>
                </a:solidFill>
                <a:latin typeface="+mn-ea"/>
                <a:ea typeface="+mn-ea"/>
              </a:rPr>
              <a:t>1.3.1 </a:t>
            </a:r>
            <a:r>
              <a:rPr lang="zh-CN" altLang="en-US" sz="2800" i="0" kern="0" dirty="0">
                <a:solidFill>
                  <a:srgbClr val="000090"/>
                </a:solidFill>
                <a:latin typeface="+mn-ea"/>
                <a:ea typeface="+mn-ea"/>
              </a:rPr>
              <a:t>软件测试学科的形成</a:t>
            </a:r>
            <a:endParaRPr lang="zh-CN" altLang="en-US" sz="2800" i="0" kern="0" dirty="0">
              <a:solidFill>
                <a:srgbClr val="000090"/>
              </a:solidFill>
              <a:latin typeface="+mn-ea"/>
              <a:ea typeface="+mn-ea"/>
            </a:endParaRPr>
          </a:p>
          <a:p>
            <a:pPr marL="457200" indent="-457200">
              <a:lnSpc>
                <a:spcPct val="150000"/>
              </a:lnSpc>
              <a:spcBef>
                <a:spcPct val="20000"/>
              </a:spcBef>
              <a:buClr>
                <a:schemeClr val="accent1">
                  <a:lumMod val="75000"/>
                </a:schemeClr>
              </a:buClr>
              <a:buSzPct val="90000"/>
              <a:buFont typeface="Wingdings" panose="05000000000000000000" pitchFamily="2" charset="2"/>
              <a:buChar char="p"/>
              <a:defRPr/>
            </a:pPr>
            <a:r>
              <a:rPr lang="en-US" altLang="zh-CN" sz="2800" i="0" kern="0" dirty="0">
                <a:solidFill>
                  <a:srgbClr val="000090"/>
                </a:solidFill>
                <a:latin typeface="+mn-ea"/>
                <a:ea typeface="+mn-ea"/>
              </a:rPr>
              <a:t>1.3.2 </a:t>
            </a:r>
            <a:r>
              <a:rPr lang="zh-CN" altLang="en-US" sz="2800" i="0" kern="0" dirty="0">
                <a:solidFill>
                  <a:srgbClr val="000090"/>
                </a:solidFill>
                <a:latin typeface="+mn-ea"/>
                <a:ea typeface="+mn-ea"/>
              </a:rPr>
              <a:t>正反两方面的争辩</a:t>
            </a:r>
            <a:endParaRPr lang="zh-CN" altLang="en-US" sz="2800" i="0" kern="0" dirty="0">
              <a:solidFill>
                <a:srgbClr val="000090"/>
              </a:solidFill>
              <a:latin typeface="+mn-ea"/>
              <a:ea typeface="+mn-ea"/>
            </a:endParaRPr>
          </a:p>
          <a:p>
            <a:pPr marL="457200" indent="-457200">
              <a:lnSpc>
                <a:spcPct val="150000"/>
              </a:lnSpc>
              <a:spcBef>
                <a:spcPct val="20000"/>
              </a:spcBef>
              <a:buClr>
                <a:schemeClr val="accent1">
                  <a:lumMod val="75000"/>
                </a:schemeClr>
              </a:buClr>
              <a:buSzPct val="90000"/>
              <a:buFont typeface="Wingdings" panose="05000000000000000000" pitchFamily="2" charset="2"/>
              <a:buChar char="p"/>
              <a:defRPr/>
            </a:pPr>
            <a:r>
              <a:rPr lang="en-US" altLang="zh-CN" sz="2800" i="0" kern="0" dirty="0">
                <a:solidFill>
                  <a:srgbClr val="000090"/>
                </a:solidFill>
                <a:latin typeface="+mn-ea"/>
                <a:ea typeface="+mn-ea"/>
              </a:rPr>
              <a:t>1.3.3 </a:t>
            </a:r>
            <a:r>
              <a:rPr lang="zh-CN" altLang="en-US" sz="2800" i="0" kern="0" dirty="0">
                <a:solidFill>
                  <a:srgbClr val="000090"/>
                </a:solidFill>
                <a:latin typeface="+mn-ea"/>
                <a:ea typeface="+mn-ea"/>
              </a:rPr>
              <a:t>软件测试的定义</a:t>
            </a:r>
            <a:endParaRPr lang="zh-CN" altLang="en-US" sz="2800" i="0" kern="0" dirty="0">
              <a:solidFill>
                <a:srgbClr val="000090"/>
              </a:solidFill>
              <a:latin typeface="+mn-ea"/>
              <a:ea typeface="+mn-ea"/>
            </a:endParaRPr>
          </a:p>
          <a:p>
            <a:pPr marL="457200" indent="-457200">
              <a:lnSpc>
                <a:spcPct val="150000"/>
              </a:lnSpc>
              <a:spcBef>
                <a:spcPct val="20000"/>
              </a:spcBef>
              <a:buClr>
                <a:schemeClr val="accent1">
                  <a:lumMod val="75000"/>
                </a:schemeClr>
              </a:buClr>
              <a:buSzPct val="90000"/>
              <a:buFont typeface="Wingdings" panose="05000000000000000000" pitchFamily="2" charset="2"/>
              <a:buChar char="p"/>
              <a:defRPr/>
            </a:pPr>
            <a:r>
              <a:rPr lang="en-US" altLang="zh-CN" sz="2800" i="0" kern="0" dirty="0">
                <a:solidFill>
                  <a:srgbClr val="000090"/>
                </a:solidFill>
                <a:latin typeface="+mn-ea"/>
                <a:ea typeface="+mn-ea"/>
              </a:rPr>
              <a:t>1.3.4 </a:t>
            </a:r>
            <a:r>
              <a:rPr lang="zh-CN" altLang="en-US" sz="2800" i="0" kern="0" dirty="0">
                <a:solidFill>
                  <a:srgbClr val="000090"/>
                </a:solidFill>
                <a:latin typeface="+mn-ea"/>
                <a:ea typeface="+mn-ea"/>
              </a:rPr>
              <a:t>软件测试的其它观点</a:t>
            </a:r>
            <a:endParaRPr lang="zh-CN" altLang="en-US" sz="2800" i="0" kern="0" dirty="0">
              <a:solidFill>
                <a:srgbClr val="000090"/>
              </a:solidFill>
              <a:latin typeface="+mn-ea"/>
              <a:ea typeface="+mn-ea"/>
            </a:endParaRPr>
          </a:p>
        </p:txBody>
      </p:sp>
      <p:pic>
        <p:nvPicPr>
          <p:cNvPr id="25605" name="Picture 7" descr="http://outsourceportfolio.com/wp-content/themes/revol/images/blogs/bugFreeSoftware.png"/>
          <p:cNvPicPr>
            <a:picLocks noChangeAspect="1" noChangeArrowheads="1"/>
          </p:cNvPicPr>
          <p:nvPr/>
        </p:nvPicPr>
        <p:blipFill>
          <a:blip r:embed="rId1" cstate="print"/>
          <a:srcRect/>
          <a:stretch>
            <a:fillRect/>
          </a:stretch>
        </p:blipFill>
        <p:spPr bwMode="auto">
          <a:xfrm>
            <a:off x="5472113" y="2297113"/>
            <a:ext cx="3671887" cy="321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274638"/>
            <a:ext cx="6048672" cy="778098"/>
          </a:xfrm>
        </p:spPr>
        <p:txBody>
          <a:bodyPr/>
          <a:lstStyle/>
          <a:p>
            <a:pPr algn="ctr"/>
            <a:r>
              <a:rPr lang="zh-CN" altLang="en-US" sz="3600" b="1" dirty="0">
                <a:solidFill>
                  <a:srgbClr val="FFFF00"/>
                </a:solidFill>
                <a:latin typeface="+mj-ea"/>
              </a:rPr>
              <a:t>什么是测试？</a:t>
            </a:r>
            <a:endParaRPr lang="zh-CN" altLang="en-US" sz="3600" b="1" dirty="0">
              <a:solidFill>
                <a:srgbClr val="FFFF00"/>
              </a:solidFill>
              <a:latin typeface="+mj-ea"/>
            </a:endParaRPr>
          </a:p>
        </p:txBody>
      </p:sp>
      <p:sp>
        <p:nvSpPr>
          <p:cNvPr id="5" name="Rectangle 3"/>
          <p:cNvSpPr txBox="1">
            <a:spLocks noChangeArrowheads="1"/>
          </p:cNvSpPr>
          <p:nvPr/>
        </p:nvSpPr>
        <p:spPr bwMode="auto">
          <a:xfrm>
            <a:off x="539750" y="1988820"/>
            <a:ext cx="5701030" cy="446468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Char char="•"/>
              <a:defRPr/>
            </a:pPr>
            <a:r>
              <a:rPr lang="zh-CN" altLang="en-US" sz="2800" b="1" i="0" kern="0" dirty="0" smtClean="0">
                <a:solidFill>
                  <a:srgbClr val="0070C0"/>
                </a:solidFill>
                <a:latin typeface="+mn-lt"/>
                <a:ea typeface="宋体" panose="02010600030101010101" pitchFamily="2" charset="-122"/>
              </a:rPr>
              <a:t>检验 </a:t>
            </a:r>
            <a:r>
              <a:rPr lang="en-US" altLang="zh-CN" sz="2800" b="1" i="0" kern="0" dirty="0" smtClean="0">
                <a:solidFill>
                  <a:srgbClr val="0070C0"/>
                </a:solidFill>
                <a:latin typeface="+mn-lt"/>
                <a:ea typeface="宋体" panose="02010600030101010101" pitchFamily="2" charset="-122"/>
              </a:rPr>
              <a:t>Check </a:t>
            </a:r>
            <a:r>
              <a:rPr lang="zh-CN" altLang="en-US" sz="2800" b="1" i="0" kern="0" dirty="0" smtClean="0">
                <a:solidFill>
                  <a:srgbClr val="0070C0"/>
                </a:solidFill>
                <a:latin typeface="+mn-lt"/>
                <a:ea typeface="宋体" panose="02010600030101010101" pitchFamily="2" charset="-122"/>
              </a:rPr>
              <a:t>？</a:t>
            </a:r>
            <a:endParaRPr lang="en-US" altLang="zh-CN" sz="2800" b="1" i="0" kern="0" dirty="0" smtClean="0">
              <a:solidFill>
                <a:srgbClr val="0070C0"/>
              </a:solidFill>
              <a:latin typeface="+mn-lt"/>
              <a:ea typeface="宋体" panose="02010600030101010101" pitchFamily="2" charset="-122"/>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发现问题 </a:t>
            </a:r>
            <a:r>
              <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Detect error </a:t>
            </a:r>
            <a:r>
              <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a:t>
            </a:r>
            <a:endPar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验证 </a:t>
            </a:r>
            <a:r>
              <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Verification </a:t>
            </a:r>
            <a:r>
              <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a:t>
            </a:r>
            <a:endPar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lang="zh-CN" altLang="en-US" sz="2800" b="1" i="0" kern="0" dirty="0" smtClean="0">
                <a:solidFill>
                  <a:srgbClr val="0070C0"/>
                </a:solidFill>
                <a:latin typeface="+mn-lt"/>
                <a:ea typeface="宋体" panose="02010600030101010101" pitchFamily="2" charset="-122"/>
              </a:rPr>
              <a:t>确认 </a:t>
            </a:r>
            <a:r>
              <a:rPr lang="en-US" altLang="zh-CN" sz="2800" b="1" i="0" kern="0" dirty="0" smtClean="0">
                <a:solidFill>
                  <a:srgbClr val="0070C0"/>
                </a:solidFill>
                <a:latin typeface="+mn-lt"/>
                <a:ea typeface="宋体" panose="02010600030101010101" pitchFamily="2" charset="-122"/>
              </a:rPr>
              <a:t>Validation </a:t>
            </a:r>
            <a:r>
              <a:rPr lang="zh-CN" altLang="en-US" sz="2800" b="1" i="0" kern="0" dirty="0" smtClean="0">
                <a:solidFill>
                  <a:srgbClr val="0070C0"/>
                </a:solidFill>
                <a:latin typeface="+mn-lt"/>
                <a:ea typeface="宋体" panose="02010600030101010101" pitchFamily="2" charset="-122"/>
              </a:rPr>
              <a:t>？</a:t>
            </a:r>
            <a:endParaRPr lang="en-US" altLang="zh-CN" sz="2800" b="1" i="0" kern="0" dirty="0" smtClean="0">
              <a:solidFill>
                <a:srgbClr val="0070C0"/>
              </a:solidFill>
              <a:latin typeface="+mn-lt"/>
              <a:ea typeface="宋体" panose="02010600030101010101" pitchFamily="2" charset="-122"/>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证明是对的 </a:t>
            </a:r>
            <a:r>
              <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Correction </a:t>
            </a:r>
            <a:r>
              <a:rPr lang="en-US" altLang="zh-CN" sz="2800" b="1" i="0" kern="0" dirty="0" smtClean="0">
                <a:solidFill>
                  <a:srgbClr val="0070C0"/>
                </a:solidFill>
                <a:latin typeface="+mn-lt"/>
                <a:ea typeface="宋体" panose="02010600030101010101" pitchFamily="2" charset="-122"/>
              </a:rPr>
              <a:t>p</a:t>
            </a:r>
            <a:r>
              <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roof </a:t>
            </a:r>
            <a:r>
              <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rPr>
              <a:t>？</a:t>
            </a:r>
            <a:endParaRPr kumimoji="0" lang="en-US" altLang="zh-CN"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lang="zh-CN" altLang="en-US" sz="2800" b="1" i="0" kern="0" dirty="0" smtClean="0">
                <a:solidFill>
                  <a:srgbClr val="0070C0"/>
                </a:solidFill>
                <a:latin typeface="+mn-lt"/>
                <a:ea typeface="宋体" panose="02010600030101010101" pitchFamily="2" charset="-122"/>
              </a:rPr>
              <a:t>质量评估 </a:t>
            </a:r>
            <a:r>
              <a:rPr lang="en-US" altLang="zh-CN" sz="2800" b="1" i="0" kern="0" dirty="0" smtClean="0">
                <a:solidFill>
                  <a:srgbClr val="0070C0"/>
                </a:solidFill>
                <a:latin typeface="+mn-lt"/>
                <a:ea typeface="宋体" panose="02010600030101010101" pitchFamily="2" charset="-122"/>
              </a:rPr>
              <a:t>Quality evaluation </a:t>
            </a:r>
            <a:r>
              <a:rPr lang="zh-CN" altLang="en-US" sz="2800" b="1" i="0" kern="0" dirty="0" smtClean="0">
                <a:solidFill>
                  <a:srgbClr val="0070C0"/>
                </a:solidFill>
                <a:latin typeface="+mn-lt"/>
                <a:ea typeface="宋体" panose="02010600030101010101" pitchFamily="2" charset="-122"/>
              </a:rPr>
              <a:t>？</a:t>
            </a:r>
            <a:endParaRPr lang="en-US" altLang="zh-CN" sz="2800" b="1" i="0" kern="0" dirty="0" smtClean="0">
              <a:solidFill>
                <a:srgbClr val="0070C0"/>
              </a:solidFill>
              <a:latin typeface="+mn-lt"/>
              <a:ea typeface="宋体" panose="02010600030101010101" pitchFamily="2" charset="-122"/>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lang="zh-CN" altLang="en-US" sz="2800" b="1" i="0" kern="0" dirty="0" smtClean="0">
                <a:solidFill>
                  <a:srgbClr val="0070C0"/>
                </a:solidFill>
                <a:latin typeface="+mn-lt"/>
                <a:ea typeface="宋体" panose="02010600030101010101" pitchFamily="2" charset="-122"/>
              </a:rPr>
              <a:t>质量保证 </a:t>
            </a:r>
            <a:r>
              <a:rPr lang="en-US" altLang="zh-CN" sz="2800" b="1" i="0" kern="0" dirty="0" smtClean="0">
                <a:solidFill>
                  <a:srgbClr val="0070C0"/>
                </a:solidFill>
                <a:latin typeface="+mn-lt"/>
                <a:ea typeface="宋体" panose="02010600030101010101" pitchFamily="2" charset="-122"/>
              </a:rPr>
              <a:t>Quality  Assurance</a:t>
            </a:r>
            <a:r>
              <a:rPr lang="zh-CN" altLang="en-US" sz="2800" b="1" i="0" kern="0" dirty="0" smtClean="0">
                <a:solidFill>
                  <a:srgbClr val="0070C0"/>
                </a:solidFill>
                <a:latin typeface="+mn-lt"/>
                <a:ea typeface="宋体" panose="02010600030101010101" pitchFamily="2" charset="-122"/>
              </a:rPr>
              <a:t>？</a:t>
            </a:r>
            <a:endParaRPr kumimoji="0" lang="zh-CN" altLang="en-US" sz="2800" b="1" i="0" u="none" strike="noStrike" kern="0" cap="none" spc="0" normalizeH="0" baseline="0" noProof="0" dirty="0" smtClean="0">
              <a:ln>
                <a:noFill/>
              </a:ln>
              <a:solidFill>
                <a:srgbClr val="0070C0"/>
              </a:solidFill>
              <a:effectLst/>
              <a:uLnTx/>
              <a:uFillTx/>
              <a:latin typeface="+mn-lt"/>
              <a:ea typeface="宋体" panose="02010600030101010101" pitchFamily="2" charset="-122"/>
              <a:cs typeface="+mn-cs"/>
            </a:endParaRPr>
          </a:p>
        </p:txBody>
      </p:sp>
      <p:pic>
        <p:nvPicPr>
          <p:cNvPr id="263170" name="Picture 2" descr="http://www.buzzle.com/img/articleImages/307413-10314-5.jpg"/>
          <p:cNvPicPr>
            <a:picLocks noChangeAspect="1" noChangeArrowheads="1"/>
          </p:cNvPicPr>
          <p:nvPr/>
        </p:nvPicPr>
        <p:blipFill>
          <a:blip r:embed="rId1" cstate="print"/>
          <a:srcRect/>
          <a:stretch>
            <a:fillRect/>
          </a:stretch>
        </p:blipFill>
        <p:spPr bwMode="auto">
          <a:xfrm>
            <a:off x="6372200" y="2205112"/>
            <a:ext cx="2592288" cy="25922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1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5616" y="0"/>
            <a:ext cx="6840760" cy="1143000"/>
          </a:xfrm>
        </p:spPr>
        <p:txBody>
          <a:bodyPr/>
          <a:lstStyle/>
          <a:p>
            <a:pPr marL="533400" indent="-355600" algn="ctr">
              <a:lnSpc>
                <a:spcPct val="150000"/>
              </a:lnSpc>
            </a:pPr>
            <a:r>
              <a:rPr lang="zh-CN" altLang="en-US" sz="3600" b="1" dirty="0">
                <a:solidFill>
                  <a:srgbClr val="FFFF00"/>
                </a:solidFill>
                <a:latin typeface="+mj-ea"/>
              </a:rPr>
              <a:t>软件测试学科的发展</a:t>
            </a:r>
            <a:endParaRPr lang="zh-CN" altLang="en-US" sz="3600" b="1" dirty="0">
              <a:solidFill>
                <a:srgbClr val="FFFF00"/>
              </a:solidFill>
              <a:latin typeface="+mj-ea"/>
            </a:endParaRPr>
          </a:p>
        </p:txBody>
      </p:sp>
      <p:sp>
        <p:nvSpPr>
          <p:cNvPr id="26627" name="Rectangle 4"/>
          <p:cNvSpPr>
            <a:spLocks noGrp="1" noChangeArrowheads="1"/>
          </p:cNvSpPr>
          <p:nvPr>
            <p:ph type="body" idx="1"/>
          </p:nvPr>
        </p:nvSpPr>
        <p:spPr>
          <a:xfrm>
            <a:off x="395536" y="1628800"/>
            <a:ext cx="8136904" cy="4380383"/>
          </a:xfrm>
        </p:spPr>
        <p:txBody>
          <a:bodyPr/>
          <a:lstStyle/>
          <a:p>
            <a:pPr eaLnBrk="0" hangingPunct="0">
              <a:lnSpc>
                <a:spcPct val="130000"/>
              </a:lnSpc>
              <a:buClr>
                <a:schemeClr val="accent1">
                  <a:lumMod val="50000"/>
                </a:schemeClr>
              </a:buClr>
              <a:buSzPct val="90000"/>
              <a:buFont typeface="Wingdings" panose="05000000000000000000" pitchFamily="2" charset="2"/>
              <a:buChar char="p"/>
              <a:defRPr/>
            </a:pPr>
            <a:r>
              <a:rPr lang="en-US" altLang="zh-CN" sz="2400" b="1" kern="1200" dirty="0">
                <a:solidFill>
                  <a:srgbClr val="0070C0"/>
                </a:solidFill>
                <a:ea typeface="楷体" panose="02010609060101010101" charset="-122"/>
                <a:cs typeface="楷体" panose="02010609060101010101" charset="-122"/>
              </a:rPr>
              <a:t>1957</a:t>
            </a:r>
            <a:r>
              <a:rPr lang="zh-CN" altLang="en-US" sz="2400" b="1" kern="1200" dirty="0">
                <a:solidFill>
                  <a:srgbClr val="0070C0"/>
                </a:solidFill>
                <a:ea typeface="楷体" panose="02010609060101010101" charset="-122"/>
                <a:cs typeface="楷体" panose="02010609060101010101" charset="-122"/>
              </a:rPr>
              <a:t>～</a:t>
            </a:r>
            <a:r>
              <a:rPr lang="en-US" altLang="zh-CN" sz="2400" b="1" kern="1200" dirty="0">
                <a:solidFill>
                  <a:srgbClr val="0070C0"/>
                </a:solidFill>
                <a:ea typeface="楷体" panose="02010609060101010101" charset="-122"/>
                <a:cs typeface="楷体" panose="02010609060101010101" charset="-122"/>
              </a:rPr>
              <a:t>1978</a:t>
            </a:r>
            <a:r>
              <a:rPr lang="zh-CN" altLang="en-US" sz="2400" b="1" kern="1200" dirty="0">
                <a:solidFill>
                  <a:srgbClr val="0070C0"/>
                </a:solidFill>
                <a:ea typeface="楷体" panose="02010609060101010101" charset="-122"/>
                <a:cs typeface="楷体" panose="02010609060101010101" charset="-122"/>
              </a:rPr>
              <a:t>年，以功能验证为导向，测试是证明软件是正确的（正向思维）。</a:t>
            </a:r>
            <a:endParaRPr lang="zh-CN" altLang="en-US" sz="2400" b="1"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defRPr/>
            </a:pPr>
            <a:r>
              <a:rPr lang="en-US" altLang="zh-CN" sz="2400" b="1" kern="1200" dirty="0">
                <a:solidFill>
                  <a:srgbClr val="0070C0"/>
                </a:solidFill>
                <a:ea typeface="楷体" panose="02010609060101010101" charset="-122"/>
                <a:cs typeface="楷体" panose="02010609060101010101" charset="-122"/>
              </a:rPr>
              <a:t>1978</a:t>
            </a:r>
            <a:r>
              <a:rPr lang="zh-CN" altLang="en-US" sz="2400" b="1" kern="1200" dirty="0">
                <a:solidFill>
                  <a:srgbClr val="0070C0"/>
                </a:solidFill>
                <a:ea typeface="楷体" panose="02010609060101010101" charset="-122"/>
                <a:cs typeface="楷体" panose="02010609060101010101" charset="-122"/>
              </a:rPr>
              <a:t>～</a:t>
            </a:r>
            <a:r>
              <a:rPr lang="en-US" altLang="zh-CN" sz="2400" b="1" kern="1200" dirty="0">
                <a:solidFill>
                  <a:srgbClr val="0070C0"/>
                </a:solidFill>
                <a:ea typeface="楷体" panose="02010609060101010101" charset="-122"/>
                <a:cs typeface="楷体" panose="02010609060101010101" charset="-122"/>
              </a:rPr>
              <a:t>1983</a:t>
            </a:r>
            <a:r>
              <a:rPr lang="zh-CN" altLang="en-US" sz="2400" b="1" kern="1200" dirty="0">
                <a:solidFill>
                  <a:srgbClr val="0070C0"/>
                </a:solidFill>
                <a:ea typeface="楷体" panose="02010609060101010101" charset="-122"/>
                <a:cs typeface="楷体" panose="02010609060101010101" charset="-122"/>
              </a:rPr>
              <a:t>年，以破坏性检测为导向，测试是为了找到软件中的错误（逆向思维）。</a:t>
            </a:r>
            <a:endParaRPr lang="zh-CN" altLang="en-US" sz="2400" b="1"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defRPr/>
            </a:pPr>
            <a:r>
              <a:rPr lang="en-US" altLang="zh-CN" sz="2400" b="1" kern="1200" dirty="0">
                <a:solidFill>
                  <a:srgbClr val="0070C0"/>
                </a:solidFill>
                <a:ea typeface="楷体" panose="02010609060101010101" charset="-122"/>
                <a:cs typeface="楷体" panose="02010609060101010101" charset="-122"/>
              </a:rPr>
              <a:t>1983</a:t>
            </a:r>
            <a:r>
              <a:rPr lang="zh-CN" altLang="en-US" sz="2400" b="1" kern="1200" dirty="0">
                <a:solidFill>
                  <a:srgbClr val="0070C0"/>
                </a:solidFill>
                <a:ea typeface="楷体" panose="02010609060101010101" charset="-122"/>
                <a:cs typeface="楷体" panose="02010609060101010101" charset="-122"/>
              </a:rPr>
              <a:t>～</a:t>
            </a:r>
            <a:r>
              <a:rPr lang="en-US" altLang="zh-CN" sz="2400" b="1" kern="1200" dirty="0">
                <a:solidFill>
                  <a:srgbClr val="0070C0"/>
                </a:solidFill>
                <a:ea typeface="楷体" panose="02010609060101010101" charset="-122"/>
                <a:cs typeface="楷体" panose="02010609060101010101" charset="-122"/>
              </a:rPr>
              <a:t>1987</a:t>
            </a:r>
            <a:r>
              <a:rPr lang="zh-CN" altLang="en-US" sz="2400" b="1" kern="1200" dirty="0">
                <a:solidFill>
                  <a:srgbClr val="0070C0"/>
                </a:solidFill>
                <a:ea typeface="楷体" panose="02010609060101010101" charset="-122"/>
                <a:cs typeface="楷体" panose="02010609060101010101" charset="-122"/>
              </a:rPr>
              <a:t>年，以质量评估为导向，测试是提供产品的评估和质量度量。</a:t>
            </a:r>
            <a:endParaRPr lang="zh-CN" altLang="en-US" sz="2400" b="1"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defRPr/>
            </a:pPr>
            <a:r>
              <a:rPr lang="en-US" altLang="zh-CN" sz="2400" b="1" kern="1200" dirty="0">
                <a:solidFill>
                  <a:srgbClr val="0070C0"/>
                </a:solidFill>
                <a:ea typeface="楷体" panose="02010609060101010101" charset="-122"/>
                <a:cs typeface="楷体" panose="02010609060101010101" charset="-122"/>
              </a:rPr>
              <a:t>1988</a:t>
            </a:r>
            <a:r>
              <a:rPr lang="zh-CN" altLang="en-US" sz="2400" b="1" kern="1200" dirty="0">
                <a:solidFill>
                  <a:srgbClr val="0070C0"/>
                </a:solidFill>
                <a:ea typeface="楷体" panose="02010609060101010101" charset="-122"/>
                <a:cs typeface="楷体" panose="02010609060101010101" charset="-122"/>
              </a:rPr>
              <a:t>年起，以缺陷预防为导向，测试是为了展示软件符合设计要求，发现缺陷、预防缺陷。</a:t>
            </a:r>
            <a:endParaRPr lang="zh-CN" altLang="en-US" sz="2400" b="1" kern="1200" dirty="0">
              <a:solidFill>
                <a:srgbClr val="0070C0"/>
              </a:solidFill>
              <a:ea typeface="楷体" panose="02010609060101010101" charset="-122"/>
              <a:cs typeface="楷体" panose="02010609060101010101" charset="-122"/>
            </a:endParaRPr>
          </a:p>
        </p:txBody>
      </p:sp>
      <p:grpSp>
        <p:nvGrpSpPr>
          <p:cNvPr id="26628" name="Group 5"/>
          <p:cNvGrpSpPr/>
          <p:nvPr/>
        </p:nvGrpSpPr>
        <p:grpSpPr bwMode="auto">
          <a:xfrm>
            <a:off x="6899275" y="5067300"/>
            <a:ext cx="2244725" cy="1790700"/>
            <a:chOff x="1632" y="1248"/>
            <a:chExt cx="2682" cy="2286"/>
          </a:xfrm>
        </p:grpSpPr>
        <p:sp>
          <p:nvSpPr>
            <p:cNvPr id="26630"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round/>
            </a:ln>
            <a:scene3d>
              <a:camera prst="legacyPerspectiveFront">
                <a:rot lat="20099981"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26631" name="AutoShape 7"/>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round/>
            </a:ln>
            <a:scene3d>
              <a:camera prst="legacyPerspectiveFront">
                <a:rot lat="20099981"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26632" name="AutoShape 8"/>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round/>
            </a:ln>
            <a:scene3d>
              <a:camera prst="legacyPerspectiveFront">
                <a:rot lat="20099981"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5656" y="188640"/>
            <a:ext cx="6264275" cy="792088"/>
          </a:xfrm>
        </p:spPr>
        <p:txBody>
          <a:bodyPr/>
          <a:lstStyle/>
          <a:p>
            <a:pPr marL="533400" indent="-355600" algn="ctr">
              <a:lnSpc>
                <a:spcPct val="150000"/>
              </a:lnSpc>
            </a:pPr>
            <a:r>
              <a:rPr lang="zh-CN" altLang="en-US" sz="3600" b="1" dirty="0">
                <a:solidFill>
                  <a:srgbClr val="FFFF00"/>
                </a:solidFill>
                <a:latin typeface="+mj-ea"/>
              </a:rPr>
              <a:t>更好的阶段划分</a:t>
            </a:r>
            <a:endParaRPr lang="zh-CN" altLang="en-US" sz="3600" b="1" dirty="0">
              <a:solidFill>
                <a:srgbClr val="FFFF00"/>
              </a:solidFill>
              <a:latin typeface="+mj-ea"/>
            </a:endParaRPr>
          </a:p>
        </p:txBody>
      </p:sp>
      <p:sp>
        <p:nvSpPr>
          <p:cNvPr id="27651" name="Rectangle 3"/>
          <p:cNvSpPr>
            <a:spLocks noGrp="1" noChangeArrowheads="1"/>
          </p:cNvSpPr>
          <p:nvPr>
            <p:ph type="body" idx="1"/>
          </p:nvPr>
        </p:nvSpPr>
        <p:spPr>
          <a:xfrm>
            <a:off x="323215" y="1772920"/>
            <a:ext cx="8389620" cy="4053840"/>
          </a:xfrm>
        </p:spPr>
        <p:txBody>
          <a:bodyPr/>
          <a:lstStyle/>
          <a:p>
            <a:pPr eaLnBrk="0" latinLnBrk="0" hangingPunct="0">
              <a:lnSpc>
                <a:spcPct val="150000"/>
              </a:lnSpc>
              <a:spcBef>
                <a:spcPts val="0"/>
              </a:spcBef>
              <a:buClr>
                <a:schemeClr val="accent1">
                  <a:lumMod val="50000"/>
                </a:schemeClr>
              </a:buClr>
              <a:buSzPct val="90000"/>
              <a:buFont typeface="Wingdings" panose="05000000000000000000" pitchFamily="2" charset="2"/>
              <a:buChar char="p"/>
              <a:defRPr/>
            </a:pPr>
            <a:r>
              <a:rPr lang="zh-CN" altLang="en-US" sz="2400" b="1" kern="1200" dirty="0">
                <a:solidFill>
                  <a:srgbClr val="0070C0"/>
                </a:solidFill>
                <a:ea typeface="楷体" panose="02010609060101010101" charset="-122"/>
                <a:cs typeface="楷体" panose="02010609060101010101" charset="-122"/>
              </a:rPr>
              <a:t>初级阶段（</a:t>
            </a:r>
            <a:r>
              <a:rPr lang="en-US" altLang="zh-CN" sz="2400" b="1" kern="1200" dirty="0">
                <a:solidFill>
                  <a:srgbClr val="0070C0"/>
                </a:solidFill>
                <a:ea typeface="楷体" panose="02010609060101010101" charset="-122"/>
                <a:cs typeface="楷体" panose="02010609060101010101" charset="-122"/>
              </a:rPr>
              <a:t>1957</a:t>
            </a:r>
            <a:r>
              <a:rPr lang="zh-CN" altLang="en-US" sz="2400" b="1" kern="1200" dirty="0">
                <a:solidFill>
                  <a:srgbClr val="0070C0"/>
                </a:solidFill>
                <a:ea typeface="楷体" panose="02010609060101010101" charset="-122"/>
                <a:cs typeface="楷体" panose="02010609060101010101" charset="-122"/>
              </a:rPr>
              <a:t>～</a:t>
            </a:r>
            <a:r>
              <a:rPr lang="en-US" altLang="zh-CN" sz="2400" b="1" kern="1200" dirty="0">
                <a:solidFill>
                  <a:srgbClr val="0070C0"/>
                </a:solidFill>
                <a:ea typeface="楷体" panose="02010609060101010101" charset="-122"/>
                <a:cs typeface="楷体" panose="02010609060101010101" charset="-122"/>
              </a:rPr>
              <a:t>1971</a:t>
            </a:r>
            <a:r>
              <a:rPr lang="zh-CN" altLang="en-US" sz="2400" b="1" kern="1200" dirty="0">
                <a:solidFill>
                  <a:srgbClr val="0070C0"/>
                </a:solidFill>
                <a:ea typeface="楷体" panose="02010609060101010101" charset="-122"/>
                <a:cs typeface="楷体" panose="02010609060101010101" charset="-122"/>
              </a:rPr>
              <a:t>）测试通常被认为是对产品进行事后检验 ，缺乏有效的测试方法</a:t>
            </a:r>
            <a:endParaRPr lang="zh-CN" altLang="en-US" sz="2400" b="1" kern="1200" dirty="0">
              <a:solidFill>
                <a:srgbClr val="0070C0"/>
              </a:solidFill>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defRPr/>
            </a:pPr>
            <a:r>
              <a:rPr lang="zh-CN" altLang="en-US" sz="2400" b="1" kern="1200" dirty="0">
                <a:solidFill>
                  <a:srgbClr val="0070C0"/>
                </a:solidFill>
                <a:ea typeface="楷体" panose="02010609060101010101" charset="-122"/>
                <a:cs typeface="楷体" panose="02010609060101010101" charset="-122"/>
              </a:rPr>
              <a:t>发展阶段（</a:t>
            </a:r>
            <a:r>
              <a:rPr lang="en-US" altLang="zh-CN" sz="2400" b="1" kern="1200" dirty="0">
                <a:solidFill>
                  <a:srgbClr val="0070C0"/>
                </a:solidFill>
                <a:ea typeface="楷体" panose="02010609060101010101" charset="-122"/>
                <a:cs typeface="楷体" panose="02010609060101010101" charset="-122"/>
              </a:rPr>
              <a:t>1972</a:t>
            </a:r>
            <a:r>
              <a:rPr lang="zh-CN" altLang="en-US" sz="2400" b="1" kern="1200" dirty="0">
                <a:solidFill>
                  <a:srgbClr val="0070C0"/>
                </a:solidFill>
                <a:ea typeface="楷体" panose="02010609060101010101" charset="-122"/>
                <a:cs typeface="楷体" panose="02010609060101010101" charset="-122"/>
              </a:rPr>
              <a:t>～</a:t>
            </a:r>
            <a:r>
              <a:rPr lang="en-US" altLang="zh-CN" sz="2400" b="1" kern="1200" dirty="0">
                <a:solidFill>
                  <a:srgbClr val="0070C0"/>
                </a:solidFill>
                <a:ea typeface="楷体" panose="02010609060101010101" charset="-122"/>
                <a:cs typeface="楷体" panose="02010609060101010101" charset="-122"/>
              </a:rPr>
              <a:t>1982</a:t>
            </a:r>
            <a:r>
              <a:rPr lang="zh-CN" altLang="en-US" sz="2400" b="1" kern="1200" dirty="0">
                <a:solidFill>
                  <a:srgbClr val="0070C0"/>
                </a:solidFill>
                <a:ea typeface="楷体" panose="02010609060101010101" charset="-122"/>
                <a:cs typeface="楷体" panose="02010609060101010101" charset="-122"/>
              </a:rPr>
              <a:t>），</a:t>
            </a:r>
            <a:r>
              <a:rPr lang="en-US" altLang="zh-CN" sz="2400" b="1" kern="1200" dirty="0">
                <a:solidFill>
                  <a:srgbClr val="0070C0"/>
                </a:solidFill>
                <a:ea typeface="楷体" panose="02010609060101010101" charset="-122"/>
                <a:cs typeface="楷体" panose="02010609060101010101" charset="-122"/>
              </a:rPr>
              <a:t>1972</a:t>
            </a:r>
            <a:r>
              <a:rPr lang="zh-CN" altLang="en-US" sz="2400" b="1" kern="1200" dirty="0">
                <a:solidFill>
                  <a:srgbClr val="0070C0"/>
                </a:solidFill>
                <a:ea typeface="楷体" panose="02010609060101010101" charset="-122"/>
                <a:cs typeface="楷体" panose="02010609060101010101" charset="-122"/>
              </a:rPr>
              <a:t>年第一次关于软件测试的正式会议，促进了软件测试的发展  </a:t>
            </a:r>
            <a:endParaRPr lang="zh-CN" altLang="en-US" sz="2400" b="1" kern="1200" dirty="0">
              <a:solidFill>
                <a:srgbClr val="0070C0"/>
              </a:solidFill>
              <a:ea typeface="楷体" panose="02010609060101010101" charset="-122"/>
              <a:cs typeface="楷体" panose="02010609060101010101" charset="-122"/>
            </a:endParaRPr>
          </a:p>
          <a:p>
            <a:pPr eaLnBrk="0" latinLnBrk="0" hangingPunct="0">
              <a:lnSpc>
                <a:spcPct val="150000"/>
              </a:lnSpc>
              <a:spcBef>
                <a:spcPts val="0"/>
              </a:spcBef>
              <a:buClr>
                <a:schemeClr val="accent1">
                  <a:lumMod val="50000"/>
                </a:schemeClr>
              </a:buClr>
              <a:buSzPct val="90000"/>
              <a:buFont typeface="Wingdings" panose="05000000000000000000" pitchFamily="2" charset="2"/>
              <a:buChar char="p"/>
              <a:defRPr/>
            </a:pPr>
            <a:r>
              <a:rPr lang="zh-CN" altLang="en-US" sz="2400" b="1" kern="1200" dirty="0">
                <a:solidFill>
                  <a:srgbClr val="0070C0"/>
                </a:solidFill>
                <a:ea typeface="楷体" panose="02010609060101010101" charset="-122"/>
                <a:cs typeface="楷体" panose="02010609060101010101" charset="-122"/>
              </a:rPr>
              <a:t>成熟阶段（</a:t>
            </a:r>
            <a:r>
              <a:rPr lang="en-US" altLang="zh-CN" sz="2400" b="1" kern="1200" dirty="0">
                <a:solidFill>
                  <a:srgbClr val="0070C0"/>
                </a:solidFill>
                <a:ea typeface="楷体" panose="02010609060101010101" charset="-122"/>
                <a:cs typeface="楷体" panose="02010609060101010101" charset="-122"/>
              </a:rPr>
              <a:t>1983</a:t>
            </a:r>
            <a:r>
              <a:rPr lang="zh-CN" altLang="en-US" sz="2400" b="1" kern="1200" dirty="0">
                <a:solidFill>
                  <a:srgbClr val="0070C0"/>
                </a:solidFill>
                <a:ea typeface="楷体" panose="02010609060101010101" charset="-122"/>
                <a:cs typeface="楷体" panose="02010609060101010101" charset="-122"/>
              </a:rPr>
              <a:t>到现在），国际标准</a:t>
            </a:r>
            <a:r>
              <a:rPr lang="en-US" altLang="zh-CN" sz="2400" b="1" kern="1200" dirty="0">
                <a:solidFill>
                  <a:srgbClr val="0070C0"/>
                </a:solidFill>
                <a:ea typeface="楷体" panose="02010609060101010101" charset="-122"/>
                <a:cs typeface="楷体" panose="02010609060101010101" charset="-122"/>
              </a:rPr>
              <a:t>Std 829-1983 </a:t>
            </a:r>
            <a:r>
              <a:rPr lang="zh-CN" altLang="en-US" sz="2400" b="1" kern="1200" dirty="0">
                <a:solidFill>
                  <a:srgbClr val="0070C0"/>
                </a:solidFill>
                <a:ea typeface="楷体" panose="02010609060101010101" charset="-122"/>
                <a:cs typeface="楷体" panose="02010609060101010101" charset="-122"/>
              </a:rPr>
              <a:t>，形成一门独立的学科和专业，成为软件工程学科中的一个重要组成部分 </a:t>
            </a:r>
            <a:endParaRPr lang="zh-CN" altLang="en-US" sz="2400" b="1" kern="1200" dirty="0">
              <a:solidFill>
                <a:srgbClr val="0070C0"/>
              </a:solidFill>
              <a:ea typeface="楷体" panose="02010609060101010101" charset="-122"/>
              <a:cs typeface="楷体" panose="02010609060101010101" charset="-122"/>
            </a:endParaRPr>
          </a:p>
        </p:txBody>
      </p:sp>
      <p:grpSp>
        <p:nvGrpSpPr>
          <p:cNvPr id="27652" name="Group 4"/>
          <p:cNvGrpSpPr/>
          <p:nvPr/>
        </p:nvGrpSpPr>
        <p:grpSpPr bwMode="auto">
          <a:xfrm>
            <a:off x="6748145" y="4961255"/>
            <a:ext cx="2244725" cy="1790700"/>
            <a:chOff x="1632" y="1248"/>
            <a:chExt cx="2682" cy="2286"/>
          </a:xfrm>
        </p:grpSpPr>
        <p:sp>
          <p:nvSpPr>
            <p:cNvPr id="27654"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round/>
            </a:ln>
            <a:scene3d>
              <a:camera prst="legacyPerspectiveFront">
                <a:rot lat="20099981"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27655" name="AutoShape 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round/>
            </a:ln>
            <a:scene3d>
              <a:camera prst="legacyPerspectiveFront">
                <a:rot lat="20099981"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27656" name="AutoShape 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round/>
            </a:ln>
            <a:scene3d>
              <a:camera prst="legacyPerspectiveFront">
                <a:rot lat="20099981"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7664" y="188640"/>
            <a:ext cx="6264275" cy="890588"/>
          </a:xfrm>
        </p:spPr>
        <p:txBody>
          <a:bodyPr/>
          <a:lstStyle/>
          <a:p>
            <a:pPr marL="533400" indent="-355600" algn="ctr">
              <a:lnSpc>
                <a:spcPct val="150000"/>
              </a:lnSpc>
            </a:pPr>
            <a:r>
              <a:rPr lang="zh-CN" altLang="en-US" sz="3600" b="1" dirty="0">
                <a:solidFill>
                  <a:srgbClr val="FFFF00"/>
                </a:solidFill>
                <a:latin typeface="+mj-ea"/>
              </a:rPr>
              <a:t>软件测试</a:t>
            </a:r>
            <a:r>
              <a:rPr lang="zh-CN" altLang="en-US" sz="3600" b="1" dirty="0" smtClean="0">
                <a:solidFill>
                  <a:srgbClr val="FFFF00"/>
                </a:solidFill>
                <a:latin typeface="+mj-ea"/>
              </a:rPr>
              <a:t>的正向思维</a:t>
            </a:r>
            <a:endParaRPr lang="zh-CN" altLang="en-US" sz="3600" b="1" dirty="0">
              <a:solidFill>
                <a:srgbClr val="FFFF00"/>
              </a:solidFill>
              <a:latin typeface="+mj-ea"/>
            </a:endParaRPr>
          </a:p>
        </p:txBody>
      </p:sp>
      <p:sp>
        <p:nvSpPr>
          <p:cNvPr id="28675" name="Rectangle 3"/>
          <p:cNvSpPr>
            <a:spLocks noChangeArrowheads="1"/>
          </p:cNvSpPr>
          <p:nvPr/>
        </p:nvSpPr>
        <p:spPr bwMode="auto">
          <a:xfrm>
            <a:off x="539552" y="3068819"/>
            <a:ext cx="8208912" cy="3669665"/>
          </a:xfrm>
          <a:prstGeom prst="rect">
            <a:avLst/>
          </a:prstGeom>
          <a:noFill/>
          <a:ln w="9525" algn="ctr">
            <a:noFill/>
            <a:miter lim="800000"/>
          </a:ln>
        </p:spPr>
        <p:txBody>
          <a:bodyPr wrap="square" anchor="ctr">
            <a:spAutoFit/>
          </a:bodyPr>
          <a:lstStyle/>
          <a:p>
            <a:pPr marL="274955" indent="-274955">
              <a:lnSpc>
                <a:spcPct val="130000"/>
              </a:lnSpc>
              <a:buClr>
                <a:schemeClr val="accent1"/>
              </a:buClr>
              <a:buSzPct val="75000"/>
              <a:tabLst>
                <a:tab pos="571500" algn="l"/>
              </a:tabLst>
            </a:pPr>
            <a:r>
              <a:rPr lang="en-US" altLang="zh-CN" sz="2400" b="1" dirty="0">
                <a:solidFill>
                  <a:srgbClr val="0070C0"/>
                </a:solidFill>
              </a:rPr>
              <a:t>Bill </a:t>
            </a:r>
            <a:r>
              <a:rPr lang="en-US" altLang="zh-CN" sz="2400" b="1" dirty="0" err="1">
                <a:solidFill>
                  <a:srgbClr val="0070C0"/>
                </a:solidFill>
              </a:rPr>
              <a:t>Hetzel</a:t>
            </a:r>
            <a:r>
              <a:rPr lang="zh-CN" altLang="en-US" sz="2400" b="1" dirty="0">
                <a:solidFill>
                  <a:srgbClr val="0070C0"/>
                </a:solidFill>
              </a:rPr>
              <a:t>博士（正向思维的代表）：</a:t>
            </a:r>
            <a:endParaRPr lang="zh-CN" altLang="en-US" sz="2400" b="1" dirty="0">
              <a:solidFill>
                <a:srgbClr val="0070C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defRPr/>
            </a:pPr>
            <a:r>
              <a:rPr lang="zh-CN" altLang="en-US" sz="2400" b="1" i="0" dirty="0">
                <a:solidFill>
                  <a:srgbClr val="0070C0"/>
                </a:solidFill>
                <a:latin typeface="+mn-lt"/>
                <a:ea typeface="楷体" panose="02010609060101010101" charset="-122"/>
                <a:cs typeface="楷体" panose="02010609060101010101" charset="-122"/>
              </a:rPr>
              <a:t>软件测试就是为程序能够按预期设想那样运行而建立足够的信心。</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defRPr/>
            </a:pPr>
            <a:r>
              <a:rPr lang="zh-CN" altLang="en-US" sz="2400" b="1" i="0" dirty="0">
                <a:solidFill>
                  <a:srgbClr val="0070C0"/>
                </a:solidFill>
                <a:latin typeface="+mn-lt"/>
                <a:ea typeface="楷体" panose="02010609060101010101" charset="-122"/>
                <a:cs typeface="楷体" panose="02010609060101010101" charset="-122"/>
              </a:rPr>
              <a:t> “软件测试是一系列活动以评价一个程序或系统的特性或能力并确定是否达到预期的结果”</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571500" algn="l"/>
              </a:tabLst>
              <a:defRPr/>
            </a:pPr>
            <a:r>
              <a:rPr lang="zh-CN" altLang="en-US" sz="2400" b="1" i="0" dirty="0">
                <a:solidFill>
                  <a:srgbClr val="0070C0"/>
                </a:solidFill>
                <a:latin typeface="+mn-lt"/>
                <a:ea typeface="楷体" panose="02010609060101010101" charset="-122"/>
                <a:cs typeface="楷体" panose="02010609060101010101" charset="-122"/>
              </a:rPr>
              <a:t> 测试是为了验证软件是否符合用户需求，即验证软件产品是否能正常工作</a:t>
            </a:r>
            <a:endParaRPr lang="zh-CN" altLang="en-US" sz="2400" b="1" i="0" dirty="0">
              <a:solidFill>
                <a:srgbClr val="0070C0"/>
              </a:solidFill>
              <a:latin typeface="+mn-lt"/>
              <a:ea typeface="楷体" panose="02010609060101010101" charset="-122"/>
              <a:cs typeface="楷体" panose="02010609060101010101" charset="-122"/>
            </a:endParaRPr>
          </a:p>
        </p:txBody>
      </p:sp>
      <p:pic>
        <p:nvPicPr>
          <p:cNvPr id="28676" name="Picture 2" descr="http://t0.gstatic.cn/images?q=tbn:jac8d-se5Sy-8M"/>
          <p:cNvPicPr>
            <a:picLocks noChangeAspect="1" noChangeArrowheads="1"/>
          </p:cNvPicPr>
          <p:nvPr/>
        </p:nvPicPr>
        <p:blipFill>
          <a:blip r:embed="rId1" r:link="rId2" cstate="print"/>
          <a:srcRect/>
          <a:stretch>
            <a:fillRect/>
          </a:stretch>
        </p:blipFill>
        <p:spPr bwMode="auto">
          <a:xfrm>
            <a:off x="5724208" y="1485265"/>
            <a:ext cx="2014537" cy="1939925"/>
          </a:xfrm>
          <a:prstGeom prst="rect">
            <a:avLst/>
          </a:prstGeom>
          <a:noFill/>
          <a:ln w="9525">
            <a:noFill/>
            <a:miter lim="800000"/>
            <a:headEnd/>
            <a:tailEnd/>
          </a:ln>
        </p:spPr>
      </p:pic>
      <p:pic>
        <p:nvPicPr>
          <p:cNvPr id="28677" name="Picture 3" descr="http://www.stickyminds.com/images_upload/bk183_5372.gif"/>
          <p:cNvPicPr>
            <a:picLocks noChangeAspect="1" noChangeArrowheads="1"/>
          </p:cNvPicPr>
          <p:nvPr/>
        </p:nvPicPr>
        <p:blipFill>
          <a:blip r:embed="rId3" r:link="rId2" cstate="print"/>
          <a:srcRect/>
          <a:stretch>
            <a:fillRect/>
          </a:stretch>
        </p:blipFill>
        <p:spPr bwMode="auto">
          <a:xfrm>
            <a:off x="7721283" y="1470978"/>
            <a:ext cx="1322387" cy="1982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5656" y="188640"/>
            <a:ext cx="6264275" cy="890588"/>
          </a:xfrm>
        </p:spPr>
        <p:txBody>
          <a:bodyPr/>
          <a:lstStyle/>
          <a:p>
            <a:pPr marL="533400" indent="-355600" algn="ctr">
              <a:lnSpc>
                <a:spcPct val="150000"/>
              </a:lnSpc>
            </a:pPr>
            <a:r>
              <a:rPr lang="zh-CN" altLang="en-US" sz="3600" b="1" dirty="0">
                <a:solidFill>
                  <a:srgbClr val="FFFF00"/>
                </a:solidFill>
                <a:latin typeface="+mj-ea"/>
              </a:rPr>
              <a:t>软件测试</a:t>
            </a:r>
            <a:r>
              <a:rPr lang="zh-CN" altLang="en-US" sz="3600" b="1" dirty="0" smtClean="0">
                <a:solidFill>
                  <a:srgbClr val="FFFF00"/>
                </a:solidFill>
                <a:latin typeface="+mj-ea"/>
              </a:rPr>
              <a:t>的反向思维 </a:t>
            </a:r>
            <a:endParaRPr lang="zh-CN" altLang="en-US" sz="3600" b="1" dirty="0">
              <a:solidFill>
                <a:srgbClr val="FFFF00"/>
              </a:solidFill>
              <a:latin typeface="+mj-ea"/>
            </a:endParaRPr>
          </a:p>
        </p:txBody>
      </p:sp>
      <p:sp>
        <p:nvSpPr>
          <p:cNvPr id="29699" name="Rectangle 3"/>
          <p:cNvSpPr>
            <a:spLocks noChangeArrowheads="1"/>
          </p:cNvSpPr>
          <p:nvPr/>
        </p:nvSpPr>
        <p:spPr bwMode="auto">
          <a:xfrm>
            <a:off x="683895" y="1628775"/>
            <a:ext cx="4905375" cy="4309745"/>
          </a:xfrm>
          <a:prstGeom prst="rect">
            <a:avLst/>
          </a:prstGeom>
          <a:noFill/>
          <a:ln w="9525" algn="ctr">
            <a:noFill/>
            <a:miter lim="800000"/>
          </a:ln>
        </p:spPr>
        <p:txBody>
          <a:bodyPr wrap="square" anchor="ctr">
            <a:spAutoFit/>
          </a:bodyPr>
          <a:lstStyle/>
          <a:p>
            <a:pPr marL="274955" indent="-274955">
              <a:lnSpc>
                <a:spcPct val="130000"/>
              </a:lnSpc>
              <a:buClr>
                <a:schemeClr val="accent1"/>
              </a:buClr>
              <a:buSzPct val="75000"/>
              <a:tabLst>
                <a:tab pos="274320" algn="l"/>
              </a:tabLst>
            </a:pPr>
            <a:r>
              <a:rPr lang="en-US" altLang="zh-CN" sz="2800" b="1" i="0" dirty="0" err="1">
                <a:solidFill>
                  <a:srgbClr val="0070C0"/>
                </a:solidFill>
              </a:rPr>
              <a:t>Glenford</a:t>
            </a:r>
            <a:r>
              <a:rPr lang="en-US" altLang="zh-CN" sz="2800" b="1" i="0" dirty="0">
                <a:solidFill>
                  <a:srgbClr val="0070C0"/>
                </a:solidFill>
              </a:rPr>
              <a:t> J. Myers</a:t>
            </a:r>
            <a:endParaRPr lang="en-US" altLang="zh-CN" sz="2800" b="1" i="0" dirty="0">
              <a:solidFill>
                <a:srgbClr val="0070C0"/>
              </a:solidFill>
            </a:endParaRPr>
          </a:p>
          <a:p>
            <a:pPr marL="274955" indent="-274955">
              <a:lnSpc>
                <a:spcPct val="130000"/>
              </a:lnSpc>
              <a:buClr>
                <a:schemeClr val="accent1"/>
              </a:buClr>
              <a:buSzPct val="75000"/>
              <a:tabLst>
                <a:tab pos="274320" algn="l"/>
              </a:tabLst>
            </a:pPr>
            <a:r>
              <a:rPr lang="zh-CN" altLang="en-US" sz="2800" b="1" i="0" dirty="0">
                <a:solidFill>
                  <a:srgbClr val="0070C0"/>
                </a:solidFill>
              </a:rPr>
              <a:t>（反向思维的代表）：</a:t>
            </a:r>
            <a:endParaRPr lang="zh-CN" altLang="en-US" sz="2400" b="1" i="0" dirty="0">
              <a:solidFill>
                <a:srgbClr val="0070C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274320" algn="l"/>
              </a:tabLst>
              <a:defRPr/>
            </a:pPr>
            <a:r>
              <a:rPr lang="zh-CN" altLang="en-US" sz="2400" b="1" i="0" dirty="0">
                <a:solidFill>
                  <a:srgbClr val="0070C0"/>
                </a:solidFill>
              </a:rPr>
              <a:t> </a:t>
            </a:r>
            <a:r>
              <a:rPr lang="zh-CN" altLang="en-US" sz="2400" b="1" i="0" dirty="0">
                <a:solidFill>
                  <a:srgbClr val="0070C0"/>
                </a:solidFill>
                <a:latin typeface="+mn-lt"/>
                <a:ea typeface="楷体" panose="02010609060101010101" charset="-122"/>
                <a:cs typeface="楷体" panose="02010609060101010101" charset="-122"/>
              </a:rPr>
              <a:t>测试是为了证明程序有错，而不是证明程序无错误</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274320" algn="l"/>
              </a:tabLst>
              <a:defRPr/>
            </a:pPr>
            <a:r>
              <a:rPr lang="zh-CN" altLang="en-US" sz="2400" b="1" i="0" dirty="0">
                <a:solidFill>
                  <a:srgbClr val="0070C0"/>
                </a:solidFill>
                <a:latin typeface="+mn-lt"/>
                <a:ea typeface="楷体" panose="02010609060101010101" charset="-122"/>
                <a:cs typeface="楷体" panose="02010609060101010101" charset="-122"/>
              </a:rPr>
              <a:t> 一个好的测试用例是在于它能发现至今未发现的错误 </a:t>
            </a:r>
            <a:endParaRPr lang="zh-CN" altLang="en-US" sz="2400" b="1"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274320" algn="l"/>
              </a:tabLst>
              <a:defRPr/>
            </a:pPr>
            <a:r>
              <a:rPr lang="zh-CN" altLang="en-US" sz="2400" b="1" i="0" dirty="0">
                <a:solidFill>
                  <a:srgbClr val="0070C0"/>
                </a:solidFill>
                <a:latin typeface="+mn-lt"/>
                <a:ea typeface="楷体" panose="02010609060101010101" charset="-122"/>
                <a:cs typeface="楷体" panose="02010609060101010101" charset="-122"/>
              </a:rPr>
              <a:t> 一个成功的测试是发现了至今未发现的错误的测试 </a:t>
            </a:r>
            <a:endParaRPr lang="zh-CN" altLang="en-US" sz="2400" b="1" i="0" dirty="0">
              <a:solidFill>
                <a:srgbClr val="0070C0"/>
              </a:solidFill>
              <a:latin typeface="+mn-lt"/>
              <a:ea typeface="楷体" panose="02010609060101010101" charset="-122"/>
              <a:cs typeface="楷体" panose="02010609060101010101" charset="-122"/>
            </a:endParaRPr>
          </a:p>
        </p:txBody>
      </p:sp>
      <p:pic>
        <p:nvPicPr>
          <p:cNvPr id="29700" name="Picture 2" descr="http://t.douban.com/lpic/s1640918.jpg"/>
          <p:cNvPicPr>
            <a:picLocks noChangeAspect="1" noChangeArrowheads="1"/>
          </p:cNvPicPr>
          <p:nvPr/>
        </p:nvPicPr>
        <p:blipFill>
          <a:blip r:embed="rId1" r:link="rId2" cstate="print"/>
          <a:srcRect/>
          <a:stretch>
            <a:fillRect/>
          </a:stretch>
        </p:blipFill>
        <p:spPr bwMode="auto">
          <a:xfrm>
            <a:off x="7380734" y="3501380"/>
            <a:ext cx="1462137" cy="2341564"/>
          </a:xfrm>
          <a:prstGeom prst="rect">
            <a:avLst/>
          </a:prstGeom>
          <a:noFill/>
          <a:ln w="9525">
            <a:noFill/>
            <a:miter lim="800000"/>
            <a:headEnd/>
            <a:tailEnd/>
          </a:ln>
        </p:spPr>
      </p:pic>
      <p:pic>
        <p:nvPicPr>
          <p:cNvPr id="29701" name="Picture 3" descr="http://www.dorothygraham.co.uk/books/images/topTen12.gif"/>
          <p:cNvPicPr>
            <a:picLocks noChangeAspect="1" noChangeArrowheads="1"/>
          </p:cNvPicPr>
          <p:nvPr/>
        </p:nvPicPr>
        <p:blipFill>
          <a:blip r:embed="rId3" r:link="rId2" cstate="print"/>
          <a:srcRect/>
          <a:stretch>
            <a:fillRect/>
          </a:stretch>
        </p:blipFill>
        <p:spPr bwMode="auto">
          <a:xfrm>
            <a:off x="6009134" y="3501380"/>
            <a:ext cx="1540785" cy="23415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59632" y="188640"/>
            <a:ext cx="6264275" cy="890588"/>
          </a:xfrm>
        </p:spPr>
        <p:txBody>
          <a:bodyPr/>
          <a:lstStyle/>
          <a:p>
            <a:pPr marL="533400" indent="-355600" algn="ctr">
              <a:lnSpc>
                <a:spcPct val="150000"/>
              </a:lnSpc>
            </a:pPr>
            <a:r>
              <a:rPr lang="zh-CN" altLang="en-US" sz="3600" b="1" dirty="0">
                <a:solidFill>
                  <a:srgbClr val="FFFF00"/>
                </a:solidFill>
                <a:latin typeface="+mj-ea"/>
              </a:rPr>
              <a:t>软件测试定义的两面性 </a:t>
            </a:r>
            <a:endParaRPr lang="zh-CN" altLang="en-US" sz="3600" b="1" dirty="0">
              <a:solidFill>
                <a:srgbClr val="FFFF00"/>
              </a:solidFill>
              <a:latin typeface="+mj-ea"/>
            </a:endParaRPr>
          </a:p>
        </p:txBody>
      </p:sp>
      <p:grpSp>
        <p:nvGrpSpPr>
          <p:cNvPr id="30723" name="Group 4"/>
          <p:cNvGrpSpPr>
            <a:grpSpLocks noChangeAspect="1"/>
          </p:cNvGrpSpPr>
          <p:nvPr/>
        </p:nvGrpSpPr>
        <p:grpSpPr bwMode="auto">
          <a:xfrm>
            <a:off x="30361" y="2115369"/>
            <a:ext cx="9144000" cy="3335471"/>
            <a:chOff x="2076" y="8513"/>
            <a:chExt cx="7018" cy="2238"/>
          </a:xfrm>
        </p:grpSpPr>
        <p:sp>
          <p:nvSpPr>
            <p:cNvPr id="30726" name="AutoShape 5"/>
            <p:cNvSpPr>
              <a:spLocks noChangeAspect="1" noChangeArrowheads="1"/>
            </p:cNvSpPr>
            <p:nvPr/>
          </p:nvSpPr>
          <p:spPr bwMode="auto">
            <a:xfrm>
              <a:off x="2076" y="8513"/>
              <a:ext cx="7018" cy="2174"/>
            </a:xfrm>
            <a:prstGeom prst="rect">
              <a:avLst/>
            </a:prstGeom>
            <a:noFill/>
            <a:ln w="9525">
              <a:noFill/>
              <a:miter lim="800000"/>
            </a:ln>
          </p:spPr>
          <p:txBody>
            <a:bodyPr/>
            <a:lstStyle/>
            <a:p>
              <a:endParaRPr lang="zh-CN" altLang="en-US" i="0"/>
            </a:p>
          </p:txBody>
        </p:sp>
        <p:sp>
          <p:nvSpPr>
            <p:cNvPr id="30727" name="Rectangle 6"/>
            <p:cNvSpPr>
              <a:spLocks noChangeArrowheads="1"/>
            </p:cNvSpPr>
            <p:nvPr/>
          </p:nvSpPr>
          <p:spPr bwMode="auto">
            <a:xfrm>
              <a:off x="4653" y="8531"/>
              <a:ext cx="1621" cy="951"/>
            </a:xfrm>
            <a:prstGeom prst="rect">
              <a:avLst/>
            </a:prstGeom>
            <a:solidFill>
              <a:srgbClr val="FFFFFF"/>
            </a:solidFill>
            <a:ln w="9525">
              <a:solidFill>
                <a:srgbClr val="000000"/>
              </a:solidFill>
              <a:miter lim="800000"/>
            </a:ln>
          </p:spPr>
          <p:txBody>
            <a:bodyPr/>
            <a:lstStyle/>
            <a:p>
              <a:pPr algn="just"/>
              <a:r>
                <a:rPr lang="zh-CN" altLang="en-US" sz="2000" b="1" i="0" dirty="0">
                  <a:solidFill>
                    <a:srgbClr val="0070C0"/>
                  </a:solidFill>
                  <a:latin typeface="Verdana" panose="020B0604030504040204" pitchFamily="34" charset="0"/>
                </a:rPr>
                <a:t>评价一个程序或系统的特性或能力并确定是否达到预期的结果</a:t>
              </a:r>
              <a:endParaRPr lang="zh-CN" altLang="en-US" sz="2000" b="1" i="0" dirty="0">
                <a:solidFill>
                  <a:srgbClr val="0070C0"/>
                </a:solidFill>
                <a:latin typeface="Verdana" panose="020B0604030504040204" pitchFamily="34" charset="0"/>
              </a:endParaRPr>
            </a:p>
          </p:txBody>
        </p:sp>
        <p:sp>
          <p:nvSpPr>
            <p:cNvPr id="30728" name="Rectangle 7"/>
            <p:cNvSpPr>
              <a:spLocks noChangeArrowheads="1"/>
            </p:cNvSpPr>
            <p:nvPr/>
          </p:nvSpPr>
          <p:spPr bwMode="auto">
            <a:xfrm>
              <a:off x="4653" y="9736"/>
              <a:ext cx="1645" cy="1015"/>
            </a:xfrm>
            <a:prstGeom prst="rect">
              <a:avLst/>
            </a:prstGeom>
            <a:solidFill>
              <a:srgbClr val="FFFFFF"/>
            </a:solidFill>
            <a:ln w="9525">
              <a:solidFill>
                <a:srgbClr val="000000"/>
              </a:solidFill>
              <a:miter lim="800000"/>
            </a:ln>
          </p:spPr>
          <p:txBody>
            <a:bodyPr/>
            <a:lstStyle/>
            <a:p>
              <a:pPr algn="just"/>
              <a:r>
                <a:rPr lang="zh-CN" altLang="en-US" sz="2000" b="1" i="0">
                  <a:solidFill>
                    <a:srgbClr val="0070C0"/>
                  </a:solidFill>
                  <a:latin typeface="宋体" panose="02010600030101010101" pitchFamily="2" charset="-122"/>
                </a:rPr>
                <a:t>测试是为发现错误而针对某个程序或系统的执行过程</a:t>
              </a:r>
              <a:endParaRPr lang="zh-CN" altLang="en-US" sz="2000" b="1" i="0">
                <a:solidFill>
                  <a:srgbClr val="0070C0"/>
                </a:solidFill>
                <a:latin typeface="宋体" panose="02010600030101010101" pitchFamily="2" charset="-122"/>
              </a:endParaRPr>
            </a:p>
          </p:txBody>
        </p:sp>
        <p:sp>
          <p:nvSpPr>
            <p:cNvPr id="30729" name="Text Box 8"/>
            <p:cNvSpPr txBox="1">
              <a:spLocks noChangeArrowheads="1"/>
            </p:cNvSpPr>
            <p:nvPr/>
          </p:nvSpPr>
          <p:spPr bwMode="auto">
            <a:xfrm>
              <a:off x="2135" y="9202"/>
              <a:ext cx="470" cy="1222"/>
            </a:xfrm>
            <a:prstGeom prst="rect">
              <a:avLst/>
            </a:prstGeom>
            <a:noFill/>
            <a:ln w="9525">
              <a:noFill/>
              <a:miter lim="800000"/>
            </a:ln>
          </p:spPr>
          <p:txBody>
            <a:bodyPr/>
            <a:lstStyle/>
            <a:p>
              <a:pPr algn="just"/>
              <a:r>
                <a:rPr lang="zh-CN" altLang="en-US" sz="2400" b="1" i="0">
                  <a:solidFill>
                    <a:srgbClr val="FF0000"/>
                  </a:solidFill>
                  <a:latin typeface="Times New Roman" panose="02020603050405020304" pitchFamily="18" charset="0"/>
                </a:rPr>
                <a:t>软件测试</a:t>
              </a:r>
              <a:endParaRPr lang="zh-CN" altLang="en-US" sz="2400" b="1" i="0">
                <a:solidFill>
                  <a:srgbClr val="FF0000"/>
                </a:solidFill>
                <a:latin typeface="Times New Roman" panose="02020603050405020304" pitchFamily="18" charset="0"/>
              </a:endParaRPr>
            </a:p>
          </p:txBody>
        </p:sp>
        <p:sp>
          <p:nvSpPr>
            <p:cNvPr id="30730" name="Rectangle 9"/>
            <p:cNvSpPr>
              <a:spLocks noChangeArrowheads="1"/>
            </p:cNvSpPr>
            <p:nvPr/>
          </p:nvSpPr>
          <p:spPr bwMode="auto">
            <a:xfrm>
              <a:off x="2780" y="8680"/>
              <a:ext cx="1317" cy="681"/>
            </a:xfrm>
            <a:prstGeom prst="rect">
              <a:avLst/>
            </a:prstGeom>
            <a:solidFill>
              <a:srgbClr val="FFFFFF"/>
            </a:solidFill>
            <a:ln w="9525">
              <a:solidFill>
                <a:srgbClr val="000000"/>
              </a:solidFill>
              <a:miter lim="800000"/>
            </a:ln>
          </p:spPr>
          <p:txBody>
            <a:bodyPr lIns="15240" rIns="15240"/>
            <a:lstStyle/>
            <a:p>
              <a:pPr algn="l"/>
              <a:r>
                <a:rPr lang="zh-CN" altLang="en-US" sz="2000" b="1" i="0" dirty="0">
                  <a:solidFill>
                    <a:srgbClr val="FF0000"/>
                  </a:solidFill>
                </a:rPr>
                <a:t>正向思维－</a:t>
              </a:r>
              <a:endParaRPr lang="zh-CN" altLang="en-US" sz="2000" b="1" i="0" dirty="0">
                <a:solidFill>
                  <a:srgbClr val="FF0000"/>
                </a:solidFill>
              </a:endParaRPr>
            </a:p>
            <a:p>
              <a:pPr algn="l"/>
              <a:r>
                <a:rPr lang="zh-CN" altLang="en-US" sz="2000" b="1" i="0" dirty="0">
                  <a:solidFill>
                    <a:srgbClr val="0070C0"/>
                  </a:solidFill>
                </a:rPr>
                <a:t>验证软件正常工作</a:t>
              </a:r>
              <a:endParaRPr lang="zh-CN" altLang="en-US" sz="2000" b="1" i="0" dirty="0">
                <a:solidFill>
                  <a:srgbClr val="0070C0"/>
                </a:solidFill>
              </a:endParaRPr>
            </a:p>
          </p:txBody>
        </p:sp>
        <p:sp>
          <p:nvSpPr>
            <p:cNvPr id="30731" name="Rectangle 10"/>
            <p:cNvSpPr>
              <a:spLocks noChangeArrowheads="1"/>
            </p:cNvSpPr>
            <p:nvPr/>
          </p:nvSpPr>
          <p:spPr bwMode="auto">
            <a:xfrm>
              <a:off x="2800" y="9859"/>
              <a:ext cx="1278" cy="718"/>
            </a:xfrm>
            <a:prstGeom prst="rect">
              <a:avLst/>
            </a:prstGeom>
            <a:solidFill>
              <a:srgbClr val="FFFFFF"/>
            </a:solidFill>
            <a:ln w="9525">
              <a:solidFill>
                <a:srgbClr val="000000"/>
              </a:solidFill>
              <a:miter lim="800000"/>
            </a:ln>
          </p:spPr>
          <p:txBody>
            <a:bodyPr lIns="15240" rIns="15240"/>
            <a:lstStyle/>
            <a:p>
              <a:pPr algn="l"/>
              <a:r>
                <a:rPr lang="zh-CN" altLang="en-US" sz="2000" b="1" i="0" dirty="0">
                  <a:solidFill>
                    <a:srgbClr val="FF0000"/>
                  </a:solidFill>
                </a:rPr>
                <a:t>逆向思维</a:t>
              </a:r>
              <a:r>
                <a:rPr lang="zh-CN" altLang="en-US" sz="2000" i="0" dirty="0">
                  <a:solidFill>
                    <a:srgbClr val="FF0000"/>
                  </a:solidFill>
                </a:rPr>
                <a:t>－</a:t>
              </a:r>
              <a:endParaRPr lang="zh-CN" altLang="en-US" sz="2000" i="0" dirty="0">
                <a:solidFill>
                  <a:srgbClr val="FF0000"/>
                </a:solidFill>
              </a:endParaRPr>
            </a:p>
            <a:p>
              <a:pPr algn="l"/>
              <a:r>
                <a:rPr lang="zh-CN" altLang="en-US" sz="2000" b="1" i="0" dirty="0">
                  <a:solidFill>
                    <a:srgbClr val="0070C0"/>
                  </a:solidFill>
                </a:rPr>
                <a:t>假定软件有错误</a:t>
              </a:r>
              <a:endParaRPr lang="zh-CN" altLang="en-US" sz="2000" b="1" i="0" dirty="0">
                <a:solidFill>
                  <a:srgbClr val="0070C0"/>
                </a:solidFill>
              </a:endParaRPr>
            </a:p>
          </p:txBody>
        </p:sp>
        <p:sp>
          <p:nvSpPr>
            <p:cNvPr id="30732" name="AutoShape 11"/>
            <p:cNvSpPr/>
            <p:nvPr/>
          </p:nvSpPr>
          <p:spPr bwMode="auto">
            <a:xfrm>
              <a:off x="2479" y="9130"/>
              <a:ext cx="300" cy="1085"/>
            </a:xfrm>
            <a:prstGeom prst="leftBrace">
              <a:avLst>
                <a:gd name="adj1" fmla="val 30139"/>
                <a:gd name="adj2" fmla="val 50000"/>
              </a:avLst>
            </a:prstGeom>
            <a:noFill/>
            <a:ln w="9525">
              <a:solidFill>
                <a:srgbClr val="000000"/>
              </a:solidFill>
              <a:round/>
            </a:ln>
          </p:spPr>
          <p:txBody>
            <a:bodyPr/>
            <a:lstStyle/>
            <a:p>
              <a:endParaRPr lang="zh-CN" altLang="en-US" i="0"/>
            </a:p>
          </p:txBody>
        </p:sp>
        <p:cxnSp>
          <p:nvCxnSpPr>
            <p:cNvPr id="30734" name="AutoShape 13"/>
            <p:cNvCxnSpPr>
              <a:cxnSpLocks noChangeShapeType="1"/>
            </p:cNvCxnSpPr>
            <p:nvPr/>
          </p:nvCxnSpPr>
          <p:spPr bwMode="auto">
            <a:xfrm flipV="1">
              <a:off x="4097" y="10213"/>
              <a:ext cx="544" cy="2"/>
            </a:xfrm>
            <a:prstGeom prst="straightConnector1">
              <a:avLst/>
            </a:prstGeom>
            <a:noFill/>
            <a:ln w="9525">
              <a:solidFill>
                <a:srgbClr val="000000"/>
              </a:solidFill>
              <a:round/>
              <a:tailEnd type="triangle" w="med" len="med"/>
            </a:ln>
          </p:spPr>
        </p:cxnSp>
        <p:sp>
          <p:nvSpPr>
            <p:cNvPr id="30735" name="Rectangle 14"/>
            <p:cNvSpPr>
              <a:spLocks noChangeArrowheads="1"/>
            </p:cNvSpPr>
            <p:nvPr/>
          </p:nvSpPr>
          <p:spPr bwMode="auto">
            <a:xfrm>
              <a:off x="6901" y="8531"/>
              <a:ext cx="1723" cy="951"/>
            </a:xfrm>
            <a:prstGeom prst="rect">
              <a:avLst/>
            </a:prstGeom>
            <a:solidFill>
              <a:srgbClr val="FFFFFF"/>
            </a:solidFill>
            <a:ln w="9525">
              <a:solidFill>
                <a:srgbClr val="000000"/>
              </a:solidFill>
              <a:miter lim="800000"/>
            </a:ln>
          </p:spPr>
          <p:txBody>
            <a:bodyPr/>
            <a:lstStyle/>
            <a:p>
              <a:pPr algn="just"/>
              <a:r>
                <a:rPr lang="zh-CN" altLang="en-US" sz="2000" b="1" i="0">
                  <a:solidFill>
                    <a:srgbClr val="0070C0"/>
                  </a:solidFill>
                  <a:latin typeface="宋体" panose="02010600030101010101" pitchFamily="2" charset="-122"/>
                </a:rPr>
                <a:t>在设计规定的环境下运行软件的所有功能，直至全部通过</a:t>
              </a:r>
              <a:r>
                <a:rPr lang="zh-CN" altLang="en-US" sz="1600" b="1" i="0">
                  <a:solidFill>
                    <a:srgbClr val="0070C0"/>
                  </a:solidFill>
                  <a:latin typeface="宋体" panose="02010600030101010101" pitchFamily="2" charset="-122"/>
                </a:rPr>
                <a:t>。</a:t>
              </a:r>
              <a:endParaRPr lang="zh-CN" altLang="en-US" sz="1600" b="1" i="0">
                <a:solidFill>
                  <a:srgbClr val="0070C0"/>
                </a:solidFill>
                <a:latin typeface="宋体" panose="02010600030101010101" pitchFamily="2" charset="-122"/>
              </a:endParaRPr>
            </a:p>
          </p:txBody>
        </p:sp>
        <p:cxnSp>
          <p:nvCxnSpPr>
            <p:cNvPr id="30736" name="AutoShape 15"/>
            <p:cNvCxnSpPr>
              <a:cxnSpLocks noChangeShapeType="1"/>
              <a:stCxn id="30727" idx="3"/>
              <a:endCxn id="30735" idx="1"/>
            </p:cNvCxnSpPr>
            <p:nvPr/>
          </p:nvCxnSpPr>
          <p:spPr bwMode="auto">
            <a:xfrm>
              <a:off x="6274" y="9007"/>
              <a:ext cx="627" cy="0"/>
            </a:xfrm>
            <a:prstGeom prst="straightConnector1">
              <a:avLst/>
            </a:prstGeom>
            <a:noFill/>
            <a:ln w="9525">
              <a:solidFill>
                <a:srgbClr val="000000"/>
              </a:solidFill>
              <a:round/>
              <a:tailEnd type="triangle" w="med" len="med"/>
            </a:ln>
          </p:spPr>
        </p:cxnSp>
        <p:cxnSp>
          <p:nvCxnSpPr>
            <p:cNvPr id="30737" name="AutoShape 16"/>
            <p:cNvCxnSpPr>
              <a:cxnSpLocks noChangeShapeType="1"/>
            </p:cNvCxnSpPr>
            <p:nvPr/>
          </p:nvCxnSpPr>
          <p:spPr bwMode="auto">
            <a:xfrm flipV="1">
              <a:off x="6275" y="10201"/>
              <a:ext cx="626" cy="1"/>
            </a:xfrm>
            <a:prstGeom prst="straightConnector1">
              <a:avLst/>
            </a:prstGeom>
            <a:noFill/>
            <a:ln w="9525">
              <a:solidFill>
                <a:srgbClr val="000000"/>
              </a:solidFill>
              <a:round/>
              <a:tailEnd type="triangle" w="med" len="med"/>
            </a:ln>
          </p:spPr>
        </p:cxnSp>
      </p:grpSp>
      <p:sp>
        <p:nvSpPr>
          <p:cNvPr id="30724" name="Rectangle 17"/>
          <p:cNvSpPr>
            <a:spLocks noChangeArrowheads="1"/>
          </p:cNvSpPr>
          <p:nvPr/>
        </p:nvSpPr>
        <p:spPr bwMode="auto">
          <a:xfrm>
            <a:off x="6332220" y="3825240"/>
            <a:ext cx="2214245" cy="1612265"/>
          </a:xfrm>
          <a:prstGeom prst="rect">
            <a:avLst/>
          </a:prstGeom>
          <a:solidFill>
            <a:srgbClr val="FFFFFF"/>
          </a:solidFill>
          <a:ln w="9525">
            <a:solidFill>
              <a:srgbClr val="000000"/>
            </a:solidFill>
            <a:miter lim="800000"/>
          </a:ln>
        </p:spPr>
        <p:txBody>
          <a:bodyPr/>
          <a:lstStyle/>
          <a:p>
            <a:pPr algn="just"/>
            <a:r>
              <a:rPr lang="zh-CN" altLang="en-US" sz="2000" b="1" i="0">
                <a:solidFill>
                  <a:srgbClr val="0070C0"/>
                </a:solidFill>
                <a:latin typeface="宋体" panose="02010600030101010101" pitchFamily="2" charset="-122"/>
              </a:rPr>
              <a:t>寻找容易犯错误的地方和系统的薄弱环节，试图破坏系统，直至找不出问题。</a:t>
            </a:r>
            <a:endParaRPr lang="zh-CN" altLang="en-US" sz="2000" b="1" i="0">
              <a:solidFill>
                <a:srgbClr val="0070C0"/>
              </a:solidFill>
              <a:latin typeface="宋体" panose="02010600030101010101" pitchFamily="2" charset="-122"/>
            </a:endParaRPr>
          </a:p>
        </p:txBody>
      </p:sp>
      <p:cxnSp>
        <p:nvCxnSpPr>
          <p:cNvPr id="2" name="AutoShape 13"/>
          <p:cNvCxnSpPr>
            <a:cxnSpLocks noChangeShapeType="1"/>
          </p:cNvCxnSpPr>
          <p:nvPr/>
        </p:nvCxnSpPr>
        <p:spPr bwMode="auto">
          <a:xfrm flipV="1">
            <a:off x="2663593" y="2870381"/>
            <a:ext cx="708797" cy="2981"/>
          </a:xfrm>
          <a:prstGeom prst="straightConnector1">
            <a:avLst/>
          </a:prstGeom>
          <a:noFill/>
          <a:ln w="9525">
            <a:solidFill>
              <a:srgbClr val="000000"/>
            </a:solidFill>
            <a:round/>
            <a:tailEnd type="triangl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6" descr="http://leonmeijer.nl/images/leonmeijer_nl/WindowsLiveWriter/TestdrivendevelopmentUni.NETwhatsallthis_D86E/sw_testing.jpg"/>
          <p:cNvPicPr>
            <a:picLocks noChangeAspect="1" noChangeArrowheads="1"/>
          </p:cNvPicPr>
          <p:nvPr/>
        </p:nvPicPr>
        <p:blipFill>
          <a:blip r:embed="rId1" cstate="print"/>
          <a:srcRect/>
          <a:stretch>
            <a:fillRect/>
          </a:stretch>
        </p:blipFill>
        <p:spPr bwMode="auto">
          <a:xfrm>
            <a:off x="4642247" y="2060848"/>
            <a:ext cx="4501753" cy="3816424"/>
          </a:xfrm>
          <a:prstGeom prst="rect">
            <a:avLst/>
          </a:prstGeom>
          <a:noFill/>
          <a:ln w="9525">
            <a:noFill/>
            <a:miter lim="800000"/>
            <a:headEnd/>
            <a:tailEnd/>
          </a:ln>
        </p:spPr>
      </p:pic>
      <p:sp>
        <p:nvSpPr>
          <p:cNvPr id="18436" name="Rectangle 2"/>
          <p:cNvSpPr>
            <a:spLocks noGrp="1" noChangeArrowheads="1"/>
          </p:cNvSpPr>
          <p:nvPr>
            <p:ph type="title"/>
          </p:nvPr>
        </p:nvSpPr>
        <p:spPr>
          <a:xfrm>
            <a:off x="1763688" y="332656"/>
            <a:ext cx="5976937" cy="661988"/>
          </a:xfrm>
        </p:spPr>
        <p:txBody>
          <a:bodyPr/>
          <a:lstStyle/>
          <a:p>
            <a:pPr marL="533400" indent="-355600" algn="ctr">
              <a:lnSpc>
                <a:spcPct val="150000"/>
              </a:lnSpc>
            </a:pPr>
            <a:r>
              <a:rPr lang="zh-CN" altLang="en-US" sz="3600" b="1" dirty="0" smtClean="0">
                <a:solidFill>
                  <a:srgbClr val="FFFF00"/>
                </a:solidFill>
                <a:latin typeface="+mj-ea"/>
              </a:rPr>
              <a:t>第</a:t>
            </a:r>
            <a:r>
              <a:rPr lang="en-US" altLang="zh-CN" sz="3600" b="1" dirty="0" smtClean="0">
                <a:solidFill>
                  <a:srgbClr val="FFFF00"/>
                </a:solidFill>
                <a:latin typeface="+mj-ea"/>
              </a:rPr>
              <a:t>1</a:t>
            </a:r>
            <a:r>
              <a:rPr lang="zh-CN" altLang="en-US" sz="3600" b="1" dirty="0" smtClean="0">
                <a:solidFill>
                  <a:srgbClr val="FFFF00"/>
                </a:solidFill>
                <a:latin typeface="+mj-ea"/>
              </a:rPr>
              <a:t>章 引论</a:t>
            </a:r>
            <a:endParaRPr lang="zh-CN" altLang="en-US" sz="3600" b="1" dirty="0" smtClean="0">
              <a:solidFill>
                <a:srgbClr val="FFFF00"/>
              </a:solidFill>
              <a:latin typeface="+mj-ea"/>
            </a:endParaRPr>
          </a:p>
        </p:txBody>
      </p:sp>
      <p:sp>
        <p:nvSpPr>
          <p:cNvPr id="2" name="Rectangle 4"/>
          <p:cNvSpPr>
            <a:spLocks noChangeArrowheads="1"/>
          </p:cNvSpPr>
          <p:nvPr/>
        </p:nvSpPr>
        <p:spPr bwMode="auto">
          <a:xfrm>
            <a:off x="1" y="2060848"/>
            <a:ext cx="4644008" cy="3842077"/>
          </a:xfrm>
          <a:prstGeom prst="rect">
            <a:avLst/>
          </a:prstGeom>
          <a:solidFill>
            <a:schemeClr val="accent2">
              <a:lumMod val="40000"/>
              <a:lumOff val="60000"/>
            </a:schemeClr>
          </a:solidFill>
          <a:ln w="9525">
            <a:noFill/>
            <a:miter lim="800000"/>
          </a:ln>
        </p:spPr>
        <p:txBody>
          <a:bodyPr wrap="square" lIns="0" tIns="0" rIns="0" bIns="0">
            <a:spAutoFit/>
          </a:bodyPr>
          <a:lstStyle/>
          <a:p>
            <a:pPr marL="533400" indent="-355600">
              <a:lnSpc>
                <a:spcPct val="150000"/>
              </a:lnSpc>
            </a:pPr>
            <a:r>
              <a:rPr lang="en-US" altLang="zh-CN" sz="2800" i="0" dirty="0">
                <a:latin typeface="+mn-lt"/>
                <a:ea typeface="宋体" panose="02010600030101010101" pitchFamily="2" charset="-122"/>
                <a:cs typeface="宋体" panose="02010600030101010101" pitchFamily="2" charset="-122"/>
              </a:rPr>
              <a:t>1.1 </a:t>
            </a:r>
            <a:r>
              <a:rPr lang="zh-CN" altLang="en-US" sz="2800" i="0" dirty="0">
                <a:latin typeface="+mn-lt"/>
                <a:ea typeface="宋体" panose="02010600030101010101" pitchFamily="2" charset="-122"/>
                <a:cs typeface="宋体" panose="02010600030101010101" pitchFamily="2" charset="-122"/>
              </a:rPr>
              <a:t>软件测试的必要性</a:t>
            </a:r>
            <a:endParaRPr lang="zh-CN" altLang="en-US" sz="2800" i="0" dirty="0">
              <a:latin typeface="+mn-lt"/>
              <a:ea typeface="宋体" panose="02010600030101010101" pitchFamily="2" charset="-122"/>
              <a:cs typeface="宋体" panose="02010600030101010101" pitchFamily="2" charset="-122"/>
            </a:endParaRPr>
          </a:p>
          <a:p>
            <a:pPr marL="533400" indent="-355600">
              <a:lnSpc>
                <a:spcPct val="150000"/>
              </a:lnSpc>
            </a:pPr>
            <a:r>
              <a:rPr lang="en-US" altLang="zh-CN" sz="2800" i="0" dirty="0">
                <a:latin typeface="+mn-lt"/>
                <a:ea typeface="宋体" panose="02010600030101010101" pitchFamily="2" charset="-122"/>
                <a:cs typeface="宋体" panose="02010600030101010101" pitchFamily="2" charset="-122"/>
              </a:rPr>
              <a:t>1.2 </a:t>
            </a:r>
            <a:r>
              <a:rPr lang="zh-CN" altLang="en-US" sz="2800" i="0" dirty="0" smtClean="0">
                <a:latin typeface="+mn-lt"/>
                <a:ea typeface="宋体" panose="02010600030101010101" pitchFamily="2" charset="-122"/>
                <a:cs typeface="宋体" panose="02010600030101010101" pitchFamily="2" charset="-122"/>
              </a:rPr>
              <a:t>为什么要进行软件测试？</a:t>
            </a:r>
            <a:endParaRPr lang="zh-CN" altLang="en-US" sz="2800" i="0" dirty="0">
              <a:latin typeface="+mn-lt"/>
              <a:ea typeface="宋体" panose="02010600030101010101" pitchFamily="2" charset="-122"/>
              <a:cs typeface="宋体" panose="02010600030101010101" pitchFamily="2" charset="-122"/>
            </a:endParaRPr>
          </a:p>
          <a:p>
            <a:pPr marL="533400" indent="-355600">
              <a:lnSpc>
                <a:spcPct val="150000"/>
              </a:lnSpc>
            </a:pPr>
            <a:r>
              <a:rPr lang="en-US" altLang="zh-CN" sz="2800" i="0" dirty="0">
                <a:latin typeface="+mn-lt"/>
                <a:ea typeface="宋体" panose="02010600030101010101" pitchFamily="2" charset="-122"/>
                <a:cs typeface="宋体" panose="02010600030101010101" pitchFamily="2" charset="-122"/>
              </a:rPr>
              <a:t>1.3 </a:t>
            </a:r>
            <a:r>
              <a:rPr lang="zh-CN" altLang="en-US" sz="2800" i="0" dirty="0">
                <a:latin typeface="+mn-lt"/>
                <a:ea typeface="宋体" panose="02010600030101010101" pitchFamily="2" charset="-122"/>
                <a:cs typeface="宋体" panose="02010600030101010101" pitchFamily="2" charset="-122"/>
              </a:rPr>
              <a:t>什么是软件测试 ？</a:t>
            </a:r>
            <a:endParaRPr lang="zh-CN" altLang="en-US" sz="2800" i="0" dirty="0">
              <a:latin typeface="+mn-lt"/>
              <a:ea typeface="宋体" panose="02010600030101010101" pitchFamily="2" charset="-122"/>
              <a:cs typeface="宋体" panose="02010600030101010101" pitchFamily="2" charset="-122"/>
            </a:endParaRPr>
          </a:p>
          <a:p>
            <a:pPr marL="533400" indent="-355600">
              <a:lnSpc>
                <a:spcPct val="150000"/>
              </a:lnSpc>
            </a:pPr>
            <a:r>
              <a:rPr lang="en-US" altLang="zh-CN" sz="2800" i="0" dirty="0">
                <a:latin typeface="+mn-lt"/>
                <a:ea typeface="宋体" panose="02010600030101010101" pitchFamily="2" charset="-122"/>
                <a:cs typeface="宋体" panose="02010600030101010101" pitchFamily="2" charset="-122"/>
              </a:rPr>
              <a:t>1.4 </a:t>
            </a:r>
            <a:r>
              <a:rPr lang="zh-CN" altLang="en-US" sz="2800" i="0" dirty="0" smtClean="0">
                <a:latin typeface="+mn-lt"/>
                <a:ea typeface="宋体" panose="02010600030101010101" pitchFamily="2" charset="-122"/>
                <a:cs typeface="宋体" panose="02010600030101010101" pitchFamily="2" charset="-122"/>
              </a:rPr>
              <a:t>软件测试和开发</a:t>
            </a:r>
            <a:r>
              <a:rPr lang="zh-CN" altLang="en-US" sz="2800" i="0" dirty="0">
                <a:latin typeface="+mn-lt"/>
                <a:ea typeface="宋体" panose="02010600030101010101" pitchFamily="2" charset="-122"/>
                <a:cs typeface="宋体" panose="02010600030101010101" pitchFamily="2" charset="-122"/>
              </a:rPr>
              <a:t>的关</a:t>
            </a:r>
            <a:r>
              <a:rPr lang="zh-CN" altLang="en-US" sz="2800" i="0" dirty="0" smtClean="0">
                <a:latin typeface="+mn-lt"/>
                <a:ea typeface="宋体" panose="02010600030101010101" pitchFamily="2" charset="-122"/>
                <a:cs typeface="宋体" panose="02010600030101010101" pitchFamily="2" charset="-122"/>
              </a:rPr>
              <a:t>系</a:t>
            </a:r>
            <a:endParaRPr lang="en-US" altLang="zh-CN" sz="2800" i="0" dirty="0" smtClean="0">
              <a:latin typeface="+mn-lt"/>
              <a:ea typeface="宋体" panose="02010600030101010101" pitchFamily="2" charset="-122"/>
              <a:cs typeface="宋体" panose="02010600030101010101" pitchFamily="2" charset="-122"/>
            </a:endParaRPr>
          </a:p>
          <a:p>
            <a:pPr marL="533400" indent="-355600">
              <a:lnSpc>
                <a:spcPct val="150000"/>
              </a:lnSpc>
            </a:pPr>
            <a:r>
              <a:rPr lang="en-US" altLang="zh-CN" sz="2800" i="0" dirty="0" smtClean="0">
                <a:ea typeface="宋体" panose="02010600030101010101" pitchFamily="2" charset="-122"/>
                <a:cs typeface="宋体" panose="02010600030101010101" pitchFamily="2" charset="-122"/>
              </a:rPr>
              <a:t>1.5 </a:t>
            </a:r>
            <a:r>
              <a:rPr lang="zh-CN" altLang="en-US" sz="2800" i="0" dirty="0" smtClean="0">
                <a:ea typeface="宋体" panose="02010600030101010101" pitchFamily="2" charset="-122"/>
                <a:cs typeface="宋体" panose="02010600030101010101" pitchFamily="2" charset="-122"/>
              </a:rPr>
              <a:t>测试和质量保证的关系</a:t>
            </a:r>
            <a:endParaRPr lang="zh-CN" altLang="en-US" sz="2800" i="0" dirty="0">
              <a:latin typeface="+mn-lt"/>
              <a:ea typeface="宋体" panose="02010600030101010101" pitchFamily="2" charset="-122"/>
              <a:cs typeface="宋体" panose="02010600030101010101" pitchFamily="2" charset="-122"/>
            </a:endParaRPr>
          </a:p>
          <a:p>
            <a:pPr marL="533400" indent="-355600">
              <a:lnSpc>
                <a:spcPct val="150000"/>
              </a:lnSpc>
            </a:pPr>
            <a:r>
              <a:rPr lang="en-US" altLang="zh-CN" sz="2800" i="0" dirty="0" smtClean="0">
                <a:latin typeface="+mn-lt"/>
                <a:ea typeface="宋体" panose="02010600030101010101" pitchFamily="2" charset="-122"/>
                <a:cs typeface="宋体" panose="02010600030101010101" pitchFamily="2" charset="-122"/>
              </a:rPr>
              <a:t>1.6 </a:t>
            </a:r>
            <a:r>
              <a:rPr lang="zh-CN" altLang="en-US" sz="2800" i="0" dirty="0">
                <a:latin typeface="+mn-lt"/>
                <a:ea typeface="宋体" panose="02010600030101010101" pitchFamily="2" charset="-122"/>
                <a:cs typeface="宋体" panose="02010600030101010101" pitchFamily="2" charset="-122"/>
              </a:rPr>
              <a:t>测试驱动开发的思想</a:t>
            </a:r>
            <a:endParaRPr lang="zh-CN" altLang="en-US" sz="2800" i="0" dirty="0">
              <a:latin typeface="+mn-lt"/>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Righ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Righ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trips(downRigh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Righ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Righ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31640" y="188640"/>
            <a:ext cx="6264275" cy="890588"/>
          </a:xfrm>
        </p:spPr>
        <p:txBody>
          <a:bodyPr/>
          <a:lstStyle/>
          <a:p>
            <a:pPr marL="533400" indent="-355600" algn="ctr">
              <a:lnSpc>
                <a:spcPct val="150000"/>
              </a:lnSpc>
            </a:pPr>
            <a:r>
              <a:rPr lang="zh-CN" altLang="en-US" sz="3600" b="1" dirty="0">
                <a:solidFill>
                  <a:srgbClr val="FFFF00"/>
                </a:solidFill>
                <a:latin typeface="+mj-ea"/>
              </a:rPr>
              <a:t>软件测试的定义</a:t>
            </a:r>
            <a:endParaRPr lang="zh-CN" altLang="en-US" sz="3600" b="1" dirty="0">
              <a:solidFill>
                <a:srgbClr val="FFFF00"/>
              </a:solidFill>
              <a:latin typeface="+mj-ea"/>
            </a:endParaRPr>
          </a:p>
        </p:txBody>
      </p:sp>
      <p:sp>
        <p:nvSpPr>
          <p:cNvPr id="31747" name="Rectangle 3"/>
          <p:cNvSpPr>
            <a:spLocks noChangeArrowheads="1"/>
          </p:cNvSpPr>
          <p:nvPr/>
        </p:nvSpPr>
        <p:spPr bwMode="auto">
          <a:xfrm>
            <a:off x="755576" y="1772915"/>
            <a:ext cx="7611690" cy="4669155"/>
          </a:xfrm>
          <a:prstGeom prst="rect">
            <a:avLst/>
          </a:prstGeom>
          <a:noFill/>
          <a:ln w="9525" algn="ctr">
            <a:noFill/>
            <a:miter lim="800000"/>
          </a:ln>
        </p:spPr>
        <p:txBody>
          <a:bodyPr wrap="square" anchor="ctr">
            <a:spAutoFit/>
          </a:bodyPr>
          <a:lstStyle/>
          <a:p>
            <a:pPr marL="274955" indent="-274955" defTabSz="914400" eaLnBrk="1" latinLnBrk="0" hangingPunct="1">
              <a:lnSpc>
                <a:spcPct val="240000"/>
              </a:lnSpc>
              <a:buClr>
                <a:schemeClr val="accent1"/>
              </a:buClr>
              <a:buSzPct val="75000"/>
              <a:tabLst>
                <a:tab pos="571500" algn="l"/>
              </a:tabLst>
            </a:pPr>
            <a:r>
              <a:rPr lang="en-US" altLang="zh-CN" sz="2800" b="1" i="0" dirty="0">
                <a:solidFill>
                  <a:srgbClr val="0070C0"/>
                </a:solidFill>
              </a:rPr>
              <a:t>IEEE </a:t>
            </a:r>
            <a:r>
              <a:rPr lang="zh-CN" altLang="en-US" sz="2800" b="1" i="0" dirty="0">
                <a:solidFill>
                  <a:srgbClr val="0070C0"/>
                </a:solidFill>
              </a:rPr>
              <a:t>的定义</a:t>
            </a:r>
            <a:r>
              <a:rPr lang="zh-CN" altLang="en-US" sz="2800" b="1" i="0" dirty="0">
                <a:solidFill>
                  <a:srgbClr val="0070C0"/>
                </a:solidFill>
              </a:rPr>
              <a:t> ：</a:t>
            </a:r>
            <a:endParaRPr lang="zh-CN" altLang="en-US" sz="2800" b="1" i="0" dirty="0">
              <a:solidFill>
                <a:srgbClr val="0070C0"/>
              </a:solidFill>
            </a:endParaRPr>
          </a:p>
          <a:p>
            <a:pPr marL="274955" indent="-274955" defTabSz="914400" eaLnBrk="1" latinLnBrk="0" hangingPunct="1">
              <a:lnSpc>
                <a:spcPct val="240000"/>
              </a:lnSpc>
              <a:buClr>
                <a:schemeClr val="accent1"/>
              </a:buClr>
              <a:buSzPct val="75000"/>
              <a:buFont typeface="Wingdings" panose="05000000000000000000" pitchFamily="2" charset="2"/>
              <a:buChar char="p"/>
              <a:tabLst>
                <a:tab pos="571500" algn="l"/>
              </a:tabLst>
            </a:pPr>
            <a:r>
              <a:rPr lang="zh-CN" altLang="en-US" sz="2400" b="1" i="0" u="sng" dirty="0">
                <a:solidFill>
                  <a:srgbClr val="0070C0"/>
                </a:solidFill>
              </a:rPr>
              <a:t>在特定的条件下运行系统或构件，观察或记录结果，对系统的某个方面做出评价</a:t>
            </a:r>
            <a:r>
              <a:rPr lang="zh-CN" altLang="en-US" sz="2400" b="1" i="0" dirty="0">
                <a:solidFill>
                  <a:srgbClr val="0070C0"/>
                </a:solidFill>
              </a:rPr>
              <a:t> </a:t>
            </a:r>
            <a:endParaRPr lang="zh-CN" altLang="en-US" sz="2400" b="1" i="0" dirty="0">
              <a:solidFill>
                <a:srgbClr val="0070C0"/>
              </a:solidFill>
            </a:endParaRPr>
          </a:p>
          <a:p>
            <a:pPr marL="274955" indent="-274955" defTabSz="914400" eaLnBrk="1" latinLnBrk="0" hangingPunct="1">
              <a:lnSpc>
                <a:spcPct val="240000"/>
              </a:lnSpc>
              <a:buClr>
                <a:schemeClr val="accent1"/>
              </a:buClr>
              <a:buSzPct val="75000"/>
              <a:buFont typeface="Wingdings" panose="05000000000000000000" pitchFamily="2" charset="2"/>
              <a:buChar char="p"/>
              <a:tabLst>
                <a:tab pos="571500" algn="l"/>
              </a:tabLst>
            </a:pPr>
            <a:r>
              <a:rPr lang="zh-CN" altLang="en-US" sz="2400" b="1" i="0" u="sng" dirty="0">
                <a:solidFill>
                  <a:srgbClr val="0070C0"/>
                </a:solidFill>
              </a:rPr>
              <a:t>分析某个软件项以发现现存的和要求的条件之差别（即错误）并评价此软件项的特性</a:t>
            </a:r>
            <a:r>
              <a:rPr lang="zh-CN" altLang="en-US" sz="2400" b="1" i="0" dirty="0">
                <a:solidFill>
                  <a:srgbClr val="0070C0"/>
                </a:solidFill>
              </a:rPr>
              <a:t> </a:t>
            </a:r>
            <a:endParaRPr lang="zh-CN" altLang="en-US" sz="2400" b="1" i="0" dirty="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更完整的定义</a:t>
            </a:r>
            <a:endParaRPr lang="zh-CN" altLang="en-US" sz="3600" b="1" dirty="0">
              <a:solidFill>
                <a:srgbClr val="FFFF00"/>
              </a:solidFill>
              <a:latin typeface="+mj-ea"/>
            </a:endParaRPr>
          </a:p>
        </p:txBody>
      </p:sp>
      <p:sp>
        <p:nvSpPr>
          <p:cNvPr id="32771" name="Content Placeholder 2"/>
          <p:cNvSpPr>
            <a:spLocks noGrp="1"/>
          </p:cNvSpPr>
          <p:nvPr>
            <p:ph idx="1"/>
          </p:nvPr>
        </p:nvSpPr>
        <p:spPr>
          <a:xfrm>
            <a:off x="683260" y="3213100"/>
            <a:ext cx="7920990" cy="2985135"/>
          </a:xfrm>
        </p:spPr>
        <p:txBody>
          <a:bodyPr/>
          <a:lstStyle/>
          <a:p>
            <a:pPr eaLnBrk="0" latinLnBrk="0" hangingPunct="0">
              <a:lnSpc>
                <a:spcPct val="180000"/>
              </a:lnSpc>
              <a:spcBef>
                <a:spcPts val="0"/>
              </a:spcBef>
              <a:buClr>
                <a:schemeClr val="accent1">
                  <a:lumMod val="50000"/>
                </a:schemeClr>
              </a:buClr>
              <a:buSzPct val="90000"/>
              <a:buFont typeface="Wingdings" panose="05000000000000000000" pitchFamily="2" charset="2"/>
              <a:buChar char="p"/>
              <a:defRPr/>
            </a:pPr>
            <a:r>
              <a:rPr lang="zh-CN" altLang="en-US" sz="2400" b="1" kern="1200" dirty="0" smtClean="0">
                <a:ea typeface="楷体" panose="02010609060101010101" charset="-122"/>
                <a:cs typeface="楷体" panose="02010609060101010101" charset="-122"/>
              </a:rPr>
              <a:t>“</a:t>
            </a:r>
            <a:r>
              <a:rPr lang="zh-CN" sz="2400" b="1" kern="1200" dirty="0" smtClean="0">
                <a:solidFill>
                  <a:srgbClr val="3366FF"/>
                </a:solidFill>
                <a:ea typeface="楷体" panose="02010609060101010101" charset="-122"/>
                <a:cs typeface="楷体" panose="02010609060101010101" charset="-122"/>
              </a:rPr>
              <a:t>验证</a:t>
            </a:r>
            <a:r>
              <a:rPr lang="zh-CN" sz="2400" b="1" kern="1200" dirty="0">
                <a:ea typeface="楷体" panose="02010609060101010101" charset="-122"/>
                <a:cs typeface="楷体" panose="02010609060101010101" charset="-122"/>
              </a:rPr>
              <a:t>”是检验软件是否已正确地实现了产品规格书所定义的系统功能和特性</a:t>
            </a:r>
            <a:endParaRPr lang="en-US" altLang="zh-CN" sz="2400" b="1" kern="1200" dirty="0">
              <a:ea typeface="楷体" panose="02010609060101010101" charset="-122"/>
              <a:cs typeface="楷体" panose="02010609060101010101" charset="-122"/>
            </a:endParaRPr>
          </a:p>
          <a:p>
            <a:pPr eaLnBrk="0" latinLnBrk="0" hangingPunct="0">
              <a:lnSpc>
                <a:spcPct val="180000"/>
              </a:lnSpc>
              <a:spcBef>
                <a:spcPts val="0"/>
              </a:spcBef>
              <a:buClr>
                <a:schemeClr val="accent1">
                  <a:lumMod val="50000"/>
                </a:schemeClr>
              </a:buClr>
              <a:buSzPct val="90000"/>
              <a:buFont typeface="Wingdings" panose="05000000000000000000" pitchFamily="2" charset="2"/>
              <a:buChar char="p"/>
              <a:defRPr/>
            </a:pPr>
            <a:r>
              <a:rPr lang="zh-CN" sz="2400" b="1" kern="1200" dirty="0">
                <a:ea typeface="楷体" panose="02010609060101010101" charset="-122"/>
                <a:cs typeface="楷体" panose="02010609060101010101" charset="-122"/>
              </a:rPr>
              <a:t>“</a:t>
            </a:r>
            <a:r>
              <a:rPr lang="zh-CN" sz="2400" b="1" u="sng" kern="1200" dirty="0">
                <a:solidFill>
                  <a:srgbClr val="3366FF"/>
                </a:solidFill>
                <a:ea typeface="楷体" panose="02010609060101010101" charset="-122"/>
                <a:cs typeface="楷体" panose="02010609060101010101" charset="-122"/>
              </a:rPr>
              <a:t>有效性确认</a:t>
            </a:r>
            <a:r>
              <a:rPr lang="zh-CN" sz="2400" b="1" kern="1200" dirty="0">
                <a:ea typeface="楷体" panose="02010609060101010101" charset="-122"/>
                <a:cs typeface="楷体" panose="02010609060101010101" charset="-122"/>
              </a:rPr>
              <a:t>”是确认所开发的软件是否满足用户真正需求的活动。</a:t>
            </a:r>
            <a:endParaRPr lang="zh-CN" altLang="en-US" sz="2400" b="1" kern="1200" dirty="0">
              <a:ea typeface="楷体" panose="02010609060101010101" charset="-122"/>
              <a:cs typeface="楷体" panose="02010609060101010101" charset="-122"/>
            </a:endParaRPr>
          </a:p>
        </p:txBody>
      </p:sp>
      <p:sp>
        <p:nvSpPr>
          <p:cNvPr id="4" name="Rectangle 3"/>
          <p:cNvSpPr/>
          <p:nvPr/>
        </p:nvSpPr>
        <p:spPr>
          <a:xfrm>
            <a:off x="539552" y="1772816"/>
            <a:ext cx="8064896" cy="1050290"/>
          </a:xfrm>
          <a:prstGeom prst="rect">
            <a:avLst/>
          </a:prstGeom>
        </p:spPr>
        <p:txBody>
          <a:bodyPr wrap="square">
            <a:spAutoFit/>
          </a:bodyPr>
          <a:lstStyle/>
          <a:p>
            <a:pPr eaLnBrk="0" hangingPunct="0">
              <a:lnSpc>
                <a:spcPct val="130000"/>
              </a:lnSpc>
              <a:spcBef>
                <a:spcPct val="20000"/>
              </a:spcBef>
              <a:buClr>
                <a:schemeClr val="accent1">
                  <a:lumMod val="50000"/>
                </a:schemeClr>
              </a:buClr>
              <a:buSzPct val="90000"/>
              <a:defRPr/>
            </a:pPr>
            <a:r>
              <a:rPr lang="zh-CN" altLang="en-US" sz="2400" b="1" i="0" dirty="0">
                <a:solidFill>
                  <a:srgbClr val="800000"/>
                </a:solidFill>
                <a:latin typeface="+mn-lt"/>
                <a:ea typeface="楷体" panose="02010609060101010101" charset="-122"/>
                <a:cs typeface="楷体" panose="02010609060101010101" charset="-122"/>
              </a:rPr>
              <a:t>软件测试是由“验证（</a:t>
            </a:r>
            <a:r>
              <a:rPr lang="en-US" sz="2400" b="1" i="0" dirty="0">
                <a:solidFill>
                  <a:srgbClr val="800000"/>
                </a:solidFill>
                <a:latin typeface="+mn-lt"/>
                <a:ea typeface="楷体" panose="02010609060101010101" charset="-122"/>
                <a:cs typeface="楷体" panose="02010609060101010101" charset="-122"/>
              </a:rPr>
              <a:t>Verification</a:t>
            </a:r>
            <a:r>
              <a:rPr lang="zh-CN" altLang="en-US" sz="2400" b="1" i="0" dirty="0">
                <a:solidFill>
                  <a:srgbClr val="800000"/>
                </a:solidFill>
                <a:latin typeface="+mn-lt"/>
                <a:ea typeface="楷体" panose="02010609060101010101" charset="-122"/>
                <a:cs typeface="楷体" panose="02010609060101010101" charset="-122"/>
              </a:rPr>
              <a:t>）”和“有效性确认（</a:t>
            </a:r>
            <a:r>
              <a:rPr lang="en-US" sz="2400" b="1" i="0" dirty="0">
                <a:solidFill>
                  <a:srgbClr val="800000"/>
                </a:solidFill>
                <a:latin typeface="+mn-lt"/>
                <a:ea typeface="楷体" panose="02010609060101010101" charset="-122"/>
                <a:cs typeface="楷体" panose="02010609060101010101" charset="-122"/>
              </a:rPr>
              <a:t>Validation</a:t>
            </a:r>
            <a:r>
              <a:rPr lang="zh-CN" altLang="en-US" sz="2400" b="1" i="0" dirty="0">
                <a:solidFill>
                  <a:srgbClr val="800000"/>
                </a:solidFill>
                <a:latin typeface="+mn-lt"/>
                <a:ea typeface="楷体" panose="02010609060101010101" charset="-122"/>
                <a:cs typeface="楷体" panose="02010609060101010101" charset="-122"/>
              </a:rPr>
              <a:t>）”活动构成的整体</a:t>
            </a:r>
            <a:endParaRPr lang="zh-CN" altLang="en-US" sz="2400" b="1" i="0" dirty="0">
              <a:solidFill>
                <a:srgbClr val="80000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软件测试的其它观点</a:t>
            </a:r>
            <a:endParaRPr lang="zh-CN" altLang="en-US" sz="3600" b="1" dirty="0">
              <a:solidFill>
                <a:srgbClr val="FFFF00"/>
              </a:solidFill>
              <a:latin typeface="+mj-ea"/>
            </a:endParaRPr>
          </a:p>
        </p:txBody>
      </p:sp>
      <p:sp>
        <p:nvSpPr>
          <p:cNvPr id="33795" name="Content Placeholder 2"/>
          <p:cNvSpPr>
            <a:spLocks noGrp="1"/>
          </p:cNvSpPr>
          <p:nvPr>
            <p:ph idx="1"/>
          </p:nvPr>
        </p:nvSpPr>
        <p:spPr>
          <a:xfrm>
            <a:off x="395536" y="1484784"/>
            <a:ext cx="8352928" cy="4673116"/>
          </a:xfrm>
        </p:spPr>
        <p:txBody>
          <a:bodyPr/>
          <a:lstStyle/>
          <a:p>
            <a:pPr eaLnBrk="0" hangingPunct="0">
              <a:lnSpc>
                <a:spcPct val="130000"/>
              </a:lnSpc>
              <a:buClr>
                <a:schemeClr val="accent1">
                  <a:lumMod val="50000"/>
                </a:schemeClr>
              </a:buClr>
              <a:buSzPct val="90000"/>
              <a:buFont typeface="Wingdings" panose="05000000000000000000" pitchFamily="2" charset="2"/>
              <a:buChar char="p"/>
              <a:defRPr/>
            </a:pPr>
            <a:r>
              <a:rPr lang="zh-CN" sz="2400" kern="1200" dirty="0">
                <a:ea typeface="楷体" panose="02010609060101010101" charset="-122"/>
                <a:cs typeface="楷体" panose="02010609060101010101" charset="-122"/>
              </a:rPr>
              <a:t>软件测试被认为是对软件系统中</a:t>
            </a:r>
            <a:r>
              <a:rPr lang="zh-CN" sz="2400" u="sng" kern="1200" dirty="0" smtClean="0">
                <a:ea typeface="楷体" panose="02010609060101010101" charset="-122"/>
                <a:cs typeface="楷体" panose="02010609060101010101" charset="-122"/>
              </a:rPr>
              <a:t>潜在的</a:t>
            </a:r>
            <a:r>
              <a:rPr lang="zh-CN" sz="2400" b="1" u="sng" kern="1200" dirty="0" smtClean="0">
                <a:solidFill>
                  <a:srgbClr val="3366FF"/>
                </a:solidFill>
                <a:ea typeface="楷体" panose="02010609060101010101" charset="-122"/>
                <a:cs typeface="楷体" panose="02010609060101010101" charset="-122"/>
              </a:rPr>
              <a:t>各种</a:t>
            </a:r>
            <a:r>
              <a:rPr lang="zh-CN" altLang="en-US" sz="2400" b="1" u="sng" kern="1200" dirty="0" smtClean="0">
                <a:solidFill>
                  <a:srgbClr val="FF6600"/>
                </a:solidFill>
                <a:ea typeface="楷体" panose="02010609060101010101" charset="-122"/>
                <a:cs typeface="楷体" panose="02010609060101010101" charset="-122"/>
              </a:rPr>
              <a:t>质量</a:t>
            </a:r>
            <a:r>
              <a:rPr lang="zh-CN" sz="2400" b="1" u="sng" kern="1200" dirty="0" smtClean="0">
                <a:solidFill>
                  <a:srgbClr val="FF6600"/>
                </a:solidFill>
                <a:ea typeface="楷体" panose="02010609060101010101" charset="-122"/>
                <a:cs typeface="楷体" panose="02010609060101010101" charset="-122"/>
              </a:rPr>
              <a:t>风险</a:t>
            </a:r>
            <a:r>
              <a:rPr lang="zh-CN" sz="2400" b="1" u="sng" kern="1200" dirty="0" smtClean="0">
                <a:solidFill>
                  <a:srgbClr val="3366FF"/>
                </a:solidFill>
                <a:ea typeface="楷体" panose="02010609060101010101" charset="-122"/>
                <a:cs typeface="楷体" panose="02010609060101010101" charset="-122"/>
              </a:rPr>
              <a:t>进行评估</a:t>
            </a:r>
            <a:r>
              <a:rPr lang="zh-CN" sz="2400" b="1" u="sng" kern="1200" dirty="0">
                <a:solidFill>
                  <a:srgbClr val="3366FF"/>
                </a:solidFill>
                <a:ea typeface="楷体" panose="02010609060101010101" charset="-122"/>
                <a:cs typeface="楷体" panose="02010609060101010101" charset="-122"/>
              </a:rPr>
              <a:t>的活动</a:t>
            </a:r>
            <a:r>
              <a:rPr lang="zh-CN" altLang="en-US" sz="2400" kern="1200" dirty="0">
                <a:ea typeface="楷体" panose="02010609060101010101" charset="-122"/>
                <a:cs typeface="楷体" panose="02010609060101010101" charset="-122"/>
              </a:rPr>
              <a:t>。不能穷举测试，测试是抽样的活动（</a:t>
            </a:r>
            <a:r>
              <a:rPr lang="en-US" altLang="zh-CN" sz="2400" kern="1200" dirty="0">
                <a:ea typeface="楷体" panose="02010609060101010101" charset="-122"/>
                <a:cs typeface="楷体" panose="02010609060101010101" charset="-122"/>
              </a:rPr>
              <a:t>sampling activity</a:t>
            </a:r>
            <a:r>
              <a:rPr lang="zh-CN" altLang="en-US" sz="2400" kern="1200" dirty="0">
                <a:ea typeface="楷体" panose="02010609060101010101" charset="-122"/>
                <a:cs typeface="楷体" panose="02010609060101010101" charset="-122"/>
              </a:rPr>
              <a:t>）风险总是存在的。基于风险的测试强调对软件开发全过程进行检测，随时发现问题、报告问题，减少对客户不利影响的风险</a:t>
            </a:r>
            <a:endParaRPr lang="en-US" altLang="zh-CN" sz="2400" kern="1200" dirty="0">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defRPr/>
            </a:pPr>
            <a:r>
              <a:rPr lang="zh-CN" sz="2400" b="1" u="sng" kern="1200" dirty="0">
                <a:solidFill>
                  <a:srgbClr val="3366FF"/>
                </a:solidFill>
                <a:ea typeface="楷体" panose="02010609060101010101" charset="-122"/>
                <a:cs typeface="楷体" panose="02010609060101010101" charset="-122"/>
              </a:rPr>
              <a:t>测试的经济观点</a:t>
            </a:r>
            <a:r>
              <a:rPr lang="zh-CN" sz="2400" kern="1200" dirty="0">
                <a:ea typeface="楷体" panose="02010609060101010101" charset="-122"/>
                <a:cs typeface="楷体" panose="02010609060101010101" charset="-122"/>
              </a:rPr>
              <a:t>就是以最小的代价获得最高的软件产品质量</a:t>
            </a:r>
            <a:r>
              <a:rPr lang="zh-CN" altLang="en-US" sz="2400" kern="1200" dirty="0">
                <a:ea typeface="楷体" panose="02010609060101010101" charset="-122"/>
                <a:cs typeface="楷体" panose="02010609060101010101" charset="-122"/>
              </a:rPr>
              <a:t>。经济观点也要求软件测试尽早开展工作，发现缺陷越早，返工的工作量就越小，所造成的损失就越小。测试的成本</a:t>
            </a:r>
            <a:r>
              <a:rPr lang="en-US" altLang="zh-CN" sz="2400" kern="1200" dirty="0">
                <a:ea typeface="楷体" panose="02010609060101010101" charset="-122"/>
                <a:cs typeface="楷体" panose="02010609060101010101" charset="-122"/>
              </a:rPr>
              <a:t>&lt; </a:t>
            </a:r>
            <a:r>
              <a:rPr lang="zh-CN" altLang="en-US" sz="2400" kern="1200" dirty="0">
                <a:ea typeface="楷体" panose="02010609060101010101" charset="-122"/>
                <a:cs typeface="楷体" panose="02010609060101010101" charset="-122"/>
              </a:rPr>
              <a:t>缺陷造成的损失，测试才有意义。</a:t>
            </a:r>
            <a:endParaRPr lang="zh-CN" altLang="en-US" sz="2400" kern="1200" dirty="0">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Rectangle 2"/>
          <p:cNvSpPr>
            <a:spLocks noGrp="1" noChangeArrowheads="1"/>
          </p:cNvSpPr>
          <p:nvPr>
            <p:ph type="title"/>
          </p:nvPr>
        </p:nvSpPr>
        <p:spPr>
          <a:xfrm>
            <a:off x="1115616" y="404664"/>
            <a:ext cx="6400800" cy="487363"/>
          </a:xfrm>
        </p:spPr>
        <p:txBody>
          <a:bodyPr/>
          <a:lstStyle/>
          <a:p>
            <a:pPr algn="ctr"/>
            <a:r>
              <a:rPr lang="zh-CN" altLang="en-US" sz="3600" b="1" dirty="0">
                <a:solidFill>
                  <a:srgbClr val="FFFF00"/>
                </a:solidFill>
                <a:latin typeface="+mj-ea"/>
              </a:rPr>
              <a:t>软件测试的价值</a:t>
            </a:r>
            <a:endParaRPr lang="zh-CN" altLang="en-US" sz="3600" b="1" dirty="0">
              <a:solidFill>
                <a:srgbClr val="FFFF00"/>
              </a:solidFill>
              <a:latin typeface="+mj-ea"/>
            </a:endParaRPr>
          </a:p>
        </p:txBody>
      </p:sp>
      <p:sp>
        <p:nvSpPr>
          <p:cNvPr id="5" name="矩形 4"/>
          <p:cNvSpPr/>
          <p:nvPr/>
        </p:nvSpPr>
        <p:spPr>
          <a:xfrm>
            <a:off x="971600" y="2132856"/>
            <a:ext cx="6984776" cy="3857625"/>
          </a:xfrm>
          <a:prstGeom prst="rect">
            <a:avLst/>
          </a:prstGeom>
        </p:spPr>
        <p:txBody>
          <a:bodyPr wrap="square">
            <a:spAutoFit/>
          </a:bodyPr>
          <a:lstStyle/>
          <a:p>
            <a:pPr marL="342900" lvl="0" indent="-342900" algn="l" eaLnBrk="0" latinLnBrk="0" hangingPunct="0">
              <a:lnSpc>
                <a:spcPct val="170000"/>
              </a:lnSpc>
              <a:spcBef>
                <a:spcPts val="0"/>
              </a:spcBef>
              <a:buFontTx/>
              <a:buChar char="•"/>
              <a:defRPr/>
            </a:pPr>
            <a:r>
              <a:rPr lang="zh-CN" altLang="en-US" sz="2400" b="1" i="0" kern="0" dirty="0">
                <a:solidFill>
                  <a:srgbClr val="0070C0"/>
                </a:solidFill>
              </a:rPr>
              <a:t>全面评估产品质量，获得有关产品质量的全面、客观的信息</a:t>
            </a:r>
            <a:endParaRPr lang="en-US" altLang="zh-CN" sz="2400" b="1" i="0" kern="0" dirty="0">
              <a:solidFill>
                <a:srgbClr val="0070C0"/>
              </a:solidFill>
            </a:endParaRPr>
          </a:p>
          <a:p>
            <a:pPr marL="342900" lvl="0" indent="-342900" algn="l" eaLnBrk="0" latinLnBrk="0" hangingPunct="0">
              <a:lnSpc>
                <a:spcPct val="170000"/>
              </a:lnSpc>
              <a:spcBef>
                <a:spcPts val="0"/>
              </a:spcBef>
              <a:buFontTx/>
              <a:buChar char="•"/>
              <a:defRPr/>
            </a:pPr>
            <a:r>
              <a:rPr lang="zh-CN" altLang="en-US" sz="2400" b="1" i="0" kern="0" dirty="0">
                <a:solidFill>
                  <a:srgbClr val="0070C0"/>
                </a:solidFill>
              </a:rPr>
              <a:t>发现问题，督促问题解决，提高产品质量</a:t>
            </a:r>
            <a:endParaRPr lang="en-US" altLang="zh-CN" sz="2400" b="1" i="0" kern="0" dirty="0">
              <a:solidFill>
                <a:srgbClr val="0070C0"/>
              </a:solidFill>
            </a:endParaRPr>
          </a:p>
          <a:p>
            <a:pPr marL="342900" lvl="0" indent="-342900" algn="l" eaLnBrk="0" latinLnBrk="0" hangingPunct="0">
              <a:lnSpc>
                <a:spcPct val="170000"/>
              </a:lnSpc>
              <a:spcBef>
                <a:spcPts val="0"/>
              </a:spcBef>
              <a:buFontTx/>
              <a:buChar char="•"/>
              <a:defRPr/>
            </a:pPr>
            <a:r>
              <a:rPr lang="zh-CN" altLang="en-US" sz="2400" b="1" i="0" kern="0" dirty="0">
                <a:solidFill>
                  <a:srgbClr val="0070C0"/>
                </a:solidFill>
              </a:rPr>
              <a:t>持续提供质量反馈、及时揭示质量风险，有助于控制项目风险，提高构建的质量</a:t>
            </a:r>
            <a:endParaRPr lang="en-US" altLang="zh-CN" sz="2400" b="1" i="0" kern="0" dirty="0">
              <a:solidFill>
                <a:srgbClr val="0070C0"/>
              </a:solidFill>
            </a:endParaRPr>
          </a:p>
          <a:p>
            <a:pPr marL="342900" lvl="0" indent="-342900" algn="l" eaLnBrk="0" latinLnBrk="0" hangingPunct="0">
              <a:lnSpc>
                <a:spcPct val="170000"/>
              </a:lnSpc>
              <a:spcBef>
                <a:spcPts val="0"/>
              </a:spcBef>
              <a:buFontTx/>
              <a:buChar char="•"/>
              <a:defRPr/>
            </a:pPr>
            <a:r>
              <a:rPr lang="zh-CN" altLang="en-US" sz="2400" b="1" i="0" kern="0" dirty="0">
                <a:solidFill>
                  <a:srgbClr val="0070C0"/>
                </a:solidFill>
              </a:rPr>
              <a:t>通过缺陷分析，获得缺陷模式，有助于缺陷预防</a:t>
            </a:r>
            <a:endParaRPr lang="zh-CN" altLang="en-US" sz="2400" b="1" i="0" kern="0" dirty="0">
              <a:solidFill>
                <a:srgbClr val="0070C0"/>
              </a:solidFill>
            </a:endParaRPr>
          </a:p>
        </p:txBody>
      </p:sp>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9632" y="252413"/>
            <a:ext cx="6552728" cy="728315"/>
          </a:xfrm>
        </p:spPr>
        <p:txBody>
          <a:bodyPr/>
          <a:lstStyle/>
          <a:p>
            <a:pPr marL="533400" indent="-355600" algn="ctr">
              <a:lnSpc>
                <a:spcPct val="150000"/>
              </a:lnSpc>
            </a:pPr>
            <a:r>
              <a:rPr lang="en-US" altLang="zh-CN" sz="3600" b="1" dirty="0">
                <a:solidFill>
                  <a:srgbClr val="FFFF00"/>
                </a:solidFill>
                <a:latin typeface="+mj-ea"/>
              </a:rPr>
              <a:t>1.4 </a:t>
            </a:r>
            <a:r>
              <a:rPr lang="zh-CN" altLang="en-US" sz="3600" b="1" dirty="0" smtClean="0">
                <a:solidFill>
                  <a:srgbClr val="FFFF00"/>
                </a:solidFill>
                <a:latin typeface="+mj-ea"/>
              </a:rPr>
              <a:t>软件测试和开发</a:t>
            </a:r>
            <a:r>
              <a:rPr lang="zh-CN" altLang="en-US" sz="3600" b="1" dirty="0">
                <a:solidFill>
                  <a:srgbClr val="FFFF00"/>
                </a:solidFill>
                <a:latin typeface="+mj-ea"/>
              </a:rPr>
              <a:t>的关系</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1504950" y="2151063"/>
            <a:ext cx="5513388" cy="2409825"/>
          </a:xfrm>
          <a:prstGeom prst="rect">
            <a:avLst/>
          </a:prstGeom>
          <a:noFill/>
          <a:ln w="9525">
            <a:noFill/>
            <a:miter lim="800000"/>
          </a:ln>
        </p:spPr>
        <p:txBody>
          <a:bodyPr/>
          <a:lstStyle/>
          <a:p>
            <a:pPr marL="342900" indent="-342900">
              <a:lnSpc>
                <a:spcPct val="90000"/>
              </a:lnSpc>
              <a:spcBef>
                <a:spcPct val="20000"/>
              </a:spcBef>
              <a:buClr>
                <a:schemeClr val="folHlink"/>
              </a:buClr>
              <a:buSzPct val="90000"/>
              <a:buFont typeface="Wingdings" panose="05000000000000000000" pitchFamily="2" charset="2"/>
              <a:buChar char="n"/>
              <a:defRPr/>
            </a:pPr>
            <a:endParaRPr lang="zh-CN" altLang="en-US" sz="2800" kern="0" dirty="0">
              <a:latin typeface="+mn-lt"/>
              <a:ea typeface="+mn-ea"/>
            </a:endParaRPr>
          </a:p>
        </p:txBody>
      </p:sp>
      <p:pic>
        <p:nvPicPr>
          <p:cNvPr id="117762" name="Picture 2"/>
          <p:cNvPicPr>
            <a:picLocks noChangeAspect="1" noChangeArrowheads="1"/>
          </p:cNvPicPr>
          <p:nvPr/>
        </p:nvPicPr>
        <p:blipFill>
          <a:blip r:embed="rId1" cstate="print"/>
          <a:srcRect/>
          <a:stretch>
            <a:fillRect/>
          </a:stretch>
        </p:blipFill>
        <p:spPr bwMode="auto">
          <a:xfrm>
            <a:off x="1349375" y="1844993"/>
            <a:ext cx="6462713" cy="3657600"/>
          </a:xfrm>
          <a:prstGeom prst="rect">
            <a:avLst/>
          </a:prstGeom>
          <a:noFill/>
          <a:ln w="9525">
            <a:noFill/>
            <a:miter lim="800000"/>
            <a:headEnd/>
            <a:tailEnd/>
          </a:ln>
        </p:spPr>
      </p:pic>
      <p:sp>
        <p:nvSpPr>
          <p:cNvPr id="5" name="TextBox 4"/>
          <p:cNvSpPr txBox="1">
            <a:spLocks noChangeArrowheads="1"/>
          </p:cNvSpPr>
          <p:nvPr/>
        </p:nvSpPr>
        <p:spPr bwMode="auto">
          <a:xfrm>
            <a:off x="1475423" y="6203633"/>
            <a:ext cx="5768975" cy="523875"/>
          </a:xfrm>
          <a:prstGeom prst="rect">
            <a:avLst/>
          </a:prstGeom>
          <a:noFill/>
          <a:ln w="9525">
            <a:noFill/>
            <a:miter lim="800000"/>
          </a:ln>
        </p:spPr>
        <p:txBody>
          <a:bodyPr>
            <a:spAutoFit/>
          </a:bodyPr>
          <a:lstStyle/>
          <a:p>
            <a:pPr algn="ctr"/>
            <a:r>
              <a:rPr lang="zh-CN" altLang="en-US" sz="2800" b="1">
                <a:solidFill>
                  <a:srgbClr val="C00000"/>
                </a:solidFill>
              </a:rPr>
              <a:t>让人误解的瀑布模型</a:t>
            </a:r>
            <a:endParaRPr lang="zh-CN" altLang="en-US" sz="2800" b="1">
              <a:solidFill>
                <a:srgbClr val="C00000"/>
              </a:solidFill>
            </a:endParaRPr>
          </a:p>
        </p:txBody>
      </p:sp>
      <p:sp>
        <p:nvSpPr>
          <p:cNvPr id="34822" name="Rectangle 34"/>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grpSp>
        <p:nvGrpSpPr>
          <p:cNvPr id="2" name="Group 3"/>
          <p:cNvGrpSpPr>
            <a:grpSpLocks noChangeAspect="1"/>
          </p:cNvGrpSpPr>
          <p:nvPr/>
        </p:nvGrpSpPr>
        <p:grpSpPr bwMode="auto">
          <a:xfrm>
            <a:off x="920750" y="1785938"/>
            <a:ext cx="6996113" cy="4418012"/>
            <a:chOff x="3208" y="7619"/>
            <a:chExt cx="6129" cy="3875"/>
          </a:xfrm>
        </p:grpSpPr>
        <p:sp>
          <p:nvSpPr>
            <p:cNvPr id="34825" name="AutoShape 33"/>
            <p:cNvSpPr>
              <a:spLocks noChangeAspect="1" noChangeArrowheads="1" noTextEdit="1"/>
            </p:cNvSpPr>
            <p:nvPr/>
          </p:nvSpPr>
          <p:spPr bwMode="auto">
            <a:xfrm>
              <a:off x="3208" y="7619"/>
              <a:ext cx="6129" cy="3875"/>
            </a:xfrm>
            <a:prstGeom prst="rect">
              <a:avLst/>
            </a:prstGeom>
            <a:noFill/>
            <a:ln w="9525">
              <a:noFill/>
              <a:miter lim="800000"/>
            </a:ln>
          </p:spPr>
          <p:txBody>
            <a:bodyPr/>
            <a:lstStyle/>
            <a:p>
              <a:endParaRPr lang="zh-CN" altLang="en-US"/>
            </a:p>
          </p:txBody>
        </p:sp>
        <p:sp>
          <p:nvSpPr>
            <p:cNvPr id="34826" name="Line 32"/>
            <p:cNvSpPr>
              <a:spLocks noChangeShapeType="1"/>
            </p:cNvSpPr>
            <p:nvPr/>
          </p:nvSpPr>
          <p:spPr bwMode="auto">
            <a:xfrm>
              <a:off x="6248" y="7540"/>
              <a:ext cx="0" cy="4032"/>
            </a:xfrm>
            <a:prstGeom prst="line">
              <a:avLst/>
            </a:prstGeom>
            <a:noFill/>
            <a:ln w="9525">
              <a:solidFill>
                <a:srgbClr val="CCFFCC"/>
              </a:solidFill>
              <a:prstDash val="dashDot"/>
              <a:round/>
            </a:ln>
          </p:spPr>
          <p:txBody>
            <a:bodyPr/>
            <a:lstStyle/>
            <a:p>
              <a:endParaRPr lang="zh-CN" altLang="en-US"/>
            </a:p>
          </p:txBody>
        </p:sp>
        <p:sp>
          <p:nvSpPr>
            <p:cNvPr id="34827" name="Line 31"/>
            <p:cNvSpPr>
              <a:spLocks noChangeShapeType="1"/>
            </p:cNvSpPr>
            <p:nvPr/>
          </p:nvSpPr>
          <p:spPr bwMode="auto">
            <a:xfrm>
              <a:off x="4053" y="7953"/>
              <a:ext cx="2190" cy="3483"/>
            </a:xfrm>
            <a:prstGeom prst="line">
              <a:avLst/>
            </a:prstGeom>
            <a:noFill/>
            <a:ln w="9525">
              <a:solidFill>
                <a:srgbClr val="000000"/>
              </a:solidFill>
              <a:round/>
            </a:ln>
          </p:spPr>
          <p:txBody>
            <a:bodyPr/>
            <a:lstStyle/>
            <a:p>
              <a:endParaRPr lang="zh-CN" altLang="en-US"/>
            </a:p>
          </p:txBody>
        </p:sp>
        <p:sp>
          <p:nvSpPr>
            <p:cNvPr id="34828" name="Line 30"/>
            <p:cNvSpPr>
              <a:spLocks noChangeShapeType="1"/>
            </p:cNvSpPr>
            <p:nvPr/>
          </p:nvSpPr>
          <p:spPr bwMode="auto">
            <a:xfrm flipV="1">
              <a:off x="6258" y="7953"/>
              <a:ext cx="2152" cy="3483"/>
            </a:xfrm>
            <a:prstGeom prst="line">
              <a:avLst/>
            </a:prstGeom>
            <a:noFill/>
            <a:ln w="9525">
              <a:solidFill>
                <a:srgbClr val="000000"/>
              </a:solidFill>
              <a:round/>
            </a:ln>
          </p:spPr>
          <p:txBody>
            <a:bodyPr/>
            <a:lstStyle/>
            <a:p>
              <a:endParaRPr lang="zh-CN" altLang="en-US"/>
            </a:p>
          </p:txBody>
        </p:sp>
        <p:sp>
          <p:nvSpPr>
            <p:cNvPr id="34829" name="Oval 29"/>
            <p:cNvSpPr>
              <a:spLocks noChangeArrowheads="1"/>
            </p:cNvSpPr>
            <p:nvPr/>
          </p:nvSpPr>
          <p:spPr bwMode="auto">
            <a:xfrm>
              <a:off x="3973" y="7888"/>
              <a:ext cx="159" cy="135"/>
            </a:xfrm>
            <a:prstGeom prst="ellipse">
              <a:avLst/>
            </a:prstGeom>
            <a:solidFill>
              <a:srgbClr val="C0C0C0"/>
            </a:solidFill>
            <a:ln w="9525">
              <a:solidFill>
                <a:srgbClr val="000000"/>
              </a:solidFill>
              <a:round/>
            </a:ln>
          </p:spPr>
          <p:txBody>
            <a:bodyPr/>
            <a:lstStyle/>
            <a:p>
              <a:endParaRPr lang="zh-CN" altLang="en-US"/>
            </a:p>
          </p:txBody>
        </p:sp>
        <p:sp>
          <p:nvSpPr>
            <p:cNvPr id="34830" name="Oval 28"/>
            <p:cNvSpPr>
              <a:spLocks noChangeArrowheads="1"/>
            </p:cNvSpPr>
            <p:nvPr/>
          </p:nvSpPr>
          <p:spPr bwMode="auto">
            <a:xfrm>
              <a:off x="4575" y="8868"/>
              <a:ext cx="156" cy="136"/>
            </a:xfrm>
            <a:prstGeom prst="ellipse">
              <a:avLst/>
            </a:prstGeom>
            <a:solidFill>
              <a:srgbClr val="C0C0C0"/>
            </a:solidFill>
            <a:ln w="9525">
              <a:solidFill>
                <a:srgbClr val="000000"/>
              </a:solidFill>
              <a:round/>
            </a:ln>
          </p:spPr>
          <p:txBody>
            <a:bodyPr/>
            <a:lstStyle/>
            <a:p>
              <a:endParaRPr lang="zh-CN" altLang="en-US"/>
            </a:p>
          </p:txBody>
        </p:sp>
        <p:sp>
          <p:nvSpPr>
            <p:cNvPr id="34831" name="Oval 27"/>
            <p:cNvSpPr>
              <a:spLocks noChangeArrowheads="1"/>
            </p:cNvSpPr>
            <p:nvPr/>
          </p:nvSpPr>
          <p:spPr bwMode="auto">
            <a:xfrm>
              <a:off x="5238" y="9926"/>
              <a:ext cx="157" cy="136"/>
            </a:xfrm>
            <a:prstGeom prst="ellipse">
              <a:avLst/>
            </a:prstGeom>
            <a:solidFill>
              <a:srgbClr val="C0C0C0"/>
            </a:solidFill>
            <a:ln w="9525">
              <a:solidFill>
                <a:srgbClr val="000000"/>
              </a:solidFill>
              <a:round/>
            </a:ln>
          </p:spPr>
          <p:txBody>
            <a:bodyPr/>
            <a:lstStyle/>
            <a:p>
              <a:endParaRPr lang="zh-CN" altLang="en-US"/>
            </a:p>
          </p:txBody>
        </p:sp>
        <p:sp>
          <p:nvSpPr>
            <p:cNvPr id="34832" name="Oval 26"/>
            <p:cNvSpPr>
              <a:spLocks noChangeArrowheads="1"/>
            </p:cNvSpPr>
            <p:nvPr/>
          </p:nvSpPr>
          <p:spPr bwMode="auto">
            <a:xfrm>
              <a:off x="5907" y="10971"/>
              <a:ext cx="157" cy="137"/>
            </a:xfrm>
            <a:prstGeom prst="ellipse">
              <a:avLst/>
            </a:prstGeom>
            <a:solidFill>
              <a:srgbClr val="C0C0C0"/>
            </a:solidFill>
            <a:ln w="9525">
              <a:solidFill>
                <a:srgbClr val="000000"/>
              </a:solidFill>
              <a:round/>
            </a:ln>
          </p:spPr>
          <p:txBody>
            <a:bodyPr/>
            <a:lstStyle/>
            <a:p>
              <a:endParaRPr lang="zh-CN" altLang="en-US"/>
            </a:p>
          </p:txBody>
        </p:sp>
        <p:sp>
          <p:nvSpPr>
            <p:cNvPr id="34833" name="Oval 25"/>
            <p:cNvSpPr>
              <a:spLocks noChangeArrowheads="1"/>
            </p:cNvSpPr>
            <p:nvPr/>
          </p:nvSpPr>
          <p:spPr bwMode="auto">
            <a:xfrm>
              <a:off x="6415" y="10971"/>
              <a:ext cx="157" cy="139"/>
            </a:xfrm>
            <a:prstGeom prst="ellipse">
              <a:avLst/>
            </a:prstGeom>
            <a:solidFill>
              <a:srgbClr val="C0C0C0"/>
            </a:solidFill>
            <a:ln w="9525">
              <a:solidFill>
                <a:srgbClr val="000000"/>
              </a:solidFill>
              <a:round/>
            </a:ln>
          </p:spPr>
          <p:txBody>
            <a:bodyPr/>
            <a:lstStyle/>
            <a:p>
              <a:endParaRPr lang="zh-CN" altLang="en-US"/>
            </a:p>
          </p:txBody>
        </p:sp>
        <p:sp>
          <p:nvSpPr>
            <p:cNvPr id="34834" name="Oval 24"/>
            <p:cNvSpPr>
              <a:spLocks noChangeArrowheads="1"/>
            </p:cNvSpPr>
            <p:nvPr/>
          </p:nvSpPr>
          <p:spPr bwMode="auto">
            <a:xfrm>
              <a:off x="7081" y="9926"/>
              <a:ext cx="157" cy="137"/>
            </a:xfrm>
            <a:prstGeom prst="ellipse">
              <a:avLst/>
            </a:prstGeom>
            <a:solidFill>
              <a:srgbClr val="C0C0C0"/>
            </a:solidFill>
            <a:ln w="9525">
              <a:solidFill>
                <a:srgbClr val="000000"/>
              </a:solidFill>
              <a:round/>
            </a:ln>
          </p:spPr>
          <p:txBody>
            <a:bodyPr/>
            <a:lstStyle/>
            <a:p>
              <a:endParaRPr lang="zh-CN" altLang="en-US"/>
            </a:p>
          </p:txBody>
        </p:sp>
        <p:sp>
          <p:nvSpPr>
            <p:cNvPr id="34835" name="Oval 23"/>
            <p:cNvSpPr>
              <a:spLocks noChangeArrowheads="1"/>
            </p:cNvSpPr>
            <p:nvPr/>
          </p:nvSpPr>
          <p:spPr bwMode="auto">
            <a:xfrm>
              <a:off x="7744" y="8842"/>
              <a:ext cx="157" cy="136"/>
            </a:xfrm>
            <a:prstGeom prst="ellipse">
              <a:avLst/>
            </a:prstGeom>
            <a:solidFill>
              <a:srgbClr val="C0C0C0"/>
            </a:solidFill>
            <a:ln w="9525">
              <a:solidFill>
                <a:srgbClr val="000000"/>
              </a:solidFill>
              <a:round/>
            </a:ln>
          </p:spPr>
          <p:txBody>
            <a:bodyPr/>
            <a:lstStyle/>
            <a:p>
              <a:endParaRPr lang="zh-CN" altLang="en-US"/>
            </a:p>
          </p:txBody>
        </p:sp>
        <p:sp>
          <p:nvSpPr>
            <p:cNvPr id="34836" name="Oval 22"/>
            <p:cNvSpPr>
              <a:spLocks noChangeArrowheads="1"/>
            </p:cNvSpPr>
            <p:nvPr/>
          </p:nvSpPr>
          <p:spPr bwMode="auto">
            <a:xfrm>
              <a:off x="8345" y="7888"/>
              <a:ext cx="157" cy="137"/>
            </a:xfrm>
            <a:prstGeom prst="ellipse">
              <a:avLst/>
            </a:prstGeom>
            <a:solidFill>
              <a:srgbClr val="C0C0C0"/>
            </a:solidFill>
            <a:ln w="9525">
              <a:solidFill>
                <a:srgbClr val="000000"/>
              </a:solidFill>
              <a:round/>
            </a:ln>
          </p:spPr>
          <p:txBody>
            <a:bodyPr/>
            <a:lstStyle/>
            <a:p>
              <a:endParaRPr lang="zh-CN" altLang="en-US"/>
            </a:p>
          </p:txBody>
        </p:sp>
        <p:sp>
          <p:nvSpPr>
            <p:cNvPr id="34837" name="Line 21"/>
            <p:cNvSpPr>
              <a:spLocks noChangeShapeType="1"/>
            </p:cNvSpPr>
            <p:nvPr/>
          </p:nvSpPr>
          <p:spPr bwMode="auto">
            <a:xfrm>
              <a:off x="4159" y="7945"/>
              <a:ext cx="4186"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38" name="Line 20"/>
            <p:cNvSpPr>
              <a:spLocks noChangeShapeType="1"/>
            </p:cNvSpPr>
            <p:nvPr/>
          </p:nvSpPr>
          <p:spPr bwMode="auto">
            <a:xfrm>
              <a:off x="4745" y="8912"/>
              <a:ext cx="3012"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39" name="Line 19"/>
            <p:cNvSpPr>
              <a:spLocks noChangeShapeType="1"/>
            </p:cNvSpPr>
            <p:nvPr/>
          </p:nvSpPr>
          <p:spPr bwMode="auto">
            <a:xfrm>
              <a:off x="5425" y="9983"/>
              <a:ext cx="1640"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40" name="Line 18"/>
            <p:cNvSpPr>
              <a:spLocks noChangeShapeType="1"/>
            </p:cNvSpPr>
            <p:nvPr/>
          </p:nvSpPr>
          <p:spPr bwMode="auto">
            <a:xfrm>
              <a:off x="6064" y="11029"/>
              <a:ext cx="375"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41" name="Text Box 17"/>
            <p:cNvSpPr txBox="1">
              <a:spLocks noChangeArrowheads="1"/>
            </p:cNvSpPr>
            <p:nvPr/>
          </p:nvSpPr>
          <p:spPr bwMode="auto">
            <a:xfrm>
              <a:off x="3208" y="7723"/>
              <a:ext cx="1110"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需求分</a:t>
              </a:r>
              <a:endParaRPr lang="zh-CN" altLang="en-US" sz="1100"/>
            </a:p>
            <a:p>
              <a:pPr eaLnBrk="0" hangingPunct="0"/>
              <a:r>
                <a:rPr lang="zh-CN" altLang="en-US" sz="900">
                  <a:latin typeface="Times New Roman" panose="02020603050405020304" pitchFamily="18" charset="0"/>
                  <a:cs typeface="Times New Roman" panose="02020603050405020304" pitchFamily="18" charset="0"/>
                </a:rPr>
                <a:t>析和定义</a:t>
              </a:r>
              <a:endParaRPr lang="zh-CN" altLang="en-US"/>
            </a:p>
          </p:txBody>
        </p:sp>
        <p:sp>
          <p:nvSpPr>
            <p:cNvPr id="34842" name="Text Box 16"/>
            <p:cNvSpPr txBox="1">
              <a:spLocks noChangeArrowheads="1"/>
            </p:cNvSpPr>
            <p:nvPr/>
          </p:nvSpPr>
          <p:spPr bwMode="auto">
            <a:xfrm>
              <a:off x="4043" y="8664"/>
              <a:ext cx="563"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系统设计</a:t>
              </a:r>
              <a:endParaRPr lang="zh-CN" altLang="en-US"/>
            </a:p>
          </p:txBody>
        </p:sp>
        <p:sp>
          <p:nvSpPr>
            <p:cNvPr id="34843" name="Text Box 15"/>
            <p:cNvSpPr txBox="1">
              <a:spLocks noChangeArrowheads="1"/>
            </p:cNvSpPr>
            <p:nvPr/>
          </p:nvSpPr>
          <p:spPr bwMode="auto">
            <a:xfrm>
              <a:off x="4526" y="9696"/>
              <a:ext cx="736"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详细功能设计</a:t>
              </a:r>
              <a:endParaRPr lang="zh-CN" altLang="en-US"/>
            </a:p>
          </p:txBody>
        </p:sp>
        <p:sp>
          <p:nvSpPr>
            <p:cNvPr id="34844" name="Text Box 14"/>
            <p:cNvSpPr txBox="1">
              <a:spLocks noChangeArrowheads="1"/>
            </p:cNvSpPr>
            <p:nvPr/>
          </p:nvSpPr>
          <p:spPr bwMode="auto">
            <a:xfrm>
              <a:off x="5257" y="10833"/>
              <a:ext cx="616" cy="391"/>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编码</a:t>
              </a:r>
              <a:endParaRPr lang="zh-CN" altLang="en-US"/>
            </a:p>
          </p:txBody>
        </p:sp>
        <p:sp>
          <p:nvSpPr>
            <p:cNvPr id="34845" name="Text Box 13"/>
            <p:cNvSpPr txBox="1">
              <a:spLocks noChangeArrowheads="1"/>
            </p:cNvSpPr>
            <p:nvPr/>
          </p:nvSpPr>
          <p:spPr bwMode="auto">
            <a:xfrm>
              <a:off x="6655" y="10715"/>
              <a:ext cx="577"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单元测试</a:t>
              </a:r>
              <a:endParaRPr lang="zh-CN" altLang="en-US"/>
            </a:p>
          </p:txBody>
        </p:sp>
        <p:sp>
          <p:nvSpPr>
            <p:cNvPr id="34846" name="Text Box 12"/>
            <p:cNvSpPr txBox="1">
              <a:spLocks noChangeArrowheads="1"/>
            </p:cNvSpPr>
            <p:nvPr/>
          </p:nvSpPr>
          <p:spPr bwMode="auto">
            <a:xfrm>
              <a:off x="7225" y="9774"/>
              <a:ext cx="578"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功能测试</a:t>
              </a:r>
              <a:endParaRPr lang="zh-CN" altLang="en-US"/>
            </a:p>
          </p:txBody>
        </p:sp>
        <p:sp>
          <p:nvSpPr>
            <p:cNvPr id="34847" name="Text Box 11"/>
            <p:cNvSpPr txBox="1">
              <a:spLocks noChangeArrowheads="1"/>
            </p:cNvSpPr>
            <p:nvPr/>
          </p:nvSpPr>
          <p:spPr bwMode="auto">
            <a:xfrm>
              <a:off x="7852" y="8651"/>
              <a:ext cx="577"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系统测试</a:t>
              </a:r>
              <a:endParaRPr lang="zh-CN" altLang="en-US"/>
            </a:p>
          </p:txBody>
        </p:sp>
        <p:sp>
          <p:nvSpPr>
            <p:cNvPr id="34848" name="Text Box 10"/>
            <p:cNvSpPr txBox="1">
              <a:spLocks noChangeArrowheads="1"/>
            </p:cNvSpPr>
            <p:nvPr/>
          </p:nvSpPr>
          <p:spPr bwMode="auto">
            <a:xfrm>
              <a:off x="8453" y="7697"/>
              <a:ext cx="604" cy="614"/>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验收测试测试</a:t>
              </a:r>
              <a:endParaRPr lang="zh-CN" altLang="en-US"/>
            </a:p>
          </p:txBody>
        </p:sp>
        <p:sp>
          <p:nvSpPr>
            <p:cNvPr id="34849" name="Text Box 9"/>
            <p:cNvSpPr txBox="1">
              <a:spLocks noChangeArrowheads="1"/>
            </p:cNvSpPr>
            <p:nvPr/>
          </p:nvSpPr>
          <p:spPr bwMode="auto">
            <a:xfrm>
              <a:off x="5660" y="7619"/>
              <a:ext cx="1280" cy="392"/>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用户需求验证</a:t>
              </a:r>
              <a:endParaRPr lang="zh-CN" altLang="en-US"/>
            </a:p>
          </p:txBody>
        </p:sp>
        <p:sp>
          <p:nvSpPr>
            <p:cNvPr id="34850" name="Text Box 8"/>
            <p:cNvSpPr txBox="1">
              <a:spLocks noChangeArrowheads="1"/>
            </p:cNvSpPr>
            <p:nvPr/>
          </p:nvSpPr>
          <p:spPr bwMode="auto">
            <a:xfrm>
              <a:off x="5439" y="8559"/>
              <a:ext cx="1854" cy="392"/>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系统非功能特性验证</a:t>
              </a:r>
              <a:endParaRPr lang="zh-CN" altLang="en-US"/>
            </a:p>
          </p:txBody>
        </p:sp>
        <p:sp>
          <p:nvSpPr>
            <p:cNvPr id="34851" name="Text Box 7"/>
            <p:cNvSpPr txBox="1">
              <a:spLocks noChangeArrowheads="1"/>
            </p:cNvSpPr>
            <p:nvPr/>
          </p:nvSpPr>
          <p:spPr bwMode="auto">
            <a:xfrm>
              <a:off x="5871" y="9631"/>
              <a:ext cx="914" cy="392"/>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功能验证</a:t>
              </a:r>
              <a:endParaRPr lang="zh-CN" altLang="en-US"/>
            </a:p>
          </p:txBody>
        </p:sp>
        <p:sp>
          <p:nvSpPr>
            <p:cNvPr id="34852" name="Text Box 6"/>
            <p:cNvSpPr txBox="1">
              <a:spLocks noChangeArrowheads="1"/>
            </p:cNvSpPr>
            <p:nvPr/>
          </p:nvSpPr>
          <p:spPr bwMode="auto">
            <a:xfrm>
              <a:off x="5963" y="10362"/>
              <a:ext cx="563" cy="627"/>
            </a:xfrm>
            <a:prstGeom prst="rect">
              <a:avLst/>
            </a:prstGeom>
            <a:noFill/>
            <a:ln w="9525">
              <a:noFill/>
              <a:miter lim="800000"/>
            </a:ln>
          </p:spPr>
          <p:txBody>
            <a:bodyPr/>
            <a:lstStyle/>
            <a:p>
              <a:pPr eaLnBrk="0" hangingPunct="0"/>
              <a:r>
                <a:rPr lang="zh-CN" altLang="en-US" sz="900">
                  <a:latin typeface="Times New Roman" panose="02020603050405020304" pitchFamily="18" charset="0"/>
                  <a:cs typeface="Times New Roman" panose="02020603050405020304" pitchFamily="18" charset="0"/>
                </a:rPr>
                <a:t>代码验证</a:t>
              </a:r>
              <a:endParaRPr lang="zh-CN" altLang="en-US"/>
            </a:p>
          </p:txBody>
        </p:sp>
        <p:sp>
          <p:nvSpPr>
            <p:cNvPr id="34853" name="Text Box 5"/>
            <p:cNvSpPr txBox="1">
              <a:spLocks noChangeArrowheads="1"/>
            </p:cNvSpPr>
            <p:nvPr/>
          </p:nvSpPr>
          <p:spPr bwMode="auto">
            <a:xfrm>
              <a:off x="3264" y="10571"/>
              <a:ext cx="1047" cy="405"/>
            </a:xfrm>
            <a:prstGeom prst="rect">
              <a:avLst/>
            </a:prstGeom>
            <a:noFill/>
            <a:ln w="9525">
              <a:noFill/>
              <a:miter lim="800000"/>
            </a:ln>
          </p:spPr>
          <p:txBody>
            <a:bodyPr/>
            <a:lstStyle/>
            <a:p>
              <a:pPr eaLnBrk="0" hangingPunct="0"/>
              <a:r>
                <a:rPr lang="zh-CN" altLang="en-US" sz="900" u="sng">
                  <a:latin typeface="Times New Roman" panose="02020603050405020304" pitchFamily="18" charset="0"/>
                  <a:cs typeface="Times New Roman" panose="02020603050405020304" pitchFamily="18" charset="0"/>
                </a:rPr>
                <a:t>构建过程</a:t>
              </a:r>
              <a:endParaRPr lang="zh-CN" altLang="en-US"/>
            </a:p>
          </p:txBody>
        </p:sp>
        <p:sp>
          <p:nvSpPr>
            <p:cNvPr id="34854" name="Text Box 4"/>
            <p:cNvSpPr txBox="1">
              <a:spLocks noChangeArrowheads="1"/>
            </p:cNvSpPr>
            <p:nvPr/>
          </p:nvSpPr>
          <p:spPr bwMode="auto">
            <a:xfrm>
              <a:off x="8220" y="10480"/>
              <a:ext cx="1047" cy="405"/>
            </a:xfrm>
            <a:prstGeom prst="rect">
              <a:avLst/>
            </a:prstGeom>
            <a:noFill/>
            <a:ln w="9525">
              <a:noFill/>
              <a:miter lim="800000"/>
            </a:ln>
          </p:spPr>
          <p:txBody>
            <a:bodyPr/>
            <a:lstStyle/>
            <a:p>
              <a:pPr eaLnBrk="0" hangingPunct="0"/>
              <a:r>
                <a:rPr lang="zh-CN" altLang="en-US" sz="900" u="sng">
                  <a:latin typeface="Times New Roman" panose="02020603050405020304" pitchFamily="18" charset="0"/>
                  <a:cs typeface="Times New Roman" panose="02020603050405020304" pitchFamily="18" charset="0"/>
                </a:rPr>
                <a:t>验证过程</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500"/>
                                        <p:tgtEl>
                                          <p:spTgt spid="117762"/>
                                        </p:tgtEl>
                                      </p:cBhvr>
                                    </p:animEffect>
                                    <p:set>
                                      <p:cBhvr>
                                        <p:cTn id="7" dur="1" fill="hold">
                                          <p:stCondLst>
                                            <p:cond delay="499"/>
                                          </p:stCondLst>
                                        </p:cTn>
                                        <p:tgtEl>
                                          <p:spTgt spid="117762"/>
                                        </p:tgtEl>
                                        <p:attrNameLst>
                                          <p:attrName>style.visibility</p:attrName>
                                        </p:attrNameLst>
                                      </p:cBhvr>
                                      <p:to>
                                        <p:strVal val="hidden"/>
                                      </p:to>
                                    </p:set>
                                  </p:childTnLst>
                                </p:cTn>
                              </p:par>
                              <p:par>
                                <p:cTn id="8" presetID="8" presetClass="exit" presetSubtype="16" fill="hold" grpId="0" nodeType="withEffect">
                                  <p:stCondLst>
                                    <p:cond delay="0"/>
                                  </p:stCondLst>
                                  <p:childTnLst>
                                    <p:animEffect transition="out" filter="diamond(in)">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55"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9632" y="252413"/>
            <a:ext cx="6552728" cy="728315"/>
          </a:xfrm>
        </p:spPr>
        <p:txBody>
          <a:bodyPr/>
          <a:lstStyle/>
          <a:p>
            <a:pPr marL="533400" indent="-355600" algn="ctr">
              <a:lnSpc>
                <a:spcPct val="150000"/>
              </a:lnSpc>
            </a:pPr>
            <a:r>
              <a:rPr lang="en-US" altLang="zh-CN" sz="3600" b="1" dirty="0" smtClean="0">
                <a:solidFill>
                  <a:srgbClr val="FFFF00"/>
                </a:solidFill>
                <a:latin typeface="+mj-ea"/>
              </a:rPr>
              <a:t>1.5 </a:t>
            </a:r>
            <a:r>
              <a:rPr lang="zh-CN" altLang="en-US" sz="3600" b="1" dirty="0" smtClean="0">
                <a:solidFill>
                  <a:srgbClr val="FFFF00"/>
                </a:solidFill>
                <a:latin typeface="+mj-ea"/>
              </a:rPr>
              <a:t>测试和质量保证的关</a:t>
            </a:r>
            <a:r>
              <a:rPr lang="zh-CN" altLang="en-US" sz="3600" b="1" dirty="0">
                <a:solidFill>
                  <a:srgbClr val="FFFF00"/>
                </a:solidFill>
                <a:latin typeface="+mj-ea"/>
              </a:rPr>
              <a:t>系</a:t>
            </a:r>
            <a:endParaRPr lang="zh-CN" altLang="en-US" sz="3600" b="1" dirty="0">
              <a:solidFill>
                <a:srgbClr val="FFFF00"/>
              </a:solidFill>
              <a:latin typeface="+mj-ea"/>
            </a:endParaRPr>
          </a:p>
        </p:txBody>
      </p:sp>
      <p:sp>
        <p:nvSpPr>
          <p:cNvPr id="34822" name="Rectangle 34"/>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3" name="矩形 2"/>
          <p:cNvSpPr/>
          <p:nvPr/>
        </p:nvSpPr>
        <p:spPr>
          <a:xfrm>
            <a:off x="683568" y="1340768"/>
            <a:ext cx="7920880" cy="5259070"/>
          </a:xfrm>
          <a:prstGeom prst="rect">
            <a:avLst/>
          </a:prstGeom>
        </p:spPr>
        <p:txBody>
          <a:bodyPr wrap="square">
            <a:spAutoFit/>
          </a:bodyPr>
          <a:lstStyle/>
          <a:p>
            <a:pPr indent="0" eaLnBrk="1" latinLnBrk="0" hangingPunct="1">
              <a:lnSpc>
                <a:spcPct val="140000"/>
              </a:lnSpc>
            </a:pPr>
            <a:r>
              <a:rPr lang="zh-CN" altLang="zh-CN" sz="2400" b="1" i="0" u="sng" dirty="0">
                <a:solidFill>
                  <a:srgbClr val="0070C0"/>
                </a:solidFill>
              </a:rPr>
              <a:t>软件质量保证（</a:t>
            </a:r>
            <a:r>
              <a:rPr lang="en-US" altLang="zh-CN" sz="2400" b="1" i="0" u="sng" dirty="0">
                <a:solidFill>
                  <a:srgbClr val="0070C0"/>
                </a:solidFill>
              </a:rPr>
              <a:t>Software Quality Assurance</a:t>
            </a:r>
            <a:r>
              <a:rPr lang="zh-CN" altLang="zh-CN" sz="2400" b="1" i="0" u="sng" dirty="0">
                <a:solidFill>
                  <a:srgbClr val="0070C0"/>
                </a:solidFill>
              </a:rPr>
              <a:t>，</a:t>
            </a:r>
            <a:r>
              <a:rPr lang="en-US" altLang="zh-CN" sz="2400" b="1" i="0" u="sng" dirty="0">
                <a:solidFill>
                  <a:srgbClr val="0070C0"/>
                </a:solidFill>
              </a:rPr>
              <a:t>SQA</a:t>
            </a:r>
            <a:r>
              <a:rPr lang="zh-CN" altLang="zh-CN" sz="2400" b="1" i="0" u="sng" dirty="0">
                <a:solidFill>
                  <a:srgbClr val="0070C0"/>
                </a:solidFill>
              </a:rPr>
              <a:t>）活动是通过对软件产品有计划的进行评审和审计来验证软件是否合乎标准的系统工程，通过协调、审查和跟踪以获取有用信息，形成分析结果以指导软件过程。</a:t>
            </a:r>
            <a:endParaRPr lang="en-US" altLang="zh-CN" sz="2400" b="1" i="0" dirty="0" smtClean="0">
              <a:solidFill>
                <a:srgbClr val="0070C0"/>
              </a:solidFill>
            </a:endParaRPr>
          </a:p>
          <a:p>
            <a:pPr marL="342900" lvl="0" indent="0" eaLnBrk="1" latinLnBrk="0" hangingPunct="1">
              <a:lnSpc>
                <a:spcPct val="140000"/>
              </a:lnSpc>
              <a:buFont typeface="Wingdings" panose="05000000000000000000" pitchFamily="2" charset="2"/>
              <a:buChar char="²"/>
            </a:pPr>
            <a:r>
              <a:rPr lang="zh-CN" altLang="zh-CN" sz="2400" b="1" i="0" dirty="0" smtClean="0">
                <a:solidFill>
                  <a:srgbClr val="0070C0"/>
                </a:solidFill>
              </a:rPr>
              <a:t>对软件工程各个阶</a:t>
            </a:r>
            <a:r>
              <a:rPr lang="zh-CN" altLang="zh-CN" sz="2400" b="1" i="0" dirty="0">
                <a:solidFill>
                  <a:srgbClr val="0070C0"/>
                </a:solidFill>
              </a:rPr>
              <a:t>段的进展、完成质量及出现的问题进行评审、跟踪。</a:t>
            </a:r>
            <a:endParaRPr lang="zh-CN" altLang="zh-CN" sz="2400" b="1" i="0" dirty="0">
              <a:solidFill>
                <a:srgbClr val="0070C0"/>
              </a:solidFill>
            </a:endParaRPr>
          </a:p>
          <a:p>
            <a:pPr marL="342900" lvl="0" indent="0" eaLnBrk="1" latinLnBrk="0" hangingPunct="1">
              <a:lnSpc>
                <a:spcPct val="140000"/>
              </a:lnSpc>
              <a:buFont typeface="Wingdings" panose="05000000000000000000" pitchFamily="2" charset="2"/>
              <a:buChar char="²"/>
            </a:pPr>
            <a:r>
              <a:rPr lang="zh-CN" altLang="zh-CN" sz="2400" b="1" i="0" dirty="0" smtClean="0">
                <a:solidFill>
                  <a:srgbClr val="0070C0"/>
                </a:solidFill>
              </a:rPr>
              <a:t>审查和验证软件产品是否遵守适</a:t>
            </a:r>
            <a:r>
              <a:rPr lang="zh-CN" altLang="zh-CN" sz="2400" b="1" i="0" dirty="0">
                <a:solidFill>
                  <a:srgbClr val="0070C0"/>
                </a:solidFill>
              </a:rPr>
              <a:t>用的标准、规程和要求，并最终确保符合标准、满足要求。</a:t>
            </a:r>
            <a:endParaRPr lang="zh-CN" altLang="zh-CN" sz="2400" b="1" i="0" dirty="0">
              <a:solidFill>
                <a:srgbClr val="0070C0"/>
              </a:solidFill>
            </a:endParaRPr>
          </a:p>
          <a:p>
            <a:pPr marL="342900" lvl="0" indent="0" eaLnBrk="1" latinLnBrk="0" hangingPunct="1">
              <a:lnSpc>
                <a:spcPct val="140000"/>
              </a:lnSpc>
              <a:buFont typeface="Wingdings" panose="05000000000000000000" pitchFamily="2" charset="2"/>
              <a:buChar char="²"/>
            </a:pPr>
            <a:r>
              <a:rPr lang="zh-CN" altLang="zh-CN" sz="2400" b="1" i="0" dirty="0">
                <a:solidFill>
                  <a:srgbClr val="0070C0"/>
                </a:solidFill>
              </a:rPr>
              <a:t>建立软件质量要素的度量机制，了解各种指标的量化信息，向管理者提供可视信息</a:t>
            </a:r>
            <a:r>
              <a:rPr lang="zh-CN" altLang="zh-CN" sz="2400" b="1" i="0" dirty="0" smtClean="0">
                <a:solidFill>
                  <a:srgbClr val="0070C0"/>
                </a:solidFill>
              </a:rPr>
              <a:t>。</a:t>
            </a:r>
            <a:endParaRPr lang="zh-CN" altLang="zh-CN" sz="2400" b="1" i="0" dirty="0" smtClean="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0" y="260350"/>
            <a:ext cx="7772400" cy="1143000"/>
          </a:xfrm>
        </p:spPr>
        <p:txBody>
          <a:bodyPr/>
          <a:lstStyle/>
          <a:p>
            <a:pPr algn="ctr"/>
            <a:r>
              <a:rPr lang="en-US" altLang="zh-CN" sz="3600" dirty="0">
                <a:solidFill>
                  <a:srgbClr val="FFFF00"/>
                </a:solidFill>
                <a:latin typeface="+mj-ea"/>
              </a:rPr>
              <a:t>SQA</a:t>
            </a:r>
            <a:r>
              <a:rPr lang="zh-CN" altLang="en-US" sz="3600" dirty="0">
                <a:solidFill>
                  <a:srgbClr val="FFFF00"/>
                </a:solidFill>
                <a:latin typeface="+mj-ea"/>
              </a:rPr>
              <a:t>活动</a:t>
            </a:r>
            <a:endParaRPr lang="zh-CN" altLang="en-US" sz="3600" dirty="0">
              <a:solidFill>
                <a:srgbClr val="FFFF00"/>
              </a:solidFill>
              <a:latin typeface="+mj-ea"/>
            </a:endParaRPr>
          </a:p>
        </p:txBody>
      </p:sp>
      <p:sp>
        <p:nvSpPr>
          <p:cNvPr id="26627" name="Rectangle 3"/>
          <p:cNvSpPr>
            <a:spLocks noGrp="1" noChangeArrowheads="1"/>
          </p:cNvSpPr>
          <p:nvPr>
            <p:ph type="body" idx="1"/>
          </p:nvPr>
        </p:nvSpPr>
        <p:spPr>
          <a:xfrm>
            <a:off x="1115616" y="1844824"/>
            <a:ext cx="4232399" cy="4311650"/>
          </a:xfrm>
        </p:spPr>
        <p:txBody>
          <a:bodyPr/>
          <a:lstStyle/>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技术方法的应用</a:t>
            </a:r>
            <a:endParaRPr lang="zh-CN" altLang="en-US" sz="2400" b="1" kern="1200" dirty="0">
              <a:solidFill>
                <a:srgbClr val="0070C0"/>
              </a:solidFill>
              <a:ea typeface="楷体" panose="02010609060101010101" charset="-122"/>
              <a:cs typeface="楷体" panose="02010609060101010101" charset="-122"/>
            </a:endParaRPr>
          </a:p>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正式技术评审的实施</a:t>
            </a:r>
            <a:endParaRPr lang="zh-CN" altLang="en-US" sz="2400" b="1" kern="1200" dirty="0">
              <a:solidFill>
                <a:srgbClr val="0070C0"/>
              </a:solidFill>
              <a:ea typeface="楷体" panose="02010609060101010101" charset="-122"/>
              <a:cs typeface="楷体" panose="02010609060101010101" charset="-122"/>
            </a:endParaRPr>
          </a:p>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软件测试</a:t>
            </a:r>
            <a:endParaRPr lang="zh-CN" altLang="en-US" sz="2400" b="1" kern="1200" dirty="0">
              <a:solidFill>
                <a:srgbClr val="0070C0"/>
              </a:solidFill>
              <a:ea typeface="楷体" panose="02010609060101010101" charset="-122"/>
              <a:cs typeface="楷体" panose="02010609060101010101" charset="-122"/>
            </a:endParaRPr>
          </a:p>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标准的执行</a:t>
            </a:r>
            <a:endParaRPr lang="zh-CN" altLang="en-US" sz="2400" b="1" kern="1200" dirty="0">
              <a:solidFill>
                <a:srgbClr val="0070C0"/>
              </a:solidFill>
              <a:ea typeface="楷体" panose="02010609060101010101" charset="-122"/>
              <a:cs typeface="楷体" panose="02010609060101010101" charset="-122"/>
            </a:endParaRPr>
          </a:p>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修改的控制</a:t>
            </a:r>
            <a:endParaRPr lang="zh-CN" altLang="en-US" sz="2400" b="1" kern="1200" dirty="0">
              <a:solidFill>
                <a:srgbClr val="0070C0"/>
              </a:solidFill>
              <a:ea typeface="楷体" panose="02010609060101010101" charset="-122"/>
              <a:cs typeface="楷体" panose="02010609060101010101" charset="-122"/>
            </a:endParaRPr>
          </a:p>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度量</a:t>
            </a:r>
            <a:endParaRPr lang="zh-CN" altLang="en-US" sz="2400" b="1" kern="1200" dirty="0">
              <a:solidFill>
                <a:srgbClr val="0070C0"/>
              </a:solidFill>
              <a:ea typeface="楷体" panose="02010609060101010101" charset="-122"/>
              <a:cs typeface="楷体" panose="02010609060101010101" charset="-122"/>
            </a:endParaRPr>
          </a:p>
          <a:p>
            <a:pPr marL="342900" lvl="1" indent="-342900" eaLnBrk="0" hangingPunct="0">
              <a:lnSpc>
                <a:spcPct val="130000"/>
              </a:lnSpc>
              <a:buClr>
                <a:schemeClr val="accent1">
                  <a:lumMod val="50000"/>
                </a:schemeClr>
              </a:buClr>
              <a:buSzPct val="90000"/>
              <a:buFont typeface="Wingdings" panose="05000000000000000000" pitchFamily="2" charset="2"/>
              <a:buChar char="p"/>
            </a:pPr>
            <a:r>
              <a:rPr lang="zh-CN" altLang="en-US" sz="2400" b="1" kern="1200" dirty="0">
                <a:solidFill>
                  <a:srgbClr val="0070C0"/>
                </a:solidFill>
                <a:ea typeface="楷体" panose="02010609060101010101" charset="-122"/>
                <a:cs typeface="楷体" panose="02010609060101010101" charset="-122"/>
              </a:rPr>
              <a:t>质量记录和记录保存</a:t>
            </a:r>
            <a:endParaRPr lang="zh-CN" altLang="en-US" sz="2400" b="1" kern="1200" dirty="0">
              <a:solidFill>
                <a:srgbClr val="0070C0"/>
              </a:solidFill>
              <a:ea typeface="楷体" panose="02010609060101010101" charset="-122"/>
              <a:cs typeface="楷体" panose="02010609060101010101" charset="-122"/>
            </a:endParaRPr>
          </a:p>
        </p:txBody>
      </p:sp>
      <p:pic>
        <p:nvPicPr>
          <p:cNvPr id="26629" name="Picture 6" descr="http://www.mahavirtraders.co.in/images/pges%20img/software_bug.jpg"/>
          <p:cNvPicPr>
            <a:picLocks noChangeAspect="1" noChangeArrowheads="1"/>
          </p:cNvPicPr>
          <p:nvPr/>
        </p:nvPicPr>
        <p:blipFill>
          <a:blip r:embed="rId1" cstate="print"/>
          <a:srcRect/>
          <a:stretch>
            <a:fillRect/>
          </a:stretch>
        </p:blipFill>
        <p:spPr bwMode="auto">
          <a:xfrm>
            <a:off x="4932040" y="2060848"/>
            <a:ext cx="3614738" cy="3614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4869160"/>
            <a:ext cx="7848600" cy="1143000"/>
          </a:xfrm>
        </p:spPr>
        <p:txBody>
          <a:bodyPr/>
          <a:lstStyle/>
          <a:p>
            <a:pPr algn="ctr"/>
            <a:r>
              <a:rPr lang="en-US" altLang="zh-CN" sz="3600" b="1" dirty="0" smtClean="0">
                <a:solidFill>
                  <a:srgbClr val="00B050"/>
                </a:solidFill>
              </a:rPr>
              <a:t>SQA</a:t>
            </a:r>
            <a:r>
              <a:rPr lang="zh-CN" altLang="en-US" sz="3600" b="1" dirty="0" smtClean="0">
                <a:solidFill>
                  <a:srgbClr val="00B050"/>
                </a:solidFill>
              </a:rPr>
              <a:t>与软件测试有什么关系和区别？</a:t>
            </a:r>
            <a:r>
              <a:rPr lang="zh-CN" altLang="en-US" sz="3800" dirty="0" smtClean="0">
                <a:solidFill>
                  <a:srgbClr val="00B050"/>
                </a:solidFill>
              </a:rPr>
              <a:t> </a:t>
            </a:r>
            <a:endParaRPr lang="zh-CN" altLang="en-US" sz="3800" dirty="0" smtClean="0">
              <a:solidFill>
                <a:srgbClr val="00B050"/>
              </a:solidFill>
            </a:endParaRPr>
          </a:p>
        </p:txBody>
      </p:sp>
      <p:pic>
        <p:nvPicPr>
          <p:cNvPr id="27652" name="Picture 3" descr="http://testingblues.com/wp-content/uploads/2008/12/software-testing.jpg"/>
          <p:cNvPicPr>
            <a:picLocks noChangeAspect="1" noChangeArrowheads="1"/>
          </p:cNvPicPr>
          <p:nvPr/>
        </p:nvPicPr>
        <p:blipFill>
          <a:blip r:embed="rId1" cstate="print"/>
          <a:srcRect/>
          <a:stretch>
            <a:fillRect/>
          </a:stretch>
        </p:blipFill>
        <p:spPr bwMode="auto">
          <a:xfrm>
            <a:off x="1043608" y="1988840"/>
            <a:ext cx="6937375" cy="269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9632" y="252413"/>
            <a:ext cx="6552728" cy="728315"/>
          </a:xfrm>
        </p:spPr>
        <p:txBody>
          <a:bodyPr/>
          <a:lstStyle/>
          <a:p>
            <a:pPr marL="533400" indent="-355600" algn="ctr">
              <a:lnSpc>
                <a:spcPct val="150000"/>
              </a:lnSpc>
            </a:pPr>
            <a:r>
              <a:rPr lang="zh-CN" altLang="en-US" sz="3600" b="1" dirty="0" smtClean="0">
                <a:solidFill>
                  <a:srgbClr val="FFFF00"/>
                </a:solidFill>
                <a:latin typeface="+mj-ea"/>
              </a:rPr>
              <a:t>测试</a:t>
            </a:r>
            <a:r>
              <a:rPr lang="en-US" altLang="zh-CN" sz="3600" b="1" dirty="0" smtClean="0">
                <a:solidFill>
                  <a:srgbClr val="FFFF00"/>
                </a:solidFill>
                <a:latin typeface="+mj-ea"/>
              </a:rPr>
              <a:t> vs. SQA</a:t>
            </a:r>
            <a:endParaRPr lang="zh-CN" altLang="en-US" sz="3600" b="1" dirty="0">
              <a:solidFill>
                <a:srgbClr val="FFFF00"/>
              </a:solidFill>
              <a:latin typeface="+mj-ea"/>
            </a:endParaRPr>
          </a:p>
        </p:txBody>
      </p:sp>
      <p:sp>
        <p:nvSpPr>
          <p:cNvPr id="34822" name="Rectangle 34"/>
          <p:cNvSpPr>
            <a:spLocks noChangeArrowheads="1"/>
          </p:cNvSpPr>
          <p:nvPr/>
        </p:nvSpPr>
        <p:spPr bwMode="auto">
          <a:xfrm>
            <a:off x="0" y="0"/>
            <a:ext cx="9144000" cy="0"/>
          </a:xfrm>
          <a:prstGeom prst="rect">
            <a:avLst/>
          </a:prstGeom>
          <a:noFill/>
          <a:ln w="9525">
            <a:noFill/>
            <a:miter lim="800000"/>
          </a:ln>
        </p:spPr>
        <p:txBody>
          <a:bodyPr wrap="none" lIns="0" tIns="0" rIns="0" bIns="0" anchor="ctr">
            <a:spAutoFit/>
          </a:bodyPr>
          <a:lstStyle/>
          <a:p>
            <a:endParaRPr lang="zh-CN" altLang="en-US"/>
          </a:p>
        </p:txBody>
      </p:sp>
      <p:sp>
        <p:nvSpPr>
          <p:cNvPr id="2" name="矩形 1"/>
          <p:cNvSpPr/>
          <p:nvPr/>
        </p:nvSpPr>
        <p:spPr>
          <a:xfrm>
            <a:off x="539552" y="1844824"/>
            <a:ext cx="8064896" cy="4523105"/>
          </a:xfrm>
          <a:prstGeom prst="rect">
            <a:avLst/>
          </a:prstGeom>
        </p:spPr>
        <p:txBody>
          <a:bodyPr wrap="square">
            <a:spAutoFit/>
          </a:bodyPr>
          <a:lstStyle/>
          <a:p>
            <a:pPr marL="342900" indent="0" eaLnBrk="1" latinLnBrk="0" hangingPunct="1">
              <a:lnSpc>
                <a:spcPct val="150000"/>
              </a:lnSpc>
              <a:buFont typeface="Wingdings" panose="05000000000000000000" pitchFamily="2" charset="2"/>
              <a:buChar char="²"/>
            </a:pPr>
            <a:r>
              <a:rPr lang="en-US" altLang="zh-CN" sz="2400" b="1" i="0" dirty="0">
                <a:solidFill>
                  <a:srgbClr val="0070C0"/>
                </a:solidFill>
              </a:rPr>
              <a:t>SQA</a:t>
            </a:r>
            <a:r>
              <a:rPr lang="zh-CN" altLang="zh-CN" sz="2400" b="1" i="0" dirty="0">
                <a:solidFill>
                  <a:srgbClr val="0070C0"/>
                </a:solidFill>
              </a:rPr>
              <a:t>指导、监督软件测试的计划和执行，督促测试工作的结果客观、准确和有效，并协助测试流程的改进</a:t>
            </a:r>
            <a:r>
              <a:rPr lang="zh-CN" altLang="zh-CN" sz="2400" b="1" i="0" dirty="0" smtClean="0">
                <a:solidFill>
                  <a:srgbClr val="0070C0"/>
                </a:solidFill>
              </a:rPr>
              <a:t>。</a:t>
            </a:r>
            <a:endParaRPr lang="en-US" altLang="zh-CN" sz="2400" b="1" i="0" dirty="0" smtClean="0">
              <a:solidFill>
                <a:srgbClr val="0070C0"/>
              </a:solidFill>
            </a:endParaRPr>
          </a:p>
          <a:p>
            <a:pPr marL="342900" indent="0" eaLnBrk="1" latinLnBrk="0" hangingPunct="1">
              <a:lnSpc>
                <a:spcPct val="150000"/>
              </a:lnSpc>
              <a:buFont typeface="Wingdings" panose="05000000000000000000" pitchFamily="2" charset="2"/>
              <a:buChar char="²"/>
            </a:pPr>
            <a:r>
              <a:rPr lang="zh-CN" altLang="zh-CN" sz="2400" b="1" i="0" dirty="0" smtClean="0">
                <a:solidFill>
                  <a:srgbClr val="0070C0"/>
                </a:solidFill>
              </a:rPr>
              <a:t>软件测试</a:t>
            </a:r>
            <a:r>
              <a:rPr lang="zh-CN" altLang="zh-CN" sz="2400" b="1" i="0" dirty="0">
                <a:solidFill>
                  <a:srgbClr val="0070C0"/>
                </a:solidFill>
              </a:rPr>
              <a:t>是</a:t>
            </a:r>
            <a:r>
              <a:rPr lang="en-US" altLang="zh-CN" sz="2400" b="1" i="0" dirty="0">
                <a:solidFill>
                  <a:srgbClr val="0070C0"/>
                </a:solidFill>
              </a:rPr>
              <a:t>SQA</a:t>
            </a:r>
            <a:r>
              <a:rPr lang="zh-CN" altLang="zh-CN" sz="2400" b="1" i="0" dirty="0">
                <a:solidFill>
                  <a:srgbClr val="0070C0"/>
                </a:solidFill>
              </a:rPr>
              <a:t>重要手段之一，为</a:t>
            </a:r>
            <a:r>
              <a:rPr lang="en-US" altLang="zh-CN" sz="2400" b="1" i="0" dirty="0">
                <a:solidFill>
                  <a:srgbClr val="0070C0"/>
                </a:solidFill>
              </a:rPr>
              <a:t>SQA</a:t>
            </a:r>
            <a:r>
              <a:rPr lang="zh-CN" altLang="zh-CN" sz="2400" b="1" i="0" dirty="0">
                <a:solidFill>
                  <a:srgbClr val="0070C0"/>
                </a:solidFill>
              </a:rPr>
              <a:t>提供所需的数据，作为质量评价的客观依据</a:t>
            </a:r>
            <a:r>
              <a:rPr lang="zh-CN" altLang="zh-CN" sz="2400" b="1" i="0" dirty="0" smtClean="0">
                <a:solidFill>
                  <a:srgbClr val="0070C0"/>
                </a:solidFill>
              </a:rPr>
              <a:t>。</a:t>
            </a:r>
            <a:endParaRPr lang="en-US" altLang="zh-CN" sz="2400" b="1" i="0" dirty="0" smtClean="0">
              <a:solidFill>
                <a:srgbClr val="0070C0"/>
              </a:solidFill>
            </a:endParaRPr>
          </a:p>
          <a:p>
            <a:pPr indent="0" eaLnBrk="1" latinLnBrk="0" hangingPunct="1">
              <a:lnSpc>
                <a:spcPct val="150000"/>
              </a:lnSpc>
            </a:pPr>
            <a:endParaRPr lang="en-US" altLang="zh-CN" sz="2400" b="1" i="0" dirty="0"/>
          </a:p>
          <a:p>
            <a:pPr marL="342900" indent="0" eaLnBrk="1" latinLnBrk="0" hangingPunct="1">
              <a:lnSpc>
                <a:spcPct val="150000"/>
              </a:lnSpc>
              <a:buFont typeface="Wingdings" panose="05000000000000000000" pitchFamily="2" charset="2"/>
              <a:buChar char="²"/>
            </a:pPr>
            <a:r>
              <a:rPr lang="en-US" altLang="zh-CN" sz="2400" b="1" i="0" dirty="0" smtClean="0">
                <a:solidFill>
                  <a:srgbClr val="FF0000"/>
                </a:solidFill>
              </a:rPr>
              <a:t>SQA</a:t>
            </a:r>
            <a:r>
              <a:rPr lang="zh-CN" altLang="zh-CN" sz="2400" b="1" i="0" dirty="0">
                <a:solidFill>
                  <a:srgbClr val="FF0000"/>
                </a:solidFill>
              </a:rPr>
              <a:t>是一项管理工作，侧重于对流程的评审和监</a:t>
            </a:r>
            <a:r>
              <a:rPr lang="zh-CN" altLang="zh-CN" sz="2400" b="1" i="0" dirty="0" smtClean="0">
                <a:solidFill>
                  <a:srgbClr val="FF0000"/>
                </a:solidFill>
              </a:rPr>
              <a:t>控</a:t>
            </a:r>
            <a:endParaRPr lang="en-US" altLang="zh-CN" sz="2400" b="1" i="0" dirty="0" smtClean="0">
              <a:solidFill>
                <a:srgbClr val="FF0000"/>
              </a:solidFill>
            </a:endParaRPr>
          </a:p>
          <a:p>
            <a:pPr marL="342900" indent="0" eaLnBrk="1" latinLnBrk="0" hangingPunct="1">
              <a:lnSpc>
                <a:spcPct val="150000"/>
              </a:lnSpc>
              <a:buFont typeface="Wingdings" panose="05000000000000000000" pitchFamily="2" charset="2"/>
              <a:buChar char="²"/>
            </a:pPr>
            <a:r>
              <a:rPr lang="zh-CN" altLang="zh-CN" sz="2400" b="1" i="0" dirty="0" smtClean="0">
                <a:solidFill>
                  <a:srgbClr val="FF0000"/>
                </a:solidFill>
              </a:rPr>
              <a:t>测试是一项技术</a:t>
            </a:r>
            <a:r>
              <a:rPr lang="zh-CN" altLang="zh-CN" sz="2400" b="1" i="0" dirty="0">
                <a:solidFill>
                  <a:srgbClr val="FF0000"/>
                </a:solidFill>
              </a:rPr>
              <a:t>性的工作，</a:t>
            </a:r>
            <a:r>
              <a:rPr lang="zh-CN" altLang="zh-CN" sz="2400" b="1" i="0" dirty="0" smtClean="0">
                <a:solidFill>
                  <a:srgbClr val="FF0000"/>
                </a:solidFill>
              </a:rPr>
              <a:t>侧重对产品进行评估和验证 </a:t>
            </a:r>
            <a:endParaRPr lang="zh-CN" altLang="zh-CN" sz="2400" b="1" i="0" dirty="0" smtClean="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65163" y="288925"/>
            <a:ext cx="7772400" cy="619795"/>
          </a:xfrm>
        </p:spPr>
        <p:txBody>
          <a:bodyPr/>
          <a:lstStyle/>
          <a:p>
            <a:pPr marL="533400" indent="-355600" algn="ctr">
              <a:lnSpc>
                <a:spcPct val="150000"/>
              </a:lnSpc>
            </a:pPr>
            <a:r>
              <a:rPr lang="en-US" altLang="zh-CN" sz="3600" b="1" dirty="0" smtClean="0">
                <a:solidFill>
                  <a:srgbClr val="FFFF00"/>
                </a:solidFill>
                <a:latin typeface="+mj-ea"/>
              </a:rPr>
              <a:t>1.6 </a:t>
            </a:r>
            <a:r>
              <a:rPr lang="zh-CN" altLang="en-US" sz="3600" b="1" dirty="0">
                <a:solidFill>
                  <a:srgbClr val="FFFF00"/>
                </a:solidFill>
                <a:latin typeface="+mj-ea"/>
              </a:rPr>
              <a:t>测试驱动开发的思想</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1504950" y="2151063"/>
            <a:ext cx="5513388" cy="2409825"/>
          </a:xfrm>
          <a:prstGeom prst="rect">
            <a:avLst/>
          </a:prstGeom>
          <a:noFill/>
          <a:ln w="9525">
            <a:noFill/>
            <a:miter lim="800000"/>
          </a:ln>
        </p:spPr>
        <p:txBody>
          <a:bodyPr/>
          <a:lstStyle/>
          <a:p>
            <a:pPr marL="342900" indent="-342900">
              <a:lnSpc>
                <a:spcPct val="90000"/>
              </a:lnSpc>
              <a:spcBef>
                <a:spcPct val="20000"/>
              </a:spcBef>
              <a:buClr>
                <a:schemeClr val="folHlink"/>
              </a:buClr>
              <a:buSzPct val="90000"/>
              <a:buFont typeface="Wingdings" panose="05000000000000000000" pitchFamily="2" charset="2"/>
              <a:buChar char="n"/>
              <a:defRPr/>
            </a:pPr>
            <a:endParaRPr lang="zh-CN" altLang="en-US" sz="2800" kern="0" dirty="0">
              <a:latin typeface="+mn-lt"/>
              <a:ea typeface="+mn-ea"/>
            </a:endParaRPr>
          </a:p>
        </p:txBody>
      </p:sp>
      <p:pic>
        <p:nvPicPr>
          <p:cNvPr id="35844" name="Picture 1" descr="10-5"/>
          <p:cNvPicPr>
            <a:picLocks noChangeAspect="1" noChangeArrowheads="1"/>
          </p:cNvPicPr>
          <p:nvPr/>
        </p:nvPicPr>
        <p:blipFill>
          <a:blip r:embed="rId1" cstate="print"/>
          <a:srcRect/>
          <a:stretch>
            <a:fillRect/>
          </a:stretch>
        </p:blipFill>
        <p:spPr bwMode="auto">
          <a:xfrm>
            <a:off x="1043305" y="2151063"/>
            <a:ext cx="6754813" cy="390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580" y="368660"/>
            <a:ext cx="7772400" cy="612068"/>
          </a:xfrm>
        </p:spPr>
        <p:txBody>
          <a:bodyPr/>
          <a:lstStyle/>
          <a:p>
            <a:pPr marL="533400" indent="-355600" algn="ctr">
              <a:lnSpc>
                <a:spcPct val="150000"/>
              </a:lnSpc>
            </a:pPr>
            <a:r>
              <a:rPr lang="zh-CN" altLang="en-US" sz="3600" b="1" dirty="0">
                <a:solidFill>
                  <a:srgbClr val="FFFF00"/>
                </a:solidFill>
                <a:latin typeface="+mj-ea"/>
              </a:rPr>
              <a:t>问题</a:t>
            </a:r>
            <a:endParaRPr lang="zh-CN" altLang="en-US" sz="3600" b="1" dirty="0">
              <a:solidFill>
                <a:srgbClr val="FFFF00"/>
              </a:solidFill>
              <a:latin typeface="+mj-ea"/>
            </a:endParaRPr>
          </a:p>
        </p:txBody>
      </p:sp>
      <p:pic>
        <p:nvPicPr>
          <p:cNvPr id="4" name="Picture 6" descr="http://t1.gstatic.com/images?q=tbn:ANd9GcTRWrVfgbWnsR8zidpoEFBUhJsQMocL3NedSnQu0H-bRNc2RXNP"/>
          <p:cNvPicPr>
            <a:picLocks noChangeAspect="1" noChangeArrowheads="1"/>
          </p:cNvPicPr>
          <p:nvPr/>
        </p:nvPicPr>
        <p:blipFill>
          <a:blip r:embed="rId1" cstate="print"/>
          <a:srcRect/>
          <a:stretch>
            <a:fillRect/>
          </a:stretch>
        </p:blipFill>
        <p:spPr bwMode="auto">
          <a:xfrm>
            <a:off x="6120172" y="2672916"/>
            <a:ext cx="2052226" cy="2052228"/>
          </a:xfrm>
          <a:prstGeom prst="rect">
            <a:avLst/>
          </a:prstGeom>
          <a:noFill/>
        </p:spPr>
      </p:pic>
      <p:sp>
        <p:nvSpPr>
          <p:cNvPr id="6" name="TextBox 5"/>
          <p:cNvSpPr txBox="1"/>
          <p:nvPr/>
        </p:nvSpPr>
        <p:spPr>
          <a:xfrm>
            <a:off x="1295636" y="3501008"/>
            <a:ext cx="5076564" cy="646331"/>
          </a:xfrm>
          <a:prstGeom prst="rect">
            <a:avLst/>
          </a:prstGeom>
          <a:noFill/>
        </p:spPr>
        <p:txBody>
          <a:bodyPr wrap="square" rtlCol="0">
            <a:spAutoFit/>
          </a:bodyPr>
          <a:lstStyle/>
          <a:p>
            <a:r>
              <a:rPr lang="zh-CN" altLang="en-US" sz="3600" b="1" dirty="0" smtClean="0">
                <a:solidFill>
                  <a:srgbClr val="FFC000"/>
                </a:solidFill>
              </a:rPr>
              <a:t>为什么要实施软件测试</a:t>
            </a:r>
            <a:endParaRPr lang="zh-CN" altLang="en-US" sz="3600" b="1" dirty="0">
              <a:solidFill>
                <a:srgbClr val="FFC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1600" y="404664"/>
            <a:ext cx="6912768" cy="660400"/>
          </a:xfrm>
        </p:spPr>
        <p:txBody>
          <a:bodyPr/>
          <a:lstStyle/>
          <a:p>
            <a:pPr marL="533400" indent="-355600" algn="ctr">
              <a:lnSpc>
                <a:spcPct val="150000"/>
              </a:lnSpc>
            </a:pPr>
            <a:r>
              <a:rPr lang="en-US" altLang="zh-CN" sz="3600" b="1" dirty="0">
                <a:solidFill>
                  <a:srgbClr val="FFFF00"/>
                </a:solidFill>
                <a:latin typeface="+mj-ea"/>
              </a:rPr>
              <a:t>1.1 </a:t>
            </a:r>
            <a:r>
              <a:rPr lang="zh-CN" altLang="en-US" sz="3600" b="1" dirty="0">
                <a:solidFill>
                  <a:srgbClr val="FFFF00"/>
                </a:solidFill>
                <a:latin typeface="+mj-ea"/>
              </a:rPr>
              <a:t>软件测试的必要性</a:t>
            </a:r>
            <a:endParaRPr lang="en-US" altLang="zh-CN" sz="3600" b="1" dirty="0">
              <a:solidFill>
                <a:srgbClr val="FFFF00"/>
              </a:solidFill>
              <a:latin typeface="+mj-ea"/>
            </a:endParaRPr>
          </a:p>
        </p:txBody>
      </p:sp>
      <p:sp>
        <p:nvSpPr>
          <p:cNvPr id="19460" name="Content Placeholder 4"/>
          <p:cNvSpPr>
            <a:spLocks noGrp="1"/>
          </p:cNvSpPr>
          <p:nvPr>
            <p:ph idx="1"/>
          </p:nvPr>
        </p:nvSpPr>
        <p:spPr>
          <a:xfrm>
            <a:off x="1030288" y="2078038"/>
            <a:ext cx="6980237" cy="2741612"/>
          </a:xfrm>
        </p:spPr>
        <p:txBody>
          <a:bodyPr/>
          <a:lstStyle/>
          <a:p>
            <a:pPr>
              <a:lnSpc>
                <a:spcPct val="140000"/>
              </a:lnSpc>
            </a:pPr>
            <a:r>
              <a:rPr lang="en-US" altLang="zh-CN" sz="2400" dirty="0" smtClean="0"/>
              <a:t>1.1.1 </a:t>
            </a:r>
            <a:r>
              <a:rPr lang="zh-CN" altLang="en-US" sz="2400" dirty="0" smtClean="0"/>
              <a:t>迪斯尼并不总是带来笑声</a:t>
            </a:r>
            <a:endParaRPr lang="en-US" altLang="zh-CN" sz="2400" dirty="0" smtClean="0"/>
          </a:p>
          <a:p>
            <a:pPr>
              <a:lnSpc>
                <a:spcPct val="140000"/>
              </a:lnSpc>
            </a:pPr>
            <a:r>
              <a:rPr lang="en-US" altLang="zh-CN" sz="2400" dirty="0" smtClean="0"/>
              <a:t>1.1.2 </a:t>
            </a:r>
            <a:r>
              <a:rPr lang="zh-CN" altLang="en-US" sz="2400" dirty="0" smtClean="0"/>
              <a:t>一个缺陷造成了数亿美元损失</a:t>
            </a:r>
            <a:endParaRPr lang="en-US" altLang="zh-CN" sz="2400" dirty="0" smtClean="0"/>
          </a:p>
          <a:p>
            <a:pPr>
              <a:lnSpc>
                <a:spcPct val="140000"/>
              </a:lnSpc>
            </a:pPr>
            <a:r>
              <a:rPr lang="en-US" altLang="zh-CN" sz="2400" dirty="0" smtClean="0"/>
              <a:t>1.1.3 </a:t>
            </a:r>
            <a:r>
              <a:rPr lang="zh-CN" altLang="en-US" sz="2400" dirty="0" smtClean="0"/>
              <a:t>火星探测飞船坠毁</a:t>
            </a:r>
            <a:endParaRPr lang="en-US" altLang="zh-CN" sz="2400" dirty="0" smtClean="0"/>
          </a:p>
          <a:p>
            <a:pPr>
              <a:lnSpc>
                <a:spcPct val="140000"/>
              </a:lnSpc>
            </a:pPr>
            <a:r>
              <a:rPr lang="en-US" altLang="zh-CN" sz="2400" dirty="0" smtClean="0"/>
              <a:t>1.1.4 </a:t>
            </a:r>
            <a:r>
              <a:rPr lang="zh-CN" altLang="en-US" sz="2400" dirty="0" smtClean="0"/>
              <a:t>更多的悲剧</a:t>
            </a:r>
            <a:endParaRPr lang="zh-CN" altLang="en-US" sz="2400" dirty="0" smtClean="0"/>
          </a:p>
        </p:txBody>
      </p:sp>
      <p:pic>
        <p:nvPicPr>
          <p:cNvPr id="19461" name="Picture 8" descr="http://nagpals.com/blog/assets/content/images/bug.png"/>
          <p:cNvPicPr>
            <a:picLocks noChangeAspect="1" noChangeArrowheads="1"/>
          </p:cNvPicPr>
          <p:nvPr/>
        </p:nvPicPr>
        <p:blipFill>
          <a:blip r:embed="rId1" cstate="print"/>
          <a:srcRect/>
          <a:stretch>
            <a:fillRect/>
          </a:stretch>
        </p:blipFill>
        <p:spPr bwMode="auto">
          <a:xfrm>
            <a:off x="5922963" y="3392488"/>
            <a:ext cx="2847975" cy="2506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迪斯尼并不总是带来笑声</a:t>
            </a:r>
            <a:endParaRPr lang="zh-CN" altLang="en-US" sz="3600" b="1" dirty="0">
              <a:solidFill>
                <a:srgbClr val="FFFF00"/>
              </a:solidFill>
              <a:latin typeface="+mj-ea"/>
            </a:endParaRPr>
          </a:p>
        </p:txBody>
      </p:sp>
      <p:sp>
        <p:nvSpPr>
          <p:cNvPr id="20483" name="Content Placeholder 2"/>
          <p:cNvSpPr>
            <a:spLocks noGrp="1"/>
          </p:cNvSpPr>
          <p:nvPr>
            <p:ph idx="1"/>
          </p:nvPr>
        </p:nvSpPr>
        <p:spPr>
          <a:xfrm>
            <a:off x="914400" y="1600200"/>
            <a:ext cx="7772400" cy="2705100"/>
          </a:xfrm>
        </p:spPr>
        <p:txBody>
          <a:bodyPr/>
          <a:lstStyle/>
          <a:p>
            <a:pPr marL="0" indent="0" algn="l" latinLnBrk="0">
              <a:spcBef>
                <a:spcPts val="0"/>
              </a:spcBef>
            </a:pPr>
            <a:r>
              <a:rPr lang="en-US" altLang="zh-CN" sz="2400" b="1" dirty="0" smtClean="0">
                <a:solidFill>
                  <a:srgbClr val="0070C0"/>
                </a:solidFill>
                <a:latin typeface="楷体_GB2312" pitchFamily="49" charset="-122"/>
                <a:ea typeface="楷体_GB2312" pitchFamily="49" charset="-122"/>
              </a:rPr>
              <a:t>    1994</a:t>
            </a:r>
            <a:r>
              <a:rPr lang="zh-CN" sz="2400" b="1" dirty="0" smtClean="0">
                <a:solidFill>
                  <a:srgbClr val="0070C0"/>
                </a:solidFill>
                <a:latin typeface="楷体_GB2312" pitchFamily="49" charset="-122"/>
                <a:ea typeface="楷体_GB2312" pitchFamily="49" charset="-122"/>
              </a:rPr>
              <a:t>年圣诞节前夕，迪斯尼公司发布了第一个面向儿童的多媒体光盘游戏“狮子王童话”</a:t>
            </a:r>
            <a:endParaRPr lang="en-US" altLang="zh-CN" sz="2400" b="1" dirty="0" smtClean="0">
              <a:solidFill>
                <a:srgbClr val="0070C0"/>
              </a:solidFill>
              <a:latin typeface="楷体_GB2312" pitchFamily="49" charset="-122"/>
              <a:ea typeface="楷体_GB2312" pitchFamily="49" charset="-122"/>
            </a:endParaRPr>
          </a:p>
          <a:p>
            <a:pPr marL="0" indent="0" algn="l" latinLnBrk="0"/>
            <a:r>
              <a:rPr lang="en-US" altLang="zh-CN" sz="2400" b="1" dirty="0" smtClean="0">
                <a:solidFill>
                  <a:srgbClr val="0070C0"/>
                </a:solidFill>
                <a:latin typeface="楷体_GB2312" pitchFamily="49" charset="-122"/>
                <a:ea typeface="楷体_GB2312" pitchFamily="49" charset="-122"/>
              </a:rPr>
              <a:t>    </a:t>
            </a:r>
            <a:r>
              <a:rPr lang="zh-CN" sz="2400" b="1" dirty="0" smtClean="0">
                <a:solidFill>
                  <a:srgbClr val="0070C0"/>
                </a:solidFill>
                <a:latin typeface="楷体_GB2312" pitchFamily="49" charset="-122"/>
                <a:ea typeface="楷体_GB2312" pitchFamily="49" charset="-122"/>
              </a:rPr>
              <a:t>圣诞节后的第一天，迪斯尼客户支持部电话开始响个不停，不断有人咨询、抱怨为什么游戏总是安装不成功，或没法正常使用</a:t>
            </a:r>
            <a:endParaRPr lang="en-US" altLang="zh-CN" sz="2400" b="1" dirty="0" smtClean="0">
              <a:solidFill>
                <a:srgbClr val="0070C0"/>
              </a:solidFill>
              <a:latin typeface="楷体_GB2312" pitchFamily="49" charset="-122"/>
              <a:ea typeface="楷体_GB2312" pitchFamily="49" charset="-122"/>
            </a:endParaRPr>
          </a:p>
          <a:p>
            <a:pPr marL="0" indent="0" algn="l" latinLnBrk="0"/>
            <a:r>
              <a:rPr lang="en-US" altLang="zh-CN" sz="2400" b="1" dirty="0" smtClean="0">
                <a:solidFill>
                  <a:srgbClr val="0070C0"/>
                </a:solidFill>
                <a:latin typeface="楷体_GB2312" pitchFamily="49" charset="-122"/>
                <a:ea typeface="楷体_GB2312" pitchFamily="49" charset="-122"/>
              </a:rPr>
              <a:t>    </a:t>
            </a:r>
            <a:r>
              <a:rPr lang="zh-CN" sz="2400" b="1" dirty="0" smtClean="0">
                <a:solidFill>
                  <a:srgbClr val="0070C0"/>
                </a:solidFill>
                <a:latin typeface="楷体_GB2312" pitchFamily="49" charset="-122"/>
                <a:ea typeface="楷体_GB2312" pitchFamily="49" charset="-122"/>
              </a:rPr>
              <a:t>这个游戏软件只能在少数系统中正常运行！</a:t>
            </a:r>
            <a:endParaRPr lang="zh-CN" altLang="en-US" sz="2400" b="1" dirty="0" smtClean="0">
              <a:solidFill>
                <a:srgbClr val="0070C0"/>
              </a:solidFill>
              <a:latin typeface="楷体_GB2312" pitchFamily="49" charset="-122"/>
              <a:ea typeface="楷体_GB2312" pitchFamily="49" charset="-122"/>
            </a:endParaRPr>
          </a:p>
        </p:txBody>
      </p:sp>
      <p:pic>
        <p:nvPicPr>
          <p:cNvPr id="20484" name="Picture 7" descr="http://c1334242.cdn.cloudfiles.rackspacecloud.com/images/products/specials/lion_king_large.gif"/>
          <p:cNvPicPr>
            <a:picLocks noChangeAspect="1" noChangeArrowheads="1"/>
          </p:cNvPicPr>
          <p:nvPr/>
        </p:nvPicPr>
        <p:blipFill>
          <a:blip r:embed="rId1" cstate="print"/>
          <a:srcRect/>
          <a:stretch>
            <a:fillRect/>
          </a:stretch>
        </p:blipFill>
        <p:spPr bwMode="auto">
          <a:xfrm>
            <a:off x="1906588" y="4159250"/>
            <a:ext cx="5294312"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38188" y="215900"/>
            <a:ext cx="7772400" cy="836836"/>
          </a:xfrm>
        </p:spPr>
        <p:txBody>
          <a:bodyPr/>
          <a:lstStyle/>
          <a:p>
            <a:pPr marL="533400" indent="-355600" algn="ctr">
              <a:lnSpc>
                <a:spcPct val="150000"/>
              </a:lnSpc>
            </a:pPr>
            <a:r>
              <a:rPr lang="zh-CN" altLang="en-US" sz="3600" b="1" dirty="0">
                <a:solidFill>
                  <a:srgbClr val="FFFF00"/>
                </a:solidFill>
                <a:latin typeface="+mj-ea"/>
              </a:rPr>
              <a:t>一个缺陷造成了数亿美元损失</a:t>
            </a:r>
            <a:endParaRPr lang="zh-CN" altLang="en-US" sz="3600" b="1" dirty="0">
              <a:solidFill>
                <a:srgbClr val="FFFF00"/>
              </a:solidFill>
              <a:latin typeface="+mj-ea"/>
            </a:endParaRPr>
          </a:p>
        </p:txBody>
      </p:sp>
      <p:sp>
        <p:nvSpPr>
          <p:cNvPr id="21507" name="Content Placeholder 2"/>
          <p:cNvSpPr>
            <a:spLocks noGrp="1"/>
          </p:cNvSpPr>
          <p:nvPr>
            <p:ph idx="1"/>
          </p:nvPr>
        </p:nvSpPr>
        <p:spPr>
          <a:xfrm>
            <a:off x="446088" y="1858963"/>
            <a:ext cx="8229600" cy="550862"/>
          </a:xfrm>
        </p:spPr>
        <p:txBody>
          <a:bodyPr/>
          <a:lstStyle/>
          <a:p>
            <a:pPr>
              <a:buFont typeface="Wingdings" panose="05000000000000000000" pitchFamily="2" charset="2"/>
              <a:buNone/>
            </a:pPr>
            <a:r>
              <a:rPr lang="zh-CN" b="1" smtClean="0"/>
              <a:t>（</a:t>
            </a:r>
            <a:r>
              <a:rPr lang="en-US" altLang="zh-CN" b="1" smtClean="0"/>
              <a:t>4195835</a:t>
            </a:r>
            <a:r>
              <a:rPr lang="zh-CN" b="1" smtClean="0"/>
              <a:t>／</a:t>
            </a:r>
            <a:r>
              <a:rPr lang="en-US" altLang="zh-CN" b="1" smtClean="0"/>
              <a:t>3145727</a:t>
            </a:r>
            <a:r>
              <a:rPr lang="zh-CN" b="1" smtClean="0"/>
              <a:t>）</a:t>
            </a:r>
            <a:r>
              <a:rPr lang="zh-CN" altLang="zh-CN" b="1" smtClean="0"/>
              <a:t>×</a:t>
            </a:r>
            <a:r>
              <a:rPr lang="en-US" altLang="zh-CN" b="1" smtClean="0"/>
              <a:t>3145727- 4195835 = </a:t>
            </a:r>
            <a:r>
              <a:rPr lang="en-US" altLang="zh-CN" sz="3600" b="1" smtClean="0">
                <a:solidFill>
                  <a:srgbClr val="FF0000"/>
                </a:solidFill>
              </a:rPr>
              <a:t>?</a:t>
            </a:r>
            <a:endParaRPr lang="zh-CN" altLang="en-US" sz="3600" smtClean="0">
              <a:solidFill>
                <a:srgbClr val="FF0000"/>
              </a:solidFill>
            </a:endParaRPr>
          </a:p>
        </p:txBody>
      </p:sp>
      <p:pic>
        <p:nvPicPr>
          <p:cNvPr id="21508" name="Picture 4" descr="pentium-CPU.gif"/>
          <p:cNvPicPr>
            <a:picLocks noChangeAspect="1"/>
          </p:cNvPicPr>
          <p:nvPr/>
        </p:nvPicPr>
        <p:blipFill>
          <a:blip r:embed="rId1" cstate="print"/>
          <a:srcRect/>
          <a:stretch>
            <a:fillRect/>
          </a:stretch>
        </p:blipFill>
        <p:spPr bwMode="auto">
          <a:xfrm>
            <a:off x="1833563" y="2954338"/>
            <a:ext cx="5153025" cy="2543175"/>
          </a:xfrm>
          <a:prstGeom prst="rect">
            <a:avLst/>
          </a:prstGeom>
          <a:noFill/>
          <a:ln w="9525">
            <a:noFill/>
            <a:miter lim="800000"/>
            <a:headEnd/>
            <a:tailEnd/>
          </a:ln>
        </p:spPr>
      </p:pic>
      <p:sp>
        <p:nvSpPr>
          <p:cNvPr id="6" name="TextBox 5"/>
          <p:cNvSpPr txBox="1"/>
          <p:nvPr/>
        </p:nvSpPr>
        <p:spPr>
          <a:xfrm>
            <a:off x="446088" y="5875338"/>
            <a:ext cx="8324850" cy="461962"/>
          </a:xfrm>
          <a:prstGeom prst="rect">
            <a:avLst/>
          </a:prstGeom>
          <a:noFill/>
        </p:spPr>
        <p:txBody>
          <a:bodyPr>
            <a:spAutoFit/>
          </a:bodyPr>
          <a:lstStyle/>
          <a:p>
            <a:pPr>
              <a:defRPr/>
            </a:pPr>
            <a:r>
              <a:rPr lang="zh-CN" altLang="en-US" sz="2400" b="1" dirty="0">
                <a:solidFill>
                  <a:srgbClr val="0070C0"/>
                </a:solidFill>
              </a:rPr>
              <a:t>最后 </a:t>
            </a:r>
            <a:r>
              <a:rPr lang="en-US" altLang="zh-CN" sz="2400" b="1" dirty="0">
                <a:solidFill>
                  <a:srgbClr val="0070C0"/>
                </a:solidFill>
              </a:rPr>
              <a:t>Intel</a:t>
            </a:r>
            <a:r>
              <a:rPr lang="zh-CN" altLang="en-US" sz="2400" b="1" dirty="0">
                <a:solidFill>
                  <a:srgbClr val="0070C0"/>
                </a:solidFill>
              </a:rPr>
              <a:t>公司付出很大代价，回收</a:t>
            </a:r>
            <a:r>
              <a:rPr lang="en-US" altLang="zh-CN" sz="2400" b="1" dirty="0">
                <a:solidFill>
                  <a:srgbClr val="0070C0"/>
                </a:solidFill>
              </a:rPr>
              <a:t>CPU</a:t>
            </a:r>
            <a:r>
              <a:rPr lang="zh-CN" altLang="en-US" sz="2400" b="1" dirty="0">
                <a:solidFill>
                  <a:srgbClr val="0070C0"/>
                </a:solidFill>
              </a:rPr>
              <a:t>，造成</a:t>
            </a:r>
            <a:r>
              <a:rPr lang="en-US" altLang="zh-CN" sz="2400" b="1" dirty="0">
                <a:solidFill>
                  <a:srgbClr val="0070C0"/>
                </a:solidFill>
              </a:rPr>
              <a:t>4</a:t>
            </a:r>
            <a:r>
              <a:rPr lang="zh-CN" altLang="en-US" sz="2400" b="1" dirty="0">
                <a:solidFill>
                  <a:srgbClr val="0070C0"/>
                </a:solidFill>
              </a:rPr>
              <a:t>亿美元损失</a:t>
            </a:r>
            <a:endParaRPr lang="zh-CN" altLang="en-US" sz="24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strVal val="#ppt_w*0.70"/>
                                          </p:val>
                                        </p:tav>
                                        <p:tav tm="100000">
                                          <p:val>
                                            <p:strVal val="#ppt_w"/>
                                          </p:val>
                                        </p:tav>
                                      </p:tavLst>
                                    </p:anim>
                                    <p:anim calcmode="lin" valueType="num">
                                      <p:cBhvr>
                                        <p:cTn id="8" dur="1000" fill="hold"/>
                                        <p:tgtEl>
                                          <p:spTgt spid="21508"/>
                                        </p:tgtEl>
                                        <p:attrNameLst>
                                          <p:attrName>ppt_h</p:attrName>
                                        </p:attrNameLst>
                                      </p:cBhvr>
                                      <p:tavLst>
                                        <p:tav tm="0">
                                          <p:val>
                                            <p:strVal val="#ppt_h"/>
                                          </p:val>
                                        </p:tav>
                                        <p:tav tm="100000">
                                          <p:val>
                                            <p:strVal val="#ppt_h"/>
                                          </p:val>
                                        </p:tav>
                                      </p:tavLst>
                                    </p:anim>
                                    <p:animEffect transition="in" filter="fade">
                                      <p:cBhvr>
                                        <p:cTn id="9" dur="1000"/>
                                        <p:tgtEl>
                                          <p:spTgt spid="2150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31640" y="366695"/>
            <a:ext cx="6240756" cy="561975"/>
          </a:xfrm>
        </p:spPr>
        <p:txBody>
          <a:bodyPr/>
          <a:lstStyle/>
          <a:p>
            <a:pPr marL="533400" indent="-355600" algn="ctr">
              <a:lnSpc>
                <a:spcPct val="150000"/>
              </a:lnSpc>
            </a:pPr>
            <a:r>
              <a:rPr lang="zh-CN" altLang="en-US" sz="3600" b="1" dirty="0">
                <a:solidFill>
                  <a:srgbClr val="FFFF00"/>
                </a:solidFill>
                <a:latin typeface="+mj-ea"/>
              </a:rPr>
              <a:t>火星探测飞船坠毁</a:t>
            </a:r>
            <a:endParaRPr lang="zh-CN" altLang="en-US" sz="3600" b="1" dirty="0">
              <a:solidFill>
                <a:srgbClr val="FFFF00"/>
              </a:solidFill>
              <a:latin typeface="+mj-ea"/>
            </a:endParaRPr>
          </a:p>
        </p:txBody>
      </p:sp>
      <p:sp>
        <p:nvSpPr>
          <p:cNvPr id="22531" name="Content Placeholder 2"/>
          <p:cNvSpPr>
            <a:spLocks noGrp="1"/>
          </p:cNvSpPr>
          <p:nvPr>
            <p:ph idx="1"/>
          </p:nvPr>
        </p:nvSpPr>
        <p:spPr>
          <a:xfrm>
            <a:off x="395536" y="1556792"/>
            <a:ext cx="5328592" cy="4749800"/>
          </a:xfrm>
        </p:spPr>
        <p:txBody>
          <a:bodyPr/>
          <a:lstStyle/>
          <a:p>
            <a:pPr eaLnBrk="0" hangingPunct="0">
              <a:lnSpc>
                <a:spcPct val="130000"/>
              </a:lnSpc>
              <a:buClr>
                <a:schemeClr val="accent1">
                  <a:lumMod val="50000"/>
                </a:schemeClr>
              </a:buClr>
              <a:buSzPct val="90000"/>
              <a:buFont typeface="Wingdings" panose="05000000000000000000" pitchFamily="2" charset="2"/>
              <a:buChar char="p"/>
              <a:defRPr/>
            </a:pPr>
            <a:r>
              <a:rPr lang="zh-CN" sz="2400" b="1" kern="1200" dirty="0">
                <a:solidFill>
                  <a:srgbClr val="0070C0"/>
                </a:solidFill>
                <a:ea typeface="楷体" panose="02010609060101010101" charset="-122"/>
                <a:cs typeface="楷体" panose="02010609060101010101" charset="-122"/>
              </a:rPr>
              <a:t>机械震动在大多数情况下也会触发着地开关，设置错误的数据位。设想飞船开始着陆时，计算机极有可能关闭推进器，而火星登陆飞船下坠</a:t>
            </a:r>
            <a:r>
              <a:rPr lang="en-US" altLang="zh-CN" sz="2400" b="1" kern="1200" dirty="0">
                <a:solidFill>
                  <a:srgbClr val="0070C0"/>
                </a:solidFill>
                <a:ea typeface="楷体" panose="02010609060101010101" charset="-122"/>
                <a:cs typeface="楷体" panose="02010609060101010101" charset="-122"/>
              </a:rPr>
              <a:t>1800</a:t>
            </a:r>
            <a:r>
              <a:rPr lang="zh-CN" sz="2400" b="1" kern="1200" dirty="0">
                <a:solidFill>
                  <a:srgbClr val="0070C0"/>
                </a:solidFill>
                <a:ea typeface="楷体" panose="02010609060101010101" charset="-122"/>
                <a:cs typeface="楷体" panose="02010609060101010101" charset="-122"/>
              </a:rPr>
              <a:t>米之后没有反推进器的帮助，冲向地面，必然会撞成碎片</a:t>
            </a:r>
            <a:endParaRPr lang="en-US" altLang="zh-CN" sz="2400" b="1" kern="1200" dirty="0">
              <a:solidFill>
                <a:srgbClr val="0070C0"/>
              </a:solidFill>
              <a:ea typeface="楷体" panose="02010609060101010101" charset="-122"/>
              <a:cs typeface="楷体" panose="02010609060101010101" charset="-122"/>
            </a:endParaRPr>
          </a:p>
          <a:p>
            <a:pPr eaLnBrk="0" hangingPunct="0">
              <a:lnSpc>
                <a:spcPct val="130000"/>
              </a:lnSpc>
              <a:buClr>
                <a:schemeClr val="accent1">
                  <a:lumMod val="50000"/>
                </a:schemeClr>
              </a:buClr>
              <a:buSzPct val="90000"/>
              <a:buFont typeface="Wingdings" panose="05000000000000000000" pitchFamily="2" charset="2"/>
              <a:buChar char="p"/>
              <a:defRPr/>
            </a:pPr>
            <a:r>
              <a:rPr lang="zh-CN" altLang="en-US" sz="2400" b="1" kern="1200" dirty="0">
                <a:solidFill>
                  <a:srgbClr val="0070C0"/>
                </a:solidFill>
                <a:ea typeface="楷体" panose="02010609060101010101" charset="-122"/>
                <a:cs typeface="楷体" panose="02010609060101010101" charset="-122"/>
              </a:rPr>
              <a:t>两个小组</a:t>
            </a:r>
            <a:r>
              <a:rPr lang="zh-CN" sz="2400" b="1" kern="1200" dirty="0">
                <a:solidFill>
                  <a:srgbClr val="0070C0"/>
                </a:solidFill>
                <a:ea typeface="楷体" panose="02010609060101010101" charset="-122"/>
                <a:cs typeface="楷体" panose="02010609060101010101" charset="-122"/>
              </a:rPr>
              <a:t>本身的工作都没什么问题，就是没有合在一起测试，其接口没有被测，而问题就在这里</a:t>
            </a:r>
            <a:endParaRPr lang="zh-CN" altLang="en-US" sz="2400" b="1" kern="1200" dirty="0">
              <a:solidFill>
                <a:srgbClr val="0070C0"/>
              </a:solidFill>
              <a:ea typeface="楷体" panose="02010609060101010101" charset="-122"/>
              <a:cs typeface="楷体" panose="02010609060101010101" charset="-122"/>
            </a:endParaRPr>
          </a:p>
        </p:txBody>
      </p:sp>
      <p:pic>
        <p:nvPicPr>
          <p:cNvPr id="22532" name="Picture 5" descr="http://www.scientificamerican.com/media/inline/E94DBF14-9F3B-3D1F-3CFD4102717B20A9_1.jpg"/>
          <p:cNvPicPr>
            <a:picLocks noChangeAspect="1" noChangeArrowheads="1"/>
          </p:cNvPicPr>
          <p:nvPr/>
        </p:nvPicPr>
        <p:blipFill>
          <a:blip r:embed="rId1" cstate="print"/>
          <a:srcRect/>
          <a:stretch>
            <a:fillRect/>
          </a:stretch>
        </p:blipFill>
        <p:spPr bwMode="auto">
          <a:xfrm>
            <a:off x="5796136" y="2492896"/>
            <a:ext cx="30480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left)">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更多的悲剧</a:t>
            </a:r>
            <a:endParaRPr lang="zh-CN" altLang="en-US" sz="3600" b="1" dirty="0">
              <a:solidFill>
                <a:srgbClr val="FFFF00"/>
              </a:solidFill>
              <a:latin typeface="+mj-ea"/>
            </a:endParaRPr>
          </a:p>
        </p:txBody>
      </p:sp>
      <p:sp>
        <p:nvSpPr>
          <p:cNvPr id="23555" name="Content Placeholder 2"/>
          <p:cNvSpPr>
            <a:spLocks noGrp="1"/>
          </p:cNvSpPr>
          <p:nvPr>
            <p:ph idx="1"/>
          </p:nvPr>
        </p:nvSpPr>
        <p:spPr>
          <a:xfrm>
            <a:off x="539750" y="1844675"/>
            <a:ext cx="8065135" cy="4717415"/>
          </a:xfrm>
        </p:spPr>
        <p:txBody>
          <a:bodyPr/>
          <a:lstStyle/>
          <a:p>
            <a:pPr eaLnBrk="0" latinLnBrk="0" hangingPunct="0">
              <a:lnSpc>
                <a:spcPct val="180000"/>
              </a:lnSpc>
              <a:spcBef>
                <a:spcPts val="0"/>
              </a:spcBef>
              <a:buClr>
                <a:schemeClr val="accent1">
                  <a:lumMod val="50000"/>
                </a:schemeClr>
              </a:buClr>
              <a:buSzPct val="90000"/>
              <a:buFont typeface="Wingdings" panose="05000000000000000000" pitchFamily="2" charset="2"/>
              <a:buChar char="p"/>
              <a:defRPr/>
            </a:pPr>
            <a:r>
              <a:rPr lang="zh-CN" sz="2400" b="1" kern="1200" dirty="0">
                <a:solidFill>
                  <a:srgbClr val="0070C0"/>
                </a:solidFill>
                <a:ea typeface="楷体" panose="02010609060101010101" charset="-122"/>
                <a:cs typeface="楷体" panose="02010609060101010101" charset="-122"/>
              </a:rPr>
              <a:t>放射性治疗仪</a:t>
            </a:r>
            <a:r>
              <a:rPr lang="en-US" altLang="zh-CN" sz="2400" b="1" kern="1200" dirty="0">
                <a:solidFill>
                  <a:srgbClr val="0070C0"/>
                </a:solidFill>
                <a:ea typeface="楷体" panose="02010609060101010101" charset="-122"/>
                <a:cs typeface="楷体" panose="02010609060101010101" charset="-122"/>
              </a:rPr>
              <a:t>Therac-25</a:t>
            </a:r>
            <a:r>
              <a:rPr lang="zh-CN" sz="2400" b="1" kern="1200" dirty="0">
                <a:solidFill>
                  <a:srgbClr val="0070C0"/>
                </a:solidFill>
                <a:ea typeface="楷体" panose="02010609060101010101" charset="-122"/>
                <a:cs typeface="楷体" panose="02010609060101010101" charset="-122"/>
              </a:rPr>
              <a:t>中的软件存在缺陷，导致几个癌症病人受到非常严重的过量放射性治疗，其中</a:t>
            </a:r>
            <a:r>
              <a:rPr lang="en-US" altLang="zh-CN" sz="2400" b="1" kern="1200" dirty="0">
                <a:solidFill>
                  <a:srgbClr val="0070C0"/>
                </a:solidFill>
                <a:ea typeface="楷体" panose="02010609060101010101" charset="-122"/>
                <a:cs typeface="楷体" panose="02010609060101010101" charset="-122"/>
              </a:rPr>
              <a:t>4</a:t>
            </a:r>
            <a:r>
              <a:rPr lang="zh-CN" sz="2400" b="1" kern="1200" dirty="0">
                <a:solidFill>
                  <a:srgbClr val="0070C0"/>
                </a:solidFill>
                <a:ea typeface="楷体" panose="02010609060101010101" charset="-122"/>
                <a:cs typeface="楷体" panose="02010609060101010101" charset="-122"/>
              </a:rPr>
              <a:t>个人因此死亡</a:t>
            </a:r>
            <a:endParaRPr lang="en-US" altLang="zh-CN" sz="2400" b="1" kern="1200" dirty="0">
              <a:solidFill>
                <a:srgbClr val="0070C0"/>
              </a:solidFill>
              <a:ea typeface="楷体" panose="02010609060101010101" charset="-122"/>
              <a:cs typeface="楷体" panose="02010609060101010101" charset="-122"/>
            </a:endParaRPr>
          </a:p>
          <a:p>
            <a:pPr eaLnBrk="0" latinLnBrk="0" hangingPunct="0">
              <a:lnSpc>
                <a:spcPct val="180000"/>
              </a:lnSpc>
              <a:spcBef>
                <a:spcPts val="0"/>
              </a:spcBef>
              <a:buClr>
                <a:schemeClr val="accent1">
                  <a:lumMod val="50000"/>
                </a:schemeClr>
              </a:buClr>
              <a:buSzPct val="90000"/>
              <a:buFont typeface="Wingdings" panose="05000000000000000000" pitchFamily="2" charset="2"/>
              <a:buChar char="p"/>
              <a:defRPr/>
            </a:pPr>
            <a:r>
              <a:rPr lang="zh-CN" sz="2400" b="1" kern="1200" dirty="0">
                <a:solidFill>
                  <a:srgbClr val="0070C0"/>
                </a:solidFill>
                <a:ea typeface="楷体" panose="02010609060101010101" charset="-122"/>
                <a:cs typeface="楷体" panose="02010609060101010101" charset="-122"/>
              </a:rPr>
              <a:t>当爱国者导弹防御系统的时钟累计运行超过</a:t>
            </a:r>
            <a:r>
              <a:rPr lang="en-US" altLang="zh-CN" sz="2400" b="1" kern="1200" dirty="0">
                <a:solidFill>
                  <a:srgbClr val="0070C0"/>
                </a:solidFill>
                <a:ea typeface="楷体" panose="02010609060101010101" charset="-122"/>
                <a:cs typeface="楷体" panose="02010609060101010101" charset="-122"/>
              </a:rPr>
              <a:t>14</a:t>
            </a:r>
            <a:r>
              <a:rPr lang="zh-CN" sz="2400" b="1" kern="1200" dirty="0">
                <a:solidFill>
                  <a:srgbClr val="0070C0"/>
                </a:solidFill>
                <a:ea typeface="楷体" panose="02010609060101010101" charset="-122"/>
                <a:cs typeface="楷体" panose="02010609060101010101" charset="-122"/>
              </a:rPr>
              <a:t>小时后，系统的跟踪系统就不准确</a:t>
            </a:r>
            <a:r>
              <a:rPr lang="zh-CN" altLang="en-US" sz="2400" b="1" kern="1200" dirty="0">
                <a:solidFill>
                  <a:srgbClr val="0070C0"/>
                </a:solidFill>
                <a:ea typeface="楷体" panose="02010609060101010101" charset="-122"/>
                <a:cs typeface="楷体" panose="02010609060101010101" charset="-122"/>
              </a:rPr>
              <a:t>。从而导致</a:t>
            </a:r>
            <a:r>
              <a:rPr lang="zh-CN" sz="2400" b="1" kern="1200" dirty="0">
                <a:solidFill>
                  <a:srgbClr val="0070C0"/>
                </a:solidFill>
                <a:ea typeface="楷体" panose="02010609060101010101" charset="-122"/>
                <a:cs typeface="楷体" panose="02010609060101010101" charset="-122"/>
              </a:rPr>
              <a:t>拦截伊拉克飞毛腿导弹</a:t>
            </a:r>
            <a:r>
              <a:rPr lang="zh-CN" altLang="en-US" sz="2400" b="1" kern="1200" dirty="0">
                <a:solidFill>
                  <a:srgbClr val="0070C0"/>
                </a:solidFill>
                <a:ea typeface="楷体" panose="02010609060101010101" charset="-122"/>
                <a:cs typeface="楷体" panose="02010609060101010101" charset="-122"/>
              </a:rPr>
              <a:t>的几次失败</a:t>
            </a:r>
            <a:r>
              <a:rPr lang="zh-CN" sz="2400" b="1" kern="1200" dirty="0">
                <a:solidFill>
                  <a:srgbClr val="0070C0"/>
                </a:solidFill>
                <a:ea typeface="楷体" panose="02010609060101010101" charset="-122"/>
                <a:cs typeface="楷体" panose="02010609060101010101" charset="-122"/>
              </a:rPr>
              <a:t>，其中一枚在沙特阿拉伯的多哈爆炸的飞毛腿导弹造成</a:t>
            </a:r>
            <a:r>
              <a:rPr lang="en-US" altLang="zh-CN" sz="2400" b="1" kern="1200" dirty="0">
                <a:solidFill>
                  <a:srgbClr val="0070C0"/>
                </a:solidFill>
                <a:ea typeface="楷体" panose="02010609060101010101" charset="-122"/>
                <a:cs typeface="楷体" panose="02010609060101010101" charset="-122"/>
              </a:rPr>
              <a:t>28</a:t>
            </a:r>
            <a:r>
              <a:rPr lang="zh-CN" sz="2400" b="1" kern="1200" dirty="0">
                <a:solidFill>
                  <a:srgbClr val="0070C0"/>
                </a:solidFill>
                <a:ea typeface="楷体" panose="02010609060101010101" charset="-122"/>
                <a:cs typeface="楷体" panose="02010609060101010101" charset="-122"/>
              </a:rPr>
              <a:t>名美国士兵死亡</a:t>
            </a:r>
            <a:endParaRPr lang="zh-CN" altLang="en-US" sz="2400" b="1" kern="1200" dirty="0">
              <a:solidFill>
                <a:srgbClr val="0070C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1" cstate="print"/>
          <a:srcRect/>
          <a:stretch>
            <a:fillRect/>
          </a:stretch>
        </p:blipFill>
        <p:spPr bwMode="auto">
          <a:xfrm>
            <a:off x="4968044" y="4077072"/>
            <a:ext cx="3563937" cy="2571750"/>
          </a:xfrm>
          <a:prstGeom prst="rect">
            <a:avLst/>
          </a:prstGeom>
          <a:noFill/>
          <a:ln w="9525">
            <a:noFill/>
            <a:miter lim="800000"/>
            <a:headEnd/>
            <a:tailEnd/>
          </a:ln>
        </p:spPr>
      </p:pic>
      <p:sp>
        <p:nvSpPr>
          <p:cNvPr id="4" name="Text Box 4"/>
          <p:cNvSpPr txBox="1">
            <a:spLocks noChangeArrowheads="1"/>
          </p:cNvSpPr>
          <p:nvPr/>
        </p:nvSpPr>
        <p:spPr bwMode="auto">
          <a:xfrm>
            <a:off x="611560" y="6093296"/>
            <a:ext cx="3957638" cy="525401"/>
          </a:xfrm>
          <a:prstGeom prst="rect">
            <a:avLst/>
          </a:prstGeom>
          <a:noFill/>
          <a:ln w="9525">
            <a:noFill/>
            <a:miter lim="800000"/>
          </a:ln>
        </p:spPr>
        <p:txBody>
          <a:bodyPr lIns="90000" tIns="46800" rIns="90000" bIns="46800">
            <a:spAutoFit/>
          </a:bodyPr>
          <a:lstStyle/>
          <a:p>
            <a:pPr eaLnBrk="0" hangingPunct="0"/>
            <a:r>
              <a:rPr kumimoji="1" lang="de-DE" altLang="zh-CN" sz="1400" b="1" dirty="0" smtClean="0">
                <a:solidFill>
                  <a:schemeClr val="accent2"/>
                </a:solidFill>
                <a:latin typeface="Arial" panose="020B0604020202020204" pitchFamily="34" charset="0"/>
                <a:hlinkClick r:id="rId2"/>
              </a:rPr>
              <a:t>http</a:t>
            </a:r>
            <a:r>
              <a:rPr kumimoji="1" lang="de-DE" altLang="zh-CN" sz="1400" b="1" dirty="0">
                <a:solidFill>
                  <a:schemeClr val="accent2"/>
                </a:solidFill>
                <a:latin typeface="Arial" panose="020B0604020202020204" pitchFamily="34" charset="0"/>
                <a:hlinkClick r:id="rId2"/>
              </a:rPr>
              <a:t>://</a:t>
            </a:r>
            <a:r>
              <a:rPr kumimoji="1" lang="de-DE" altLang="zh-CN" sz="1400" b="1" dirty="0" smtClean="0">
                <a:solidFill>
                  <a:schemeClr val="accent2"/>
                </a:solidFill>
                <a:latin typeface="Arial" panose="020B0604020202020204" pitchFamily="34" charset="0"/>
                <a:hlinkClick r:id="rId2"/>
              </a:rPr>
              <a:t>news.163.com/07/1217/01/3VSLHQ4E00011229.html</a:t>
            </a:r>
            <a:endParaRPr kumimoji="1" lang="zh-TW" altLang="en-US" sz="1400" b="1" dirty="0">
              <a:latin typeface="Arial" panose="020B0604020202020204" pitchFamily="34" charset="0"/>
            </a:endParaRPr>
          </a:p>
        </p:txBody>
      </p:sp>
      <p:pic>
        <p:nvPicPr>
          <p:cNvPr id="58372" name="Picture 3"/>
          <p:cNvPicPr>
            <a:picLocks noChangeAspect="1" noChangeArrowheads="1"/>
          </p:cNvPicPr>
          <p:nvPr/>
        </p:nvPicPr>
        <p:blipFill>
          <a:blip r:embed="rId3" cstate="print"/>
          <a:srcRect/>
          <a:stretch>
            <a:fillRect/>
          </a:stretch>
        </p:blipFill>
        <p:spPr bwMode="auto">
          <a:xfrm>
            <a:off x="4968044" y="1520788"/>
            <a:ext cx="3554413" cy="2543175"/>
          </a:xfrm>
          <a:prstGeom prst="rect">
            <a:avLst/>
          </a:prstGeom>
          <a:noFill/>
          <a:ln w="9525">
            <a:noFill/>
            <a:miter lim="800000"/>
            <a:headEnd/>
            <a:tailEnd/>
          </a:ln>
        </p:spPr>
      </p:pic>
      <p:sp>
        <p:nvSpPr>
          <p:cNvPr id="130056" name="Text Box 8"/>
          <p:cNvSpPr txBox="1">
            <a:spLocks noChangeArrowheads="1"/>
          </p:cNvSpPr>
          <p:nvPr/>
        </p:nvSpPr>
        <p:spPr bwMode="auto">
          <a:xfrm>
            <a:off x="179512" y="1484784"/>
            <a:ext cx="4824536" cy="4524375"/>
          </a:xfrm>
          <a:prstGeom prst="rect">
            <a:avLst/>
          </a:prstGeom>
          <a:noFill/>
          <a:ln w="9525">
            <a:noFill/>
            <a:miter lim="800000"/>
          </a:ln>
          <a:effectLst/>
        </p:spPr>
        <p:txBody>
          <a:bodyPr wrap="square" lIns="90000" tIns="46800" rIns="90000" bIns="46800">
            <a:spAutoFit/>
          </a:bodyPr>
          <a:lstStyle/>
          <a:p>
            <a:pPr marL="342900" indent="-342900" eaLnBrk="0" latinLnBrk="0" hangingPunct="0">
              <a:lnSpc>
                <a:spcPct val="150000"/>
              </a:lnSpc>
              <a:spcBef>
                <a:spcPts val="0"/>
              </a:spcBef>
              <a:buClr>
                <a:schemeClr val="accent1">
                  <a:lumMod val="50000"/>
                </a:schemeClr>
              </a:buClr>
              <a:buSzPct val="90000"/>
              <a:buFont typeface="Wingdings" panose="05000000000000000000" pitchFamily="2" charset="2"/>
              <a:buChar char="p"/>
              <a:defRPr/>
            </a:pPr>
            <a:r>
              <a:rPr lang="en-US" altLang="zh-CN" sz="2400" b="1" i="0" dirty="0">
                <a:solidFill>
                  <a:srgbClr val="0070C0"/>
                </a:solidFill>
                <a:latin typeface="+mn-lt"/>
                <a:ea typeface="楷体" panose="02010609060101010101" charset="-122"/>
                <a:cs typeface="楷体" panose="02010609060101010101" charset="-122"/>
              </a:rPr>
              <a:t>2006</a:t>
            </a:r>
            <a:r>
              <a:rPr lang="zh-CN" altLang="en-US" sz="2400" b="1" i="0" dirty="0">
                <a:solidFill>
                  <a:srgbClr val="0070C0"/>
                </a:solidFill>
                <a:latin typeface="+mn-lt"/>
                <a:ea typeface="楷体" panose="02010609060101010101" charset="-122"/>
                <a:cs typeface="楷体" panose="02010609060101010101" charset="-122"/>
              </a:rPr>
              <a:t>年</a:t>
            </a:r>
            <a:r>
              <a:rPr lang="en-US" altLang="zh-CN" sz="2400" b="1" i="0" dirty="0">
                <a:solidFill>
                  <a:srgbClr val="0070C0"/>
                </a:solidFill>
                <a:latin typeface="+mn-lt"/>
                <a:ea typeface="楷体" panose="02010609060101010101" charset="-122"/>
                <a:cs typeface="楷体" panose="02010609060101010101" charset="-122"/>
              </a:rPr>
              <a:t>4</a:t>
            </a:r>
            <a:r>
              <a:rPr lang="zh-CN" altLang="en-US" sz="2400" b="1" i="0" dirty="0">
                <a:solidFill>
                  <a:srgbClr val="0070C0"/>
                </a:solidFill>
                <a:latin typeface="+mn-lt"/>
                <a:ea typeface="楷体" panose="02010609060101010101" charset="-122"/>
                <a:cs typeface="楷体" panose="02010609060101010101" charset="-122"/>
              </a:rPr>
              <a:t>月</a:t>
            </a:r>
            <a:r>
              <a:rPr lang="en-US" altLang="zh-CN" sz="2400" b="1" i="0" dirty="0">
                <a:solidFill>
                  <a:srgbClr val="0070C0"/>
                </a:solidFill>
                <a:latin typeface="+mn-lt"/>
                <a:ea typeface="楷体" panose="02010609060101010101" charset="-122"/>
                <a:cs typeface="楷体" panose="02010609060101010101" charset="-122"/>
              </a:rPr>
              <a:t>21</a:t>
            </a:r>
            <a:r>
              <a:rPr lang="zh-CN" altLang="en-US" sz="2400" b="1" i="0" dirty="0">
                <a:solidFill>
                  <a:srgbClr val="0070C0"/>
                </a:solidFill>
                <a:latin typeface="+mn-lt"/>
                <a:ea typeface="楷体" panose="02010609060101010101" charset="-122"/>
                <a:cs typeface="楷体" panose="02010609060101010101" charset="-122"/>
              </a:rPr>
              <a:t>日晚</a:t>
            </a:r>
            <a:r>
              <a:rPr lang="en-US" altLang="zh-CN" sz="2400" b="1" i="0" dirty="0">
                <a:solidFill>
                  <a:srgbClr val="0070C0"/>
                </a:solidFill>
                <a:latin typeface="+mn-lt"/>
                <a:ea typeface="楷体" panose="02010609060101010101" charset="-122"/>
                <a:cs typeface="楷体" panose="02010609060101010101" charset="-122"/>
              </a:rPr>
              <a:t>10</a:t>
            </a:r>
            <a:r>
              <a:rPr lang="zh-CN" altLang="en-US" sz="2400" b="1" i="0" dirty="0">
                <a:solidFill>
                  <a:srgbClr val="0070C0"/>
                </a:solidFill>
                <a:latin typeface="+mn-lt"/>
                <a:ea typeface="楷体" panose="02010609060101010101" charset="-122"/>
                <a:cs typeface="楷体" panose="02010609060101010101" charset="-122"/>
              </a:rPr>
              <a:t>时，许霆来到广州天河区黄埔大道某银行的</a:t>
            </a:r>
            <a:r>
              <a:rPr lang="en-US" altLang="zh-CN" sz="2400" b="1" i="0" dirty="0">
                <a:solidFill>
                  <a:srgbClr val="0070C0"/>
                </a:solidFill>
                <a:latin typeface="+mn-lt"/>
                <a:ea typeface="楷体" panose="02010609060101010101" charset="-122"/>
                <a:cs typeface="楷体" panose="02010609060101010101" charset="-122"/>
              </a:rPr>
              <a:t>ATM</a:t>
            </a:r>
            <a:r>
              <a:rPr lang="zh-CN" altLang="en-US" sz="2400" b="1" i="0" dirty="0">
                <a:solidFill>
                  <a:srgbClr val="0070C0"/>
                </a:solidFill>
                <a:latin typeface="+mn-lt"/>
                <a:ea typeface="楷体" panose="02010609060101010101" charset="-122"/>
                <a:cs typeface="楷体" panose="02010609060101010101" charset="-122"/>
              </a:rPr>
              <a:t>取款机取款。结果取出</a:t>
            </a:r>
            <a:r>
              <a:rPr lang="en-US" altLang="zh-CN" sz="2400" b="1" i="0" dirty="0">
                <a:solidFill>
                  <a:srgbClr val="0070C0"/>
                </a:solidFill>
                <a:latin typeface="+mn-lt"/>
                <a:ea typeface="楷体" panose="02010609060101010101" charset="-122"/>
                <a:cs typeface="楷体" panose="02010609060101010101" charset="-122"/>
              </a:rPr>
              <a:t>1000</a:t>
            </a:r>
            <a:r>
              <a:rPr lang="zh-CN" altLang="en-US" sz="2400" b="1" i="0" dirty="0">
                <a:solidFill>
                  <a:srgbClr val="0070C0"/>
                </a:solidFill>
                <a:latin typeface="+mn-lt"/>
                <a:ea typeface="楷体" panose="02010609060101010101" charset="-122"/>
                <a:cs typeface="楷体" panose="02010609060101010101" charset="-122"/>
              </a:rPr>
              <a:t>元后，银行卡账户里只被扣</a:t>
            </a:r>
            <a:r>
              <a:rPr lang="en-US" altLang="zh-CN" sz="2400" b="1" i="0" dirty="0">
                <a:solidFill>
                  <a:srgbClr val="0070C0"/>
                </a:solidFill>
                <a:latin typeface="+mn-lt"/>
                <a:ea typeface="楷体" panose="02010609060101010101" charset="-122"/>
                <a:cs typeface="楷体" panose="02010609060101010101" charset="-122"/>
              </a:rPr>
              <a:t>1</a:t>
            </a:r>
            <a:r>
              <a:rPr lang="zh-CN" altLang="en-US" sz="2400" b="1" i="0" dirty="0">
                <a:solidFill>
                  <a:srgbClr val="0070C0"/>
                </a:solidFill>
                <a:latin typeface="+mn-lt"/>
                <a:ea typeface="楷体" panose="02010609060101010101" charset="-122"/>
                <a:cs typeface="楷体" panose="02010609060101010101" charset="-122"/>
              </a:rPr>
              <a:t>元，许霆先后取款</a:t>
            </a:r>
            <a:r>
              <a:rPr lang="en-US" altLang="zh-CN" sz="2400" b="1" i="0" dirty="0">
                <a:solidFill>
                  <a:srgbClr val="0070C0"/>
                </a:solidFill>
                <a:latin typeface="+mn-lt"/>
                <a:ea typeface="楷体" panose="02010609060101010101" charset="-122"/>
                <a:cs typeface="楷体" panose="02010609060101010101" charset="-122"/>
              </a:rPr>
              <a:t>171</a:t>
            </a:r>
            <a:r>
              <a:rPr lang="zh-CN" altLang="en-US" sz="2400" b="1" i="0" dirty="0">
                <a:solidFill>
                  <a:srgbClr val="0070C0"/>
                </a:solidFill>
                <a:latin typeface="+mn-lt"/>
                <a:ea typeface="楷体" panose="02010609060101010101" charset="-122"/>
                <a:cs typeface="楷体" panose="02010609060101010101" charset="-122"/>
              </a:rPr>
              <a:t>笔，合计</a:t>
            </a:r>
            <a:r>
              <a:rPr lang="en-US" altLang="zh-CN" sz="2400" b="1" i="0" dirty="0">
                <a:solidFill>
                  <a:srgbClr val="0070C0"/>
                </a:solidFill>
                <a:latin typeface="+mn-lt"/>
                <a:ea typeface="楷体" panose="02010609060101010101" charset="-122"/>
                <a:cs typeface="楷体" panose="02010609060101010101" charset="-122"/>
              </a:rPr>
              <a:t>17.5</a:t>
            </a:r>
            <a:r>
              <a:rPr lang="zh-CN" altLang="en-US" sz="2400" b="1" i="0" dirty="0">
                <a:solidFill>
                  <a:srgbClr val="0070C0"/>
                </a:solidFill>
                <a:latin typeface="+mn-lt"/>
                <a:ea typeface="楷体" panose="02010609060101010101" charset="-122"/>
                <a:cs typeface="楷体" panose="02010609060101010101" charset="-122"/>
              </a:rPr>
              <a:t>万元。许霆潜逃一年后被抓获，以盗窃罪被判无期徒刑，后改判为</a:t>
            </a:r>
            <a:r>
              <a:rPr lang="en-US" altLang="zh-CN" sz="2400" b="1" i="0" dirty="0">
                <a:solidFill>
                  <a:srgbClr val="0070C0"/>
                </a:solidFill>
                <a:latin typeface="+mn-lt"/>
                <a:ea typeface="楷体" panose="02010609060101010101" charset="-122"/>
                <a:cs typeface="楷体" panose="02010609060101010101" charset="-122"/>
              </a:rPr>
              <a:t>5</a:t>
            </a:r>
            <a:r>
              <a:rPr lang="zh-CN" altLang="en-US" sz="2400" b="1" i="0" dirty="0">
                <a:solidFill>
                  <a:srgbClr val="0070C0"/>
                </a:solidFill>
                <a:latin typeface="+mn-lt"/>
                <a:ea typeface="楷体" panose="02010609060101010101" charset="-122"/>
                <a:cs typeface="楷体" panose="02010609060101010101" charset="-122"/>
              </a:rPr>
              <a:t>年有期</a:t>
            </a:r>
            <a:r>
              <a:rPr lang="zh-CN" altLang="en-US" sz="2400" b="1" i="0" dirty="0" smtClean="0">
                <a:solidFill>
                  <a:srgbClr val="0070C0"/>
                </a:solidFill>
                <a:latin typeface="+mn-lt"/>
                <a:ea typeface="楷体" panose="02010609060101010101" charset="-122"/>
                <a:cs typeface="楷体" panose="02010609060101010101" charset="-122"/>
              </a:rPr>
              <a:t>徒刑。</a:t>
            </a:r>
            <a:endParaRPr lang="zh-CN" altLang="en-US" sz="2400" b="1" i="0" dirty="0" smtClean="0">
              <a:solidFill>
                <a:srgbClr val="0070C0"/>
              </a:solidFill>
              <a:latin typeface="+mn-lt"/>
              <a:ea typeface="楷体" panose="02010609060101010101" charset="-122"/>
              <a:cs typeface="楷体" panose="02010609060101010101" charset="-122"/>
            </a:endParaRPr>
          </a:p>
        </p:txBody>
      </p:sp>
      <p:sp>
        <p:nvSpPr>
          <p:cNvPr id="7" name="标题 6"/>
          <p:cNvSpPr>
            <a:spLocks noGrp="1"/>
          </p:cNvSpPr>
          <p:nvPr>
            <p:ph type="title" idx="4294967295"/>
          </p:nvPr>
        </p:nvSpPr>
        <p:spPr>
          <a:xfrm>
            <a:off x="539552" y="332656"/>
            <a:ext cx="7488832" cy="1008112"/>
          </a:xfrm>
        </p:spPr>
        <p:txBody>
          <a:bodyPr tIns="0" bIns="0" anchor="t"/>
          <a:lstStyle/>
          <a:p>
            <a:pPr marL="533400" indent="-355600" algn="ctr">
              <a:lnSpc>
                <a:spcPct val="150000"/>
              </a:lnSpc>
            </a:pPr>
            <a:r>
              <a:rPr lang="zh-CN" altLang="en-US" sz="3600" b="1" dirty="0">
                <a:solidFill>
                  <a:srgbClr val="FFFF00"/>
                </a:solidFill>
                <a:latin typeface="+mj-ea"/>
              </a:rPr>
              <a:t>是软件的错误将许霆送进了监狱？</a:t>
            </a:r>
            <a:endParaRPr lang="zh-CN" altLang="en-US" sz="3600" b="1" dirty="0">
              <a:solidFill>
                <a:srgbClr val="FFFF00"/>
              </a:solidFill>
              <a:latin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056"/>
                                        </p:tgtEl>
                                        <p:attrNameLst>
                                          <p:attrName>style.visibility</p:attrName>
                                        </p:attrNameLst>
                                      </p:cBhvr>
                                      <p:to>
                                        <p:strVal val="visible"/>
                                      </p:to>
                                    </p:set>
                                    <p:anim calcmode="lin" valueType="num">
                                      <p:cBhvr additive="base">
                                        <p:cTn id="7" dur="500" fill="hold"/>
                                        <p:tgtEl>
                                          <p:spTgt spid="130056"/>
                                        </p:tgtEl>
                                        <p:attrNameLst>
                                          <p:attrName>ppt_x</p:attrName>
                                        </p:attrNameLst>
                                      </p:cBhvr>
                                      <p:tavLst>
                                        <p:tav tm="0">
                                          <p:val>
                                            <p:strVal val="1+#ppt_w/2"/>
                                          </p:val>
                                        </p:tav>
                                        <p:tav tm="100000">
                                          <p:val>
                                            <p:strVal val="#ppt_x"/>
                                          </p:val>
                                        </p:tav>
                                      </p:tavLst>
                                    </p:anim>
                                    <p:anim calcmode="lin" valueType="num">
                                      <p:cBhvr additive="base">
                                        <p:cTn id="8" dur="500" fill="hold"/>
                                        <p:tgtEl>
                                          <p:spTgt spid="1300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0056" grpId="0" bldLvl="0" animBg="1"/>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3190</Words>
  <Application>WPS 演示</Application>
  <PresentationFormat>全屏显示(4:3)</PresentationFormat>
  <Paragraphs>217</Paragraphs>
  <Slides>29</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宋体</vt:lpstr>
      <vt:lpstr>Wingdings</vt:lpstr>
      <vt:lpstr>黑体</vt:lpstr>
      <vt:lpstr>楷体_GB2312</vt:lpstr>
      <vt:lpstr>新宋体</vt:lpstr>
      <vt:lpstr>楷体</vt:lpstr>
      <vt:lpstr>Times New Roman</vt:lpstr>
      <vt:lpstr>微软雅黑</vt:lpstr>
      <vt:lpstr>Arial Unicode MS</vt:lpstr>
      <vt:lpstr>Verdana</vt:lpstr>
      <vt:lpstr>6</vt:lpstr>
      <vt:lpstr>PowerPoint 演示文稿</vt:lpstr>
      <vt:lpstr>第1章 引论</vt:lpstr>
      <vt:lpstr>问题</vt:lpstr>
      <vt:lpstr>1.1 软件测试的必要性</vt:lpstr>
      <vt:lpstr>迪斯尼并不总是带来笑声</vt:lpstr>
      <vt:lpstr>一个缺陷造成了数亿美元损失</vt:lpstr>
      <vt:lpstr>火星探测飞船坠毁</vt:lpstr>
      <vt:lpstr>更多的悲剧</vt:lpstr>
      <vt:lpstr>是软件的错误将许霆送进了监狱？</vt:lpstr>
      <vt:lpstr>08奥运票务中心、12306的道歉</vt:lpstr>
      <vt:lpstr>动车事故</vt:lpstr>
      <vt:lpstr>为什么要进行软件测试?</vt:lpstr>
      <vt:lpstr>1.3 什么是软件测试？</vt:lpstr>
      <vt:lpstr>什么是测试？</vt:lpstr>
      <vt:lpstr>软件测试学科的发展</vt:lpstr>
      <vt:lpstr>更好的阶段划分</vt:lpstr>
      <vt:lpstr>软件测试的正向思维</vt:lpstr>
      <vt:lpstr>软件测试的反向思维 </vt:lpstr>
      <vt:lpstr>软件测试定义的两面性 </vt:lpstr>
      <vt:lpstr>软件测试的定义</vt:lpstr>
      <vt:lpstr>更完整的定义</vt:lpstr>
      <vt:lpstr>软件测试的其它观点</vt:lpstr>
      <vt:lpstr>软件测试的价值</vt:lpstr>
      <vt:lpstr>1.4 软件测试和开发的关系</vt:lpstr>
      <vt:lpstr>1.5 测试和质量保证的关系</vt:lpstr>
      <vt:lpstr>SQA活动</vt:lpstr>
      <vt:lpstr>SQA与软件测试有什么关系和区别？ </vt:lpstr>
      <vt:lpstr>测试 vs. SQA</vt:lpstr>
      <vt:lpstr>1.6 测试驱动开发的思想</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丁晓明</cp:lastModifiedBy>
  <cp:revision>311</cp:revision>
  <dcterms:created xsi:type="dcterms:W3CDTF">2011-09-26T13:26:00Z</dcterms:created>
  <dcterms:modified xsi:type="dcterms:W3CDTF">2021-03-01T09:06:59Z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40591F9C4076462983A438AF774C53B3</vt:lpwstr>
  </property>
</Properties>
</file>