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43" r:id="rId3"/>
    <p:sldId id="1144" r:id="rId5"/>
    <p:sldId id="1145" r:id="rId6"/>
    <p:sldId id="1142" r:id="rId7"/>
    <p:sldId id="1049" r:id="rId8"/>
    <p:sldId id="1146" r:id="rId9"/>
    <p:sldId id="1151" r:id="rId10"/>
    <p:sldId id="1147" r:id="rId11"/>
    <p:sldId id="1148" r:id="rId12"/>
    <p:sldId id="1149" r:id="rId13"/>
    <p:sldId id="1150" r:id="rId14"/>
    <p:sldId id="1159" r:id="rId15"/>
    <p:sldId id="1085" r:id="rId16"/>
    <p:sldId id="1152" r:id="rId17"/>
    <p:sldId id="1086" r:id="rId18"/>
    <p:sldId id="1004" r:id="rId19"/>
    <p:sldId id="859" r:id="rId20"/>
    <p:sldId id="860" r:id="rId21"/>
    <p:sldId id="927" r:id="rId22"/>
    <p:sldId id="861" r:id="rId23"/>
    <p:sldId id="862" r:id="rId24"/>
    <p:sldId id="863" r:id="rId25"/>
    <p:sldId id="1109" r:id="rId26"/>
    <p:sldId id="1131" r:id="rId27"/>
    <p:sldId id="1106" r:id="rId28"/>
    <p:sldId id="1107" r:id="rId29"/>
    <p:sldId id="1108" r:id="rId30"/>
    <p:sldId id="1110" r:id="rId31"/>
    <p:sldId id="1111" r:id="rId32"/>
    <p:sldId id="1153" r:id="rId33"/>
    <p:sldId id="1112" r:id="rId34"/>
    <p:sldId id="1123" r:id="rId35"/>
    <p:sldId id="1141" r:id="rId36"/>
    <p:sldId id="1023" r:id="rId37"/>
    <p:sldId id="1025" r:id="rId38"/>
    <p:sldId id="1026" r:id="rId39"/>
    <p:sldId id="1136" r:id="rId40"/>
    <p:sldId id="1154" r:id="rId41"/>
    <p:sldId id="1031" r:id="rId42"/>
    <p:sldId id="1032" r:id="rId43"/>
    <p:sldId id="1034" r:id="rId44"/>
    <p:sldId id="1126" r:id="rId45"/>
    <p:sldId id="1035" r:id="rId46"/>
    <p:sldId id="1036" r:id="rId47"/>
    <p:sldId id="1037" r:id="rId48"/>
    <p:sldId id="1038" r:id="rId49"/>
    <p:sldId id="1138" r:id="rId50"/>
    <p:sldId id="1155" r:id="rId51"/>
    <p:sldId id="1160" r:id="rId52"/>
    <p:sldId id="1161" r:id="rId53"/>
    <p:sldId id="1157" r:id="rId54"/>
    <p:sldId id="1044" r:id="rId55"/>
    <p:sldId id="1045" r:id="rId56"/>
    <p:sldId id="1134" r:id="rId57"/>
    <p:sldId id="1046" r:id="rId5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9D8EA"/>
    <a:srgbClr val="DD9993"/>
    <a:srgbClr val="5F5F5F"/>
    <a:srgbClr val="FF66CC"/>
    <a:srgbClr val="FF0000"/>
    <a:srgbClr val="F8F8F8"/>
    <a:srgbClr val="DDDDD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9015" autoAdjust="0"/>
  </p:normalViewPr>
  <p:slideViewPr>
    <p:cSldViewPr>
      <p:cViewPr>
        <p:scale>
          <a:sx n="116" d="100"/>
          <a:sy n="116" d="100"/>
        </p:scale>
        <p:origin x="-24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3.xml"/><Relationship Id="rId59" Type="http://schemas.openxmlformats.org/officeDocument/2006/relationships/presProps" Target="presProps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i="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i="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i="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i="0"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765E2F84-8055-4366-98EF-31BA847B21C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质量水平，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测试目标体现测试价值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该项目的测试边界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哪些东西要测试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……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质量水平，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测试目标体现测试价值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该项目的测试边界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哪些东西要测试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……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t>功能 </a:t>
            </a:r>
            <a:r>
              <a:rPr lang="en-US" altLang="zh-CN" smtClean="0"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r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t> 用户 ： 用例</a:t>
            </a:r>
            <a:endParaRPr lang="en-US" altLang="zh-CN" smtClean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t>用例 </a:t>
            </a:r>
            <a:r>
              <a:rPr lang="en-US" altLang="zh-CN" smtClean="0"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r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t> 环境或条件 </a:t>
            </a:r>
            <a:r>
              <a:rPr lang="en-US" altLang="zh-CN" smtClean="0">
                <a:latin typeface="Calibri" panose="020F0502020204030204" pitchFamily="34" charset="0"/>
                <a:ea typeface="宋体" panose="02010600030101010101" pitchFamily="2" charset="-122"/>
              </a:rPr>
              <a:t>=</a:t>
            </a:r>
            <a:r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t> 场景</a:t>
            </a:r>
            <a:endParaRPr lang="en-US" altLang="zh-CN" smtClean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t>场景 </a:t>
            </a:r>
            <a:r>
              <a:rPr lang="en-US" altLang="zh-CN" smtClean="0"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r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t> 测试数据等 </a:t>
            </a:r>
            <a:r>
              <a:rPr lang="en-US" altLang="zh-CN" smtClean="0">
                <a:latin typeface="Calibri" panose="020F0502020204030204" pitchFamily="34" charset="0"/>
                <a:ea typeface="宋体" panose="02010600030101010101" pitchFamily="2" charset="-122"/>
              </a:rPr>
              <a:t>=</a:t>
            </a:r>
            <a:r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t> 测试用例</a:t>
            </a:r>
            <a:endParaRPr lang="en-US" altLang="zh-CN" smtClean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rgbClr val="92D05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u="sng" smtClean="0">
                <a:solidFill>
                  <a:srgbClr val="FF6600"/>
                </a:solidFill>
                <a:ea typeface="宋体" panose="02010600030101010101" pitchFamily="2" charset="-122"/>
              </a:rPr>
              <a:t>业务流程 其中就包含一些业务规则</a:t>
            </a:r>
            <a:r>
              <a:rPr lang="zh-CN" altLang="zh-CN" b="1" u="sng" smtClean="0">
                <a:solidFill>
                  <a:srgbClr val="FF6600"/>
                </a:solidFill>
                <a:ea typeface="宋体" panose="02010600030101010101" pitchFamily="2" charset="-122"/>
              </a:rPr>
              <a:t>、</a:t>
            </a:r>
            <a:r>
              <a:rPr lang="zh-CN" altLang="en-US" b="1" u="sng" smtClean="0">
                <a:solidFill>
                  <a:srgbClr val="FF6600"/>
                </a:solidFill>
                <a:ea typeface="宋体" panose="02010600030101010101" pitchFamily="2" charset="-122"/>
              </a:rPr>
              <a:t>业务操作</a:t>
            </a:r>
            <a:r>
              <a:rPr lang="zh-CN" altLang="zh-CN" b="1" u="sng" smtClean="0">
                <a:solidFill>
                  <a:srgbClr val="FF6600"/>
                </a:solidFill>
                <a:ea typeface="宋体" panose="02010600030101010101" pitchFamily="2" charset="-122"/>
              </a:rPr>
              <a:t>、</a:t>
            </a:r>
            <a:r>
              <a:rPr lang="zh-CN" altLang="en-US" b="1" u="sng" smtClean="0">
                <a:solidFill>
                  <a:srgbClr val="FF6600"/>
                </a:solidFill>
                <a:ea typeface="宋体" panose="02010600030101010101" pitchFamily="2" charset="-122"/>
              </a:rPr>
              <a:t>业务数据，但可能不清楚</a:t>
            </a:r>
            <a:endParaRPr lang="en-US" altLang="zh-CN" b="1" u="sng" smtClean="0">
              <a:solidFill>
                <a:srgbClr val="FF6600"/>
              </a:solidFill>
              <a:ea typeface="宋体" panose="02010600030101010101" pitchFamily="2" charset="-122"/>
            </a:endParaRPr>
          </a:p>
          <a:p>
            <a:pPr eaLnBrk="1" hangingPunct="1"/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dirty="0" smtClean="0"/>
              <a:t>Checklist</a:t>
            </a:r>
            <a:endParaRPr kumimoji="1" lang="en-US" altLang="zh-CN" dirty="0" smtClean="0"/>
          </a:p>
          <a:p>
            <a:pPr>
              <a:defRPr/>
            </a:pPr>
            <a:r>
              <a:rPr kumimoji="1" lang="zh-CN" altLang="en-US" dirty="0" smtClean="0"/>
              <a:t>横向对比：竞争对手、类似产品 比较</a:t>
            </a:r>
            <a:endParaRPr kumimoji="1" lang="en-US" altLang="zh-CN" dirty="0" smtClean="0"/>
          </a:p>
          <a:p>
            <a:pPr>
              <a:defRPr/>
            </a:pPr>
            <a:r>
              <a:rPr kumimoji="1" lang="zh-CN" altLang="en-US" dirty="0" smtClean="0">
                <a:latin typeface="+mn-lt"/>
                <a:ea typeface="+mn-ea"/>
              </a:rPr>
              <a:t>纵向分析：逐层深入下去，从</a:t>
            </a:r>
            <a:r>
              <a:rPr kumimoji="1" lang="en-US" altLang="zh-CN" dirty="0" smtClean="0">
                <a:latin typeface="+mn-lt"/>
                <a:ea typeface="+mn-ea"/>
              </a:rPr>
              <a:t>UI</a:t>
            </a:r>
            <a:r>
              <a:rPr kumimoji="1" lang="zh-CN" altLang="en-US" dirty="0" smtClean="0">
                <a:latin typeface="+mn-lt"/>
                <a:ea typeface="+mn-ea"/>
              </a:rPr>
              <a:t>、</a:t>
            </a:r>
            <a:r>
              <a:rPr kumimoji="1" lang="en-US" altLang="zh-CN" dirty="0" smtClean="0">
                <a:latin typeface="+mn-lt"/>
                <a:ea typeface="+mn-ea"/>
              </a:rPr>
              <a:t>API</a:t>
            </a:r>
            <a:r>
              <a:rPr kumimoji="1" lang="zh-CN" altLang="en-US" dirty="0" smtClean="0">
                <a:latin typeface="+mn-lt"/>
                <a:ea typeface="+mn-ea"/>
              </a:rPr>
              <a:t>、组件、数据层等</a:t>
            </a:r>
            <a:endParaRPr kumimoji="1" lang="en-US" altLang="zh-CN" dirty="0" smtClean="0">
              <a:latin typeface="+mn-lt"/>
              <a:ea typeface="+mn-ea"/>
            </a:endParaRPr>
          </a:p>
          <a:p>
            <a:pPr>
              <a:defRPr/>
            </a:pPr>
            <a:endParaRPr kumimoji="1" lang="en-US" altLang="zh-CN" dirty="0" smtClean="0">
              <a:latin typeface="+mn-lt"/>
              <a:ea typeface="+mn-ea"/>
            </a:endParaRPr>
          </a:p>
          <a:p>
            <a:pPr>
              <a:defRPr/>
            </a:pPr>
            <a:endParaRPr kumimoji="1" lang="zh-CN" altLang="en-US" dirty="0"/>
          </a:p>
        </p:txBody>
      </p:sp>
      <p:sp>
        <p:nvSpPr>
          <p:cNvPr id="5939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14D94-6CAE-4AB2-8015-30A308D5ECE5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kumimoji="1" lang="zh-CN" altLang="en-US" smtClean="0">
                <a:ea typeface="宋体" panose="02010600030101010101" pitchFamily="2" charset="-122"/>
              </a:rPr>
              <a:t>产品质量要求（功能需求，非功能需求）</a:t>
            </a:r>
            <a:endParaRPr kumimoji="1" lang="en-US" altLang="zh-CN" smtClean="0">
              <a:ea typeface="宋体" panose="02010600030101010101" pitchFamily="2" charset="-122"/>
            </a:endParaRPr>
          </a:p>
          <a:p>
            <a:r>
              <a:rPr kumimoji="1" lang="zh-CN" altLang="en-US" smtClean="0">
                <a:ea typeface="宋体" panose="02010600030101010101" pitchFamily="2" charset="-122"/>
              </a:rPr>
              <a:t>外部质量：使用质量</a:t>
            </a:r>
            <a:endParaRPr kumimoji="1" lang="en-US" altLang="zh-CN" smtClean="0">
              <a:ea typeface="宋体" panose="02010600030101010101" pitchFamily="2" charset="-122"/>
            </a:endParaRPr>
          </a:p>
          <a:p>
            <a:r>
              <a:rPr kumimoji="1" lang="zh-CN" altLang="en-US" smtClean="0">
                <a:ea typeface="宋体" panose="02010600030101010101" pitchFamily="2" charset="-122"/>
              </a:rPr>
              <a:t>内部质量：可维护性等</a:t>
            </a:r>
            <a:endParaRPr kumimoji="1" lang="en-US" altLang="zh-CN" smtClean="0">
              <a:ea typeface="宋体" panose="02010600030101010101" pitchFamily="2" charset="-122"/>
            </a:endParaRPr>
          </a:p>
          <a:p>
            <a:endParaRPr kumimoji="1"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656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37003F-4865-4985-9503-5F8B3025C014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质量水平，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测试目标体现测试价值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该项目的测试边界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哪些东西要测试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……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0A8363-1AC2-4958-AE80-6C103885442B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ts val="840"/>
              </a:spcBef>
            </a:pPr>
            <a:r>
              <a:rPr lang="zh-CN" altLang="en-US" sz="1400" smtClean="0">
                <a:solidFill>
                  <a:srgbClr val="0070C0"/>
                </a:solidFill>
                <a:ea typeface="宋体" panose="02010600030101010101" pitchFamily="2" charset="-122"/>
              </a:rPr>
              <a:t>外部输入数 </a:t>
            </a:r>
            <a:r>
              <a:rPr lang="en-US" altLang="zh-CN" smtClean="0">
                <a:solidFill>
                  <a:srgbClr val="0070C0"/>
                </a:solidFill>
                <a:ea typeface="宋体" panose="02010600030101010101" pitchFamily="2" charset="-122"/>
              </a:rPr>
              <a:t>(EI</a:t>
            </a:r>
            <a:r>
              <a:rPr lang="zh-CN" altLang="en-US" smtClean="0">
                <a:solidFill>
                  <a:srgbClr val="0070C0"/>
                </a:solidFill>
                <a:ea typeface="宋体" panose="02010600030101010101" pitchFamily="2" charset="-122"/>
              </a:rPr>
              <a:t>：</a:t>
            </a:r>
            <a:r>
              <a:rPr lang="en-US" altLang="zh-CN" smtClean="0">
                <a:solidFill>
                  <a:srgbClr val="0070C0"/>
                </a:solidFill>
                <a:ea typeface="宋体" panose="02010600030101010101" pitchFamily="2" charset="-122"/>
              </a:rPr>
              <a:t>external input) </a:t>
            </a:r>
            <a:endParaRPr lang="en-US" altLang="zh-CN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spcBef>
                <a:spcPts val="840"/>
              </a:spcBef>
            </a:pPr>
            <a:r>
              <a:rPr lang="zh-CN" altLang="en-US" sz="1400" smtClean="0">
                <a:solidFill>
                  <a:srgbClr val="0070C0"/>
                </a:solidFill>
                <a:ea typeface="宋体" panose="02010600030101010101" pitchFamily="2" charset="-122"/>
              </a:rPr>
              <a:t>外部输出数 </a:t>
            </a:r>
            <a:r>
              <a:rPr lang="en-US" altLang="zh-CN" smtClean="0">
                <a:solidFill>
                  <a:srgbClr val="0070C0"/>
                </a:solidFill>
                <a:ea typeface="宋体" panose="02010600030101010101" pitchFamily="2" charset="-122"/>
              </a:rPr>
              <a:t>(EO</a:t>
            </a:r>
            <a:r>
              <a:rPr lang="zh-CN" altLang="en-US" smtClean="0">
                <a:solidFill>
                  <a:srgbClr val="0070C0"/>
                </a:solidFill>
                <a:ea typeface="宋体" panose="02010600030101010101" pitchFamily="2" charset="-122"/>
              </a:rPr>
              <a:t>：</a:t>
            </a:r>
            <a:r>
              <a:rPr lang="en-US" altLang="zh-CN" smtClean="0">
                <a:solidFill>
                  <a:srgbClr val="0070C0"/>
                </a:solidFill>
                <a:ea typeface="宋体" panose="02010600030101010101" pitchFamily="2" charset="-122"/>
              </a:rPr>
              <a:t>external output) </a:t>
            </a:r>
            <a:endParaRPr lang="en-US" altLang="zh-CN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spcBef>
                <a:spcPts val="840"/>
              </a:spcBef>
            </a:pPr>
            <a:r>
              <a:rPr lang="zh-CN" altLang="en-US" sz="1400" smtClean="0">
                <a:solidFill>
                  <a:srgbClr val="0070C0"/>
                </a:solidFill>
                <a:ea typeface="宋体" panose="02010600030101010101" pitchFamily="2" charset="-122"/>
              </a:rPr>
              <a:t>外部查询数 </a:t>
            </a:r>
            <a:r>
              <a:rPr lang="en-US" altLang="zh-CN" smtClean="0">
                <a:solidFill>
                  <a:srgbClr val="0070C0"/>
                </a:solidFill>
                <a:ea typeface="宋体" panose="02010600030101010101" pitchFamily="2" charset="-122"/>
              </a:rPr>
              <a:t>(EQ</a:t>
            </a:r>
            <a:r>
              <a:rPr lang="zh-CN" altLang="en-US" smtClean="0">
                <a:solidFill>
                  <a:srgbClr val="0070C0"/>
                </a:solidFill>
                <a:ea typeface="宋体" panose="02010600030101010101" pitchFamily="2" charset="-122"/>
              </a:rPr>
              <a:t>：</a:t>
            </a:r>
            <a:r>
              <a:rPr lang="en-US" altLang="zh-CN" smtClean="0">
                <a:solidFill>
                  <a:srgbClr val="0070C0"/>
                </a:solidFill>
                <a:ea typeface="宋体" panose="02010600030101010101" pitchFamily="2" charset="-122"/>
              </a:rPr>
              <a:t>external query) </a:t>
            </a:r>
            <a:endParaRPr lang="en-US" altLang="zh-CN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spcBef>
                <a:spcPts val="840"/>
              </a:spcBef>
            </a:pPr>
            <a:r>
              <a:rPr lang="zh-CN" altLang="en-US" sz="1400" smtClean="0">
                <a:ea typeface="宋体" panose="02010600030101010101" pitchFamily="2" charset="-122"/>
              </a:rPr>
              <a:t>内部逻辑文件 </a:t>
            </a:r>
            <a:r>
              <a:rPr lang="en-US" altLang="zh-CN" smtClean="0">
                <a:ea typeface="宋体" panose="02010600030101010101" pitchFamily="2" charset="-122"/>
              </a:rPr>
              <a:t>(ILF</a:t>
            </a:r>
            <a:r>
              <a:rPr lang="zh-CN" altLang="en-US" smtClean="0">
                <a:ea typeface="宋体" panose="02010600030101010101" pitchFamily="2" charset="-122"/>
              </a:rPr>
              <a:t>：</a:t>
            </a:r>
            <a:r>
              <a:rPr lang="en-US" altLang="zh-CN" smtClean="0">
                <a:ea typeface="宋体" panose="02010600030101010101" pitchFamily="2" charset="-122"/>
              </a:rPr>
              <a:t>internal logical file) </a:t>
            </a:r>
            <a:endParaRPr lang="en-US" altLang="zh-CN" smtClean="0">
              <a:ea typeface="宋体" panose="02010600030101010101" pitchFamily="2" charset="-122"/>
            </a:endParaRPr>
          </a:p>
          <a:p>
            <a:pPr>
              <a:spcBef>
                <a:spcPts val="840"/>
              </a:spcBef>
            </a:pPr>
            <a:r>
              <a:rPr lang="zh-CN" altLang="en-US" sz="1400" smtClean="0">
                <a:ea typeface="宋体" panose="02010600030101010101" pitchFamily="2" charset="-122"/>
              </a:rPr>
              <a:t>外部接口文件 </a:t>
            </a:r>
            <a:r>
              <a:rPr lang="en-US" altLang="zh-CN" smtClean="0">
                <a:ea typeface="宋体" panose="02010600030101010101" pitchFamily="2" charset="-122"/>
              </a:rPr>
              <a:t>(EIF</a:t>
            </a:r>
            <a:r>
              <a:rPr lang="zh-CN" altLang="en-US" smtClean="0">
                <a:ea typeface="宋体" panose="02010600030101010101" pitchFamily="2" charset="-122"/>
              </a:rPr>
              <a:t>：</a:t>
            </a:r>
            <a:r>
              <a:rPr lang="en-US" altLang="zh-CN" smtClean="0">
                <a:ea typeface="宋体" panose="02010600030101010101" pitchFamily="2" charset="-122"/>
              </a:rPr>
              <a:t>external interface file) </a:t>
            </a:r>
            <a:endParaRPr lang="zh-CN" altLang="en-US" sz="1400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质量水平，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测试目标体现测试价值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该项目的测试边界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哪些东西要测试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……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1950" indent="-361950"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dirty="0" smtClean="0">
                <a:solidFill>
                  <a:srgbClr val="FF66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基于优先级，缩小测试范围</a:t>
            </a:r>
            <a:endParaRPr lang="en-US" altLang="zh-CN" dirty="0" smtClean="0">
              <a:solidFill>
                <a:srgbClr val="FF66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61950" indent="-361950"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dirty="0" smtClean="0">
                <a:solidFill>
                  <a:srgbClr val="FF66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采用探索式测试方式</a:t>
            </a:r>
            <a:endParaRPr lang="en-US" altLang="zh-CN" dirty="0" smtClean="0">
              <a:solidFill>
                <a:srgbClr val="FF66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61950" indent="-361950"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dirty="0" smtClean="0">
                <a:solidFill>
                  <a:srgbClr val="FF66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增加测试人手</a:t>
            </a:r>
            <a:endParaRPr lang="en-US" altLang="zh-CN" dirty="0" smtClean="0">
              <a:solidFill>
                <a:srgbClr val="FF66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defRPr/>
            </a:pPr>
            <a:endParaRPr kumimoji="1" lang="zh-CN" altLang="en-US" dirty="0"/>
          </a:p>
        </p:txBody>
      </p:sp>
      <p:sp>
        <p:nvSpPr>
          <p:cNvPr id="8499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C321CF-A709-4BA5-8707-9619D1187933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质量水平，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测试目标体现测试价值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该项目的测试边界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哪些东西要测试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……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625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indent="-457200">
              <a:lnSpc>
                <a:spcPct val="140000"/>
              </a:lnSpc>
              <a:buFontTx/>
              <a:buAutoNum type="circleNumDbPlain"/>
            </a:pPr>
            <a:r>
              <a:rPr lang="zh-CN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开发方经常无法按计划日程给予版本，打乱测试计划</a:t>
            </a:r>
            <a:endParaRPr lang="en-US" altLang="zh-CN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40000"/>
              </a:lnSpc>
              <a:buFontTx/>
              <a:buAutoNum type="circleNumDbPlain"/>
            </a:pPr>
            <a:r>
              <a:rPr lang="zh-CN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开发方给予相关测试文档滞后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、不清楚、</a:t>
            </a:r>
            <a:r>
              <a:rPr lang="zh-CN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不全，导致压缩测试时间？</a:t>
            </a:r>
            <a:endParaRPr lang="en-US" altLang="zh-CN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40000"/>
              </a:lnSpc>
              <a:buFontTx/>
              <a:buAutoNum type="circleNumDbPlain"/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测试过程中，版本纳入紧急需求，影响版本的测试计划</a:t>
            </a:r>
            <a:endParaRPr lang="en-US" altLang="zh-CN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40000"/>
              </a:lnSpc>
              <a:buFontTx/>
              <a:buAutoNum type="circleNumDbPlain"/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业务方在测试后期提出需求变更，对测试按时按质完成影响很大；</a:t>
            </a:r>
            <a:endParaRPr lang="en-US" altLang="zh-CN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40000"/>
              </a:lnSpc>
              <a:buFontTx/>
              <a:buAutoNum type="circleNumDbPlain"/>
            </a:pPr>
            <a:r>
              <a:rPr lang="zh-CN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测试介入时间太短，导致测试时间不充分，且测试人员不足，测试无法全面覆盖</a:t>
            </a:r>
            <a:endParaRPr kumimoji="1"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625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DF4893-55E7-484C-9D81-51548633A784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</a:rPr>
              <a:t>80%</a:t>
            </a:r>
            <a:r>
              <a:rPr lang="zh-CN" altLang="en-US" smtClean="0">
                <a:ea typeface="宋体" panose="02010600030101010101" pitchFamily="2" charset="-122"/>
              </a:rPr>
              <a:t>资源 用于当前测试；</a:t>
            </a:r>
            <a:r>
              <a:rPr lang="en-US" altLang="zh-CN" smtClean="0">
                <a:ea typeface="宋体" panose="02010600030101010101" pitchFamily="2" charset="-122"/>
              </a:rPr>
              <a:t>20%</a:t>
            </a:r>
            <a:r>
              <a:rPr lang="zh-CN" altLang="en-US" smtClean="0">
                <a:ea typeface="宋体" panose="02010600030101010101" pitchFamily="2" charset="-122"/>
              </a:rPr>
              <a:t> 用于后续版本的需求、设计评审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1950" indent="-361950"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dirty="0" smtClean="0">
                <a:solidFill>
                  <a:srgbClr val="FF66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基于优先级，缩小测试范围</a:t>
            </a:r>
            <a:endParaRPr lang="en-US" altLang="zh-CN" dirty="0" smtClean="0">
              <a:solidFill>
                <a:srgbClr val="FF66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61950" indent="-361950"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dirty="0" smtClean="0">
                <a:solidFill>
                  <a:srgbClr val="FF66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优化组合（两两组合），减少测试工作量</a:t>
            </a:r>
            <a:endParaRPr lang="en-US" altLang="zh-CN" dirty="0" smtClean="0">
              <a:solidFill>
                <a:srgbClr val="FF66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61950" indent="-361950"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dirty="0" smtClean="0">
                <a:solidFill>
                  <a:srgbClr val="FF66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采用探索式测试方式</a:t>
            </a:r>
            <a:endParaRPr lang="en-US" altLang="zh-CN" dirty="0" smtClean="0">
              <a:solidFill>
                <a:srgbClr val="FF66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61950" indent="-361950"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dirty="0" smtClean="0">
                <a:solidFill>
                  <a:srgbClr val="FF66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增加测试人手</a:t>
            </a:r>
            <a:endParaRPr lang="en-US" altLang="zh-CN" dirty="0" smtClean="0">
              <a:solidFill>
                <a:srgbClr val="FF66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defRPr/>
            </a:pPr>
            <a:endParaRPr kumimoji="1" lang="zh-CN" altLang="en-US" dirty="0"/>
          </a:p>
        </p:txBody>
      </p:sp>
      <p:sp>
        <p:nvSpPr>
          <p:cNvPr id="10547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27DC23-B799-45DF-A536-4CF810DA0B44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质量水平，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测试目标体现测试价值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该项目的测试边界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哪些东西要测试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……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质量水平，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测试目标体现测试价值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该项目的测试边界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哪些东西要测试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……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1136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质量水平，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测试目标体现测试价值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该项目的测试边界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哪些东西要测试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……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1177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kumimoji="1" lang="zh-CN" altLang="en-US" smtClean="0">
                <a:ea typeface="宋体" panose="02010600030101010101" pitchFamily="2" charset="-122"/>
              </a:rPr>
              <a:t>测试执行率是对测试的要求，但不能代表测试覆盖率</a:t>
            </a:r>
            <a:endParaRPr kumimoji="1" lang="en-US" altLang="zh-CN" smtClean="0">
              <a:ea typeface="宋体" panose="02010600030101010101" pitchFamily="2" charset="-122"/>
            </a:endParaRPr>
          </a:p>
          <a:p>
            <a:r>
              <a:rPr kumimoji="1" lang="zh-CN" altLang="en-US" smtClean="0">
                <a:ea typeface="宋体" panose="02010600030101010101" pitchFamily="2" charset="-122"/>
              </a:rPr>
              <a:t>测试目标不等于质量目标</a:t>
            </a:r>
            <a:endParaRPr kumimoji="1" lang="zh-CN" altLang="en-US" smtClean="0">
              <a:ea typeface="宋体" panose="02010600030101010101" pitchFamily="2" charset="-122"/>
            </a:endParaRPr>
          </a:p>
          <a:p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kumimoji="1" lang="zh-CN" altLang="en-US" smtClean="0">
                <a:ea typeface="宋体" panose="02010600030101010101" pitchFamily="2" charset="-122"/>
              </a:rPr>
              <a:t>测试执行率是对测试的要求，但不能代表测试覆盖率</a:t>
            </a:r>
            <a:endParaRPr kumimoji="1" lang="en-US" altLang="zh-CN" smtClean="0">
              <a:ea typeface="宋体" panose="02010600030101010101" pitchFamily="2" charset="-122"/>
            </a:endParaRPr>
          </a:p>
          <a:p>
            <a:r>
              <a:rPr kumimoji="1" lang="zh-CN" altLang="en-US" smtClean="0">
                <a:ea typeface="宋体" panose="02010600030101010101" pitchFamily="2" charset="-122"/>
              </a:rPr>
              <a:t>测试目标不等于质量目标</a:t>
            </a:r>
            <a:endParaRPr kumimoji="1" lang="zh-CN" altLang="en-US" smtClean="0">
              <a:ea typeface="宋体" panose="02010600030101010101" pitchFamily="2" charset="-122"/>
            </a:endParaRPr>
          </a:p>
          <a:p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质量水平，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测试目标体现测试价值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该项目的测试边界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哪些东西要测试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……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质量水平，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测试目标体现测试价值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该项目的测试边界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哪些东西要测试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……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质量水平，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测试目标体现测试价值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该项目的测试边界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哪些东西要测试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……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CBA1F-F453-48D7-86BD-D17AAE3B25E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56877-6107-455D-AC6D-FD6A2875B3C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 altLang="zh-CN"/>
              <a:t>Click to edit Master text styles</a:t>
            </a:r>
            <a:endParaRPr 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FCE2C2-9E19-4435-84AA-258C8E6A352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DD6FA-7028-464D-BBF8-B29B3714AEA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F1817-C0F2-4846-97C4-67DA75DE53D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49CB9-5468-48CA-B027-AF656D0D884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34F6E-50AB-49BA-80DE-C80D7E86C73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88868-D3D1-41B3-8400-F69FC9F99C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9A1AE-E45A-4923-A5C4-441C9986494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99CB0-F569-4700-A83B-762039DBF7C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B7718-BF82-42FD-ACD5-879EF8FFB5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image" Target="../media/image2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5"/>
          <p:cNvSpPr>
            <a:spLocks noChangeArrowheads="1"/>
          </p:cNvSpPr>
          <p:nvPr/>
        </p:nvSpPr>
        <p:spPr bwMode="auto">
          <a:xfrm rot="10800000">
            <a:off x="0" y="1214438"/>
            <a:ext cx="9144000" cy="5643562"/>
          </a:xfrm>
          <a:prstGeom prst="rect">
            <a:avLst/>
          </a:prstGeom>
          <a:gradFill rotWithShape="1">
            <a:gsLst>
              <a:gs pos="0">
                <a:schemeClr val="bg1">
                  <a:alpha val="87000"/>
                </a:schemeClr>
              </a:gs>
              <a:gs pos="100000">
                <a:schemeClr val="bg1">
                  <a:alpha val="62000"/>
                </a:schemeClr>
              </a:gs>
            </a:gsLst>
            <a:lin ang="16200000" scaled="1"/>
          </a:gradFill>
          <a:ln w="9525" algn="ctr">
            <a:noFill/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27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66713"/>
            <a:ext cx="7104062" cy="561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7313" y="1285875"/>
            <a:ext cx="7104062" cy="4784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7C8DA6C2-9D23-4B37-A8A4-2166B1E42446}" type="slidenum">
              <a:rPr lang="en-US" altLang="zh-CN"/>
            </a:fld>
            <a:endParaRPr lang="en-US" altLang="zh-CN"/>
          </a:p>
        </p:txBody>
      </p:sp>
      <p:pic>
        <p:nvPicPr>
          <p:cNvPr id="1030" name="图片 7" descr="professional.gif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016875" y="188913"/>
            <a:ext cx="1127125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黑体" panose="02010609060101010101" charset="-122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charset="-122"/>
          <a:cs typeface="黑体" panose="02010609060101010101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charset="-122"/>
          <a:cs typeface="黑体" panose="02010609060101010101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charset="-122"/>
          <a:cs typeface="黑体" panose="02010609060101010101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charset="-122"/>
          <a:cs typeface="黑体" panose="02010609060101010101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emf"/><Relationship Id="rId1" Type="http://schemas.openxmlformats.org/officeDocument/2006/relationships/package" Target="../embeddings/Document2.docx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package" Target="../embeddings/Document1.docx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075" y="260350"/>
            <a:ext cx="4464050" cy="661988"/>
          </a:xfrm>
        </p:spPr>
        <p:txBody>
          <a:bodyPr/>
          <a:lstStyle/>
          <a:p>
            <a:pPr algn="ctr">
              <a:defRPr/>
            </a:pPr>
            <a:r>
              <a:rPr lang="zh-CN" altLang="en-US" sz="3200" dirty="0" smtClean="0">
                <a:solidFill>
                  <a:srgbClr val="FFFF00"/>
                </a:solidFill>
                <a:latin typeface="+mj-ea"/>
              </a:rPr>
              <a:t>第</a:t>
            </a:r>
            <a:r>
              <a:rPr lang="en-US" altLang="zh-CN" sz="3200" dirty="0">
                <a:solidFill>
                  <a:srgbClr val="FFFF00"/>
                </a:solidFill>
                <a:latin typeface="+mj-ea"/>
              </a:rPr>
              <a:t>9</a:t>
            </a:r>
            <a:r>
              <a:rPr lang="zh-CN" altLang="en-US" sz="3200" dirty="0" smtClean="0">
                <a:solidFill>
                  <a:srgbClr val="FFFF00"/>
                </a:solidFill>
                <a:latin typeface="+mj-ea"/>
              </a:rPr>
              <a:t>章 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回顾</a:t>
            </a:r>
            <a:endParaRPr lang="zh-CN" altLang="en-US" sz="3200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1187450" y="2420938"/>
            <a:ext cx="3960813" cy="3078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77800" eaLnBrk="0" hangingPunct="0">
              <a:lnSpc>
                <a:spcPct val="140000"/>
              </a:lnSpc>
              <a:defRPr/>
            </a:pPr>
            <a:r>
              <a:rPr lang="zh-CN" altLang="zh-CN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9</a:t>
            </a:r>
            <a:r>
              <a:rPr lang="en-US" altLang="zh-CN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.1 </a:t>
            </a:r>
            <a:r>
              <a:rPr lang="zh-CN" altLang="en-US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测试自动化内涵</a:t>
            </a:r>
            <a:endParaRPr lang="en-US" altLang="zh-CN" sz="2400" i="0" dirty="0"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7800" eaLnBrk="0" hangingPunct="0">
              <a:lnSpc>
                <a:spcPct val="140000"/>
              </a:lnSpc>
              <a:defRPr/>
            </a:pPr>
            <a:r>
              <a:rPr lang="zh-CN" altLang="zh-CN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9</a:t>
            </a:r>
            <a:r>
              <a:rPr lang="en-US" altLang="zh-CN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.2</a:t>
            </a:r>
            <a:r>
              <a:rPr lang="zh-CN" altLang="en-US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 测试自动化实现的原理</a:t>
            </a:r>
            <a:endParaRPr lang="en-US" altLang="zh-CN" sz="2400" i="0" dirty="0"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7800" eaLnBrk="0" hangingPunct="0">
              <a:lnSpc>
                <a:spcPct val="140000"/>
              </a:lnSpc>
              <a:defRPr/>
            </a:pPr>
            <a:r>
              <a:rPr lang="zh-CN" altLang="zh-CN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9</a:t>
            </a:r>
            <a:r>
              <a:rPr lang="en-US" altLang="zh-CN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.3</a:t>
            </a:r>
            <a:r>
              <a:rPr lang="zh-CN" altLang="en-US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 测试自动化的实施</a:t>
            </a:r>
            <a:endParaRPr lang="en-US" altLang="zh-CN" sz="2400" i="0" dirty="0"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7800" eaLnBrk="0" hangingPunct="0">
              <a:lnSpc>
                <a:spcPct val="140000"/>
              </a:lnSpc>
              <a:defRPr/>
            </a:pPr>
            <a:r>
              <a:rPr lang="zh-CN" altLang="zh-CN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9</a:t>
            </a:r>
            <a:r>
              <a:rPr lang="en-US" altLang="zh-CN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.4 </a:t>
            </a:r>
            <a:r>
              <a:rPr lang="zh-CN" altLang="en-US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功能测试工具特性要求</a:t>
            </a:r>
            <a:endParaRPr lang="en-US" altLang="zh-CN" sz="2400" i="0" dirty="0"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7800" eaLnBrk="0" hangingPunct="0">
              <a:lnSpc>
                <a:spcPct val="140000"/>
              </a:lnSpc>
              <a:defRPr/>
            </a:pPr>
            <a:r>
              <a:rPr lang="zh-CN" altLang="zh-CN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9</a:t>
            </a:r>
            <a:r>
              <a:rPr lang="en-US" altLang="zh-CN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.5</a:t>
            </a:r>
            <a:r>
              <a:rPr lang="zh-CN" altLang="en-US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 性能测试工具特性要求</a:t>
            </a:r>
            <a:endParaRPr lang="zh-CN" altLang="en-US" sz="2400" i="0" dirty="0"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7800" eaLnBrk="0" hangingPunct="0">
              <a:lnSpc>
                <a:spcPct val="140000"/>
              </a:lnSpc>
              <a:defRPr/>
            </a:pPr>
            <a:r>
              <a:rPr lang="zh-CN" altLang="zh-CN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9</a:t>
            </a:r>
            <a:r>
              <a:rPr lang="en-US" altLang="zh-CN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.6 </a:t>
            </a:r>
            <a:r>
              <a:rPr lang="zh-CN" altLang="en-US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测试自动化框架</a:t>
            </a:r>
            <a:endParaRPr lang="zh-CN" altLang="en-US" sz="2400" i="0" dirty="0"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AutoShape 4" descr="http://onproductmanagement.net/wp-content/uploads/2010/12/ask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794" name="AutoShape 8" descr="http://onproductmanagement.net/wp-content/uploads/2010/12/ask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95513" y="404813"/>
            <a:ext cx="424815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200" b="1" i="0" dirty="0">
                <a:solidFill>
                  <a:srgbClr val="FFFF00"/>
                </a:solidFill>
                <a:latin typeface="+mj-ea"/>
                <a:ea typeface="+mj-ea"/>
                <a:cs typeface="宋体" panose="02010600030101010101" pitchFamily="2" charset="-122"/>
              </a:rPr>
              <a:t>项目的具体</a:t>
            </a:r>
            <a:r>
              <a:rPr lang="zh-CN" altLang="de-DE" sz="3200" b="1" i="0" dirty="0">
                <a:solidFill>
                  <a:srgbClr val="FFFF00"/>
                </a:solidFill>
                <a:latin typeface="+mj-ea"/>
                <a:ea typeface="+mj-ea"/>
                <a:cs typeface="宋体" panose="02010600030101010101" pitchFamily="2" charset="-122"/>
              </a:rPr>
              <a:t>测试</a:t>
            </a:r>
            <a:r>
              <a:rPr lang="zh-CN" altLang="en-US" sz="3200" b="1" i="0" dirty="0">
                <a:solidFill>
                  <a:srgbClr val="FFFF00"/>
                </a:solidFill>
                <a:latin typeface="+mj-ea"/>
                <a:ea typeface="+mj-ea"/>
                <a:cs typeface="宋体" panose="02010600030101010101" pitchFamily="2" charset="-122"/>
              </a:rPr>
              <a:t>目标</a:t>
            </a:r>
            <a:endParaRPr lang="zh-CN" altLang="en-US" sz="3200" i="0" dirty="0">
              <a:solidFill>
                <a:srgbClr val="FFFF00"/>
              </a:solidFill>
              <a:latin typeface="+mj-ea"/>
              <a:ea typeface="+mj-ea"/>
              <a:cs typeface="宋体" panose="02010600030101010101" pitchFamily="2" charset="-122"/>
            </a:endParaRPr>
          </a:p>
        </p:txBody>
      </p:sp>
      <p:sp>
        <p:nvSpPr>
          <p:cNvPr id="33796" name="矩形 4"/>
          <p:cNvSpPr>
            <a:spLocks noChangeArrowheads="1"/>
          </p:cNvSpPr>
          <p:nvPr/>
        </p:nvSpPr>
        <p:spPr bwMode="auto">
          <a:xfrm>
            <a:off x="900113" y="1773238"/>
            <a:ext cx="7127875" cy="1836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000" i="0">
                <a:latin typeface="宋体" panose="02010600030101010101" pitchFamily="2" charset="-122"/>
              </a:rPr>
              <a:t>提供</a:t>
            </a:r>
            <a:r>
              <a:rPr lang="zh-CN" altLang="en-US" sz="2000" i="0" u="sng">
                <a:solidFill>
                  <a:srgbClr val="3366FF"/>
                </a:solidFill>
                <a:latin typeface="宋体" panose="02010600030101010101" pitchFamily="2" charset="-122"/>
              </a:rPr>
              <a:t>哪些质量风险</a:t>
            </a:r>
            <a:r>
              <a:rPr lang="zh-CN" altLang="en-US" sz="2000" i="0">
                <a:latin typeface="宋体" panose="02010600030101010101" pitchFamily="2" charset="-122"/>
              </a:rPr>
              <a:t>信息</a:t>
            </a:r>
            <a:endParaRPr lang="en-US" altLang="zh-CN" sz="2000" i="0">
              <a:latin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000" i="0">
                <a:latin typeface="宋体" panose="02010600030101010101" pitchFamily="2" charset="-122"/>
              </a:rPr>
              <a:t>新改动的</a:t>
            </a:r>
            <a:r>
              <a:rPr lang="zh-CN" altLang="en-US" sz="2000" i="0">
                <a:solidFill>
                  <a:srgbClr val="FF6600"/>
                </a:solidFill>
                <a:latin typeface="宋体" panose="02010600030101010101" pitchFamily="2" charset="-122"/>
              </a:rPr>
              <a:t>业务</a:t>
            </a:r>
            <a:r>
              <a:rPr lang="zh-CN" altLang="en-US" sz="2000" i="0">
                <a:latin typeface="宋体" panose="02010600030101010101" pitchFamily="2" charset="-122"/>
              </a:rPr>
              <a:t>是否正确实现，对已有业务是否有负面影响</a:t>
            </a:r>
            <a:endParaRPr lang="en-US" altLang="zh-CN" sz="2000" i="0">
              <a:latin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000" i="0">
                <a:latin typeface="宋体" panose="02010600030101010101" pitchFamily="2" charset="-122"/>
              </a:rPr>
              <a:t>是否满足功能性要求和非功能性要求</a:t>
            </a:r>
            <a:endParaRPr lang="en-US" altLang="zh-CN" sz="2000" i="0">
              <a:latin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000" i="0">
                <a:latin typeface="宋体" panose="02010600030101010101" pitchFamily="2" charset="-122"/>
              </a:rPr>
              <a:t>在测试</a:t>
            </a:r>
            <a:r>
              <a:rPr lang="zh-CN" altLang="en-US" sz="2000" i="0">
                <a:solidFill>
                  <a:srgbClr val="3366FF"/>
                </a:solidFill>
                <a:latin typeface="宋体" panose="02010600030101010101" pitchFamily="2" charset="-122"/>
              </a:rPr>
              <a:t>覆盖率</a:t>
            </a:r>
            <a:r>
              <a:rPr lang="zh-CN" altLang="en-US" sz="2000" i="0">
                <a:latin typeface="宋体" panose="02010600030101010101" pitchFamily="2" charset="-122"/>
              </a:rPr>
              <a:t>、测试</a:t>
            </a:r>
            <a:r>
              <a:rPr lang="zh-CN" altLang="en-US" sz="2000" i="0">
                <a:solidFill>
                  <a:srgbClr val="3366FF"/>
                </a:solidFill>
                <a:latin typeface="宋体" panose="02010600030101010101" pitchFamily="2" charset="-122"/>
              </a:rPr>
              <a:t>效率</a:t>
            </a:r>
            <a:r>
              <a:rPr lang="zh-CN" altLang="en-US" sz="2000" i="0">
                <a:latin typeface="宋体" panose="02010600030101010101" pitchFamily="2" charset="-122"/>
              </a:rPr>
              <a:t>上的具体要求</a:t>
            </a:r>
            <a:endParaRPr lang="en-US" altLang="zh-CN" sz="2000" i="0">
              <a:latin typeface="宋体" panose="02010600030101010101" pitchFamily="2" charset="-122"/>
            </a:endParaRPr>
          </a:p>
        </p:txBody>
      </p:sp>
      <p:pic>
        <p:nvPicPr>
          <p:cNvPr id="33797" name="图片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03350" y="4005263"/>
            <a:ext cx="6248400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AutoShape 4" descr="http://onproductmanagement.net/wp-content/uploads/2010/12/ask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2" name="AutoShape 8" descr="http://onproductmanagement.net/wp-content/uploads/2010/12/ask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95513" y="404813"/>
            <a:ext cx="424815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200" b="1" i="0" dirty="0">
                <a:solidFill>
                  <a:srgbClr val="FFFF00"/>
                </a:solidFill>
                <a:latin typeface="+mj-ea"/>
                <a:ea typeface="+mj-ea"/>
                <a:cs typeface="宋体" panose="02010600030101010101" pitchFamily="2" charset="-122"/>
              </a:rPr>
              <a:t>如何确定</a:t>
            </a:r>
            <a:r>
              <a:rPr lang="zh-CN" altLang="de-DE" sz="3200" b="1" i="0" dirty="0">
                <a:solidFill>
                  <a:srgbClr val="FFFF00"/>
                </a:solidFill>
                <a:latin typeface="+mj-ea"/>
                <a:ea typeface="+mj-ea"/>
                <a:cs typeface="宋体" panose="02010600030101010101" pitchFamily="2" charset="-122"/>
              </a:rPr>
              <a:t>测试</a:t>
            </a:r>
            <a:r>
              <a:rPr lang="zh-CN" altLang="en-US" sz="3200" b="1" i="0" dirty="0">
                <a:solidFill>
                  <a:srgbClr val="FFFF00"/>
                </a:solidFill>
                <a:latin typeface="+mj-ea"/>
                <a:ea typeface="+mj-ea"/>
                <a:cs typeface="宋体" panose="02010600030101010101" pitchFamily="2" charset="-122"/>
              </a:rPr>
              <a:t>目标？</a:t>
            </a:r>
            <a:endParaRPr lang="zh-CN" altLang="en-US" sz="3200" i="0" dirty="0">
              <a:solidFill>
                <a:srgbClr val="FFFF00"/>
              </a:solidFill>
              <a:latin typeface="+mj-ea"/>
              <a:ea typeface="+mj-ea"/>
              <a:cs typeface="宋体" panose="02010600030101010101" pitchFamily="2" charset="-122"/>
            </a:endParaRPr>
          </a:p>
        </p:txBody>
      </p:sp>
      <p:sp>
        <p:nvSpPr>
          <p:cNvPr id="35844" name="矩形 4"/>
          <p:cNvSpPr>
            <a:spLocks noChangeArrowheads="1"/>
          </p:cNvSpPr>
          <p:nvPr/>
        </p:nvSpPr>
        <p:spPr bwMode="auto">
          <a:xfrm>
            <a:off x="755650" y="1773238"/>
            <a:ext cx="7704138" cy="218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i="0">
                <a:latin typeface="宋体" panose="02010600030101010101" pitchFamily="2" charset="-122"/>
              </a:rPr>
              <a:t>哪些业务改动，会影响哪些已有业务？</a:t>
            </a:r>
            <a:endParaRPr lang="en-US" altLang="zh-CN" sz="2000" i="0">
              <a:latin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i="0">
                <a:latin typeface="宋体" panose="02010600030101010101" pitchFamily="2" charset="-122"/>
              </a:rPr>
              <a:t>系统改动会影响哪些系统功能和非功能特性？</a:t>
            </a:r>
            <a:endParaRPr lang="en-US" altLang="zh-CN" sz="2400" i="0">
              <a:latin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i="0">
                <a:latin typeface="宋体" panose="02010600030101010101" pitchFamily="2" charset="-122"/>
              </a:rPr>
              <a:t>测试覆盖率：新业务</a:t>
            </a:r>
            <a:r>
              <a:rPr lang="en-US" altLang="zh-CN" sz="2400" i="0">
                <a:latin typeface="宋体" panose="02010600030101010101" pitchFamily="2" charset="-122"/>
              </a:rPr>
              <a:t>/</a:t>
            </a:r>
            <a:r>
              <a:rPr lang="zh-CN" altLang="en-US" sz="2400" i="0">
                <a:latin typeface="宋体" panose="02010600030101010101" pitchFamily="2" charset="-122"/>
              </a:rPr>
              <a:t>功能？已有业务/功能呢</a:t>
            </a:r>
            <a:r>
              <a:rPr lang="en-US" altLang="zh-CN" sz="2400" i="0">
                <a:latin typeface="宋体" panose="02010600030101010101" pitchFamily="2" charset="-122"/>
              </a:rPr>
              <a:t>?</a:t>
            </a:r>
            <a:endParaRPr lang="en-US" altLang="zh-CN" sz="2400" i="0">
              <a:latin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i="0">
                <a:latin typeface="宋体" panose="02010600030101010101" pitchFamily="2" charset="-122"/>
              </a:rPr>
              <a:t>如何最大程度提高测试效率？</a:t>
            </a:r>
            <a:endParaRPr lang="en-US" altLang="zh-CN" sz="2400" i="0">
              <a:latin typeface="宋体" panose="02010600030101010101" pitchFamily="2" charset="-122"/>
            </a:endParaRPr>
          </a:p>
        </p:txBody>
      </p:sp>
      <p:sp>
        <p:nvSpPr>
          <p:cNvPr id="35845" name="下箭头 5"/>
          <p:cNvSpPr>
            <a:spLocks noChangeArrowheads="1"/>
          </p:cNvSpPr>
          <p:nvPr/>
        </p:nvSpPr>
        <p:spPr bwMode="gray">
          <a:xfrm>
            <a:off x="4140200" y="4149725"/>
            <a:ext cx="936625" cy="1008063"/>
          </a:xfrm>
          <a:prstGeom prst="downArrow">
            <a:avLst>
              <a:gd name="adj1" fmla="val 50000"/>
              <a:gd name="adj2" fmla="val 49972"/>
            </a:avLst>
          </a:prstGeom>
          <a:gradFill rotWithShape="1">
            <a:gsLst>
              <a:gs pos="0">
                <a:srgbClr val="F9D8EA"/>
              </a:gs>
              <a:gs pos="100000">
                <a:schemeClr val="bg1"/>
              </a:gs>
            </a:gsLst>
            <a:lin ang="16200000"/>
          </a:gradFill>
          <a:ln w="12700" algn="ctr">
            <a:solidFill>
              <a:srgbClr val="333333"/>
            </a:solidFill>
            <a:miter lim="800000"/>
          </a:ln>
        </p:spPr>
        <p:txBody>
          <a:bodyPr wrap="none" anchor="ctr"/>
          <a:lstStyle/>
          <a:p>
            <a:pPr algn="ctr"/>
            <a:endParaRPr kumimoji="1" lang="zh-CN" altLang="en-US"/>
          </a:p>
        </p:txBody>
      </p:sp>
      <p:sp>
        <p:nvSpPr>
          <p:cNvPr id="358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5300663"/>
            <a:ext cx="6408737" cy="1011237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 b="1" smtClean="0">
                <a:solidFill>
                  <a:srgbClr val="3C8C93"/>
                </a:solidFill>
                <a:ea typeface="宋体" panose="02010600030101010101" pitchFamily="2" charset="-122"/>
              </a:rPr>
              <a:t>产品质量要求、业务功能关系分析、测试范围分析、测试策略和方法选择</a:t>
            </a:r>
            <a:endParaRPr lang="zh-CN" altLang="en-US" b="1" smtClean="0">
              <a:solidFill>
                <a:srgbClr val="3C8C9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333375"/>
            <a:ext cx="6769100" cy="661988"/>
          </a:xfrm>
        </p:spPr>
        <p:txBody>
          <a:bodyPr/>
          <a:lstStyle/>
          <a:p>
            <a:pPr marL="457200" indent="-457200" algn="ctr">
              <a:lnSpc>
                <a:spcPct val="140000"/>
              </a:lnSpc>
            </a:pPr>
            <a:r>
              <a:rPr lang="zh-CN" altLang="en-US" sz="3600" b="1" smtClean="0">
                <a:solidFill>
                  <a:srgbClr val="FFFF00"/>
                </a:solidFill>
              </a:rPr>
              <a:t>测试进入的准则</a:t>
            </a:r>
            <a:endParaRPr lang="en-US" altLang="zh-CN" sz="3600" b="1" smtClean="0">
              <a:solidFill>
                <a:srgbClr val="FFFF00"/>
              </a:solidFill>
            </a:endParaRPr>
          </a:p>
        </p:txBody>
      </p:sp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1331913" y="1700213"/>
            <a:ext cx="5040312" cy="3619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US" sz="2400" i="0"/>
              <a:t>清楚了解项目的整体计划框架；</a:t>
            </a:r>
            <a:endParaRPr lang="zh-CN" altLang="en-US" sz="2400" i="0"/>
          </a:p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US" sz="2400" i="0"/>
              <a:t>完成需求规格说明书评审；</a:t>
            </a:r>
            <a:endParaRPr lang="zh-CN" altLang="en-US" sz="2400" i="0"/>
          </a:p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US" sz="2400" i="0"/>
              <a:t>技术知识或业务知识的储备；</a:t>
            </a:r>
            <a:endParaRPr lang="zh-CN" altLang="en-US" sz="2400" i="0"/>
          </a:p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US" sz="2400" i="0"/>
              <a:t>标准环境</a:t>
            </a:r>
            <a:endParaRPr lang="zh-CN" altLang="en-US" sz="2400" i="0"/>
          </a:p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US" sz="2400" i="0"/>
              <a:t>技术设计文档；</a:t>
            </a:r>
            <a:endParaRPr lang="zh-CN" altLang="en-US" sz="2400" i="0"/>
          </a:p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US" sz="2400" i="0"/>
              <a:t>足够的资源；</a:t>
            </a:r>
            <a:endParaRPr lang="zh-CN" altLang="en-US" sz="2400" i="0"/>
          </a:p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US" sz="2400" i="0"/>
              <a:t>人员组织结构及其责任已确定。</a:t>
            </a:r>
            <a:endParaRPr lang="zh-CN" altLang="en-US" sz="2400" i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AutoShape 4" descr="http://onproductmanagement.net/wp-content/uploads/2010/12/ask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38" name="AutoShape 8" descr="http://onproductmanagement.net/wp-content/uploads/2010/12/ask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95513" y="404813"/>
            <a:ext cx="367347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i="0" dirty="0">
                <a:solidFill>
                  <a:srgbClr val="FFFF00"/>
                </a:solidFill>
                <a:latin typeface="+mj-ea"/>
                <a:ea typeface="+mj-ea"/>
                <a:cs typeface="宋体" panose="02010600030101010101" pitchFamily="2" charset="-122"/>
              </a:rPr>
              <a:t>10.2 </a:t>
            </a:r>
            <a:r>
              <a:rPr lang="zh-CN" altLang="de-DE" sz="3200" b="1" i="0" dirty="0">
                <a:solidFill>
                  <a:srgbClr val="FFFF00"/>
                </a:solidFill>
                <a:latin typeface="+mj-ea"/>
                <a:ea typeface="+mj-ea"/>
                <a:cs typeface="宋体" panose="02010600030101010101" pitchFamily="2" charset="-122"/>
              </a:rPr>
              <a:t>测试</a:t>
            </a:r>
            <a:r>
              <a:rPr lang="zh-CN" altLang="en-US" sz="3200" b="1" i="0" dirty="0">
                <a:solidFill>
                  <a:srgbClr val="FFFF00"/>
                </a:solidFill>
                <a:latin typeface="+mj-ea"/>
                <a:ea typeface="+mj-ea"/>
                <a:cs typeface="宋体" panose="02010600030101010101" pitchFamily="2" charset="-122"/>
              </a:rPr>
              <a:t>需求分析</a:t>
            </a:r>
            <a:endParaRPr lang="zh-CN" altLang="en-US" sz="3200" i="0" dirty="0">
              <a:solidFill>
                <a:srgbClr val="FFFF00"/>
              </a:solidFill>
              <a:latin typeface="+mj-ea"/>
              <a:ea typeface="+mj-ea"/>
              <a:cs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03350" y="2708275"/>
            <a:ext cx="5329238" cy="2185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en-US" altLang="zh-CN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10.2.1 </a:t>
            </a:r>
            <a:r>
              <a:rPr lang="zh-CN" altLang="en-US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测试需求分析方法</a:t>
            </a:r>
            <a:endParaRPr lang="en-US" altLang="zh-CN" sz="2400" i="0" dirty="0"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en-US" altLang="zh-CN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10.2.2</a:t>
            </a:r>
            <a:r>
              <a:rPr lang="zh-CN" altLang="en-US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 测试需求分析技术</a:t>
            </a:r>
            <a:endParaRPr lang="en-US" altLang="zh-CN" sz="2400" i="0" dirty="0"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en-US" altLang="zh-CN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10.2.3</a:t>
            </a:r>
            <a:r>
              <a:rPr lang="zh-CN" altLang="en-US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 功能测试范围分析</a:t>
            </a:r>
            <a:endParaRPr lang="en-US" altLang="zh-CN" sz="2400" i="0" dirty="0"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en-US" altLang="zh-CN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10.2.4</a:t>
            </a:r>
            <a:r>
              <a:rPr lang="zh-CN" altLang="en-US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 非功能性的系统测试需求</a:t>
            </a:r>
            <a:endParaRPr lang="en-US" altLang="zh-CN" sz="2400" i="0" dirty="0"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AutoShape 4" descr="http://onproductmanagement.net/wp-content/uploads/2010/12/ask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86" name="AutoShape 8" descr="http://onproductmanagement.net/wp-content/uploads/2010/12/ask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95513" y="404813"/>
            <a:ext cx="4916487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i="0" dirty="0">
                <a:solidFill>
                  <a:srgbClr val="FFFF00"/>
                </a:solidFill>
                <a:latin typeface="+mj-ea"/>
                <a:ea typeface="+mj-ea"/>
                <a:cs typeface="宋体" panose="02010600030101010101" pitchFamily="2" charset="-122"/>
              </a:rPr>
              <a:t> </a:t>
            </a:r>
            <a:r>
              <a:rPr lang="zh-CN" altLang="de-DE" sz="3200" b="1" i="0" dirty="0">
                <a:solidFill>
                  <a:srgbClr val="FFFF00"/>
                </a:solidFill>
                <a:latin typeface="+mj-ea"/>
                <a:ea typeface="+mj-ea"/>
                <a:cs typeface="宋体" panose="02010600030101010101" pitchFamily="2" charset="-122"/>
              </a:rPr>
              <a:t>测试</a:t>
            </a:r>
            <a:r>
              <a:rPr lang="zh-CN" altLang="en-US" sz="3200" b="1" i="0" dirty="0">
                <a:solidFill>
                  <a:srgbClr val="FFFF00"/>
                </a:solidFill>
                <a:latin typeface="+mj-ea"/>
                <a:ea typeface="+mj-ea"/>
                <a:cs typeface="宋体" panose="02010600030101010101" pitchFamily="2" charset="-122"/>
              </a:rPr>
              <a:t>需求分析意味着什么</a:t>
            </a:r>
            <a:endParaRPr lang="zh-CN" altLang="en-US" sz="3200" i="0" dirty="0">
              <a:solidFill>
                <a:srgbClr val="FFFF00"/>
              </a:solidFill>
              <a:latin typeface="+mj-ea"/>
              <a:ea typeface="+mj-ea"/>
              <a:cs typeface="宋体" panose="02010600030101010101" pitchFamily="2" charset="-122"/>
            </a:endParaRPr>
          </a:p>
        </p:txBody>
      </p:sp>
      <p:sp>
        <p:nvSpPr>
          <p:cNvPr id="41988" name="矩形 4"/>
          <p:cNvSpPr>
            <a:spLocks noChangeArrowheads="1"/>
          </p:cNvSpPr>
          <p:nvPr/>
        </p:nvSpPr>
        <p:spPr bwMode="auto">
          <a:xfrm>
            <a:off x="1042988" y="2852738"/>
            <a:ext cx="3168650" cy="2185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i="0">
                <a:latin typeface="宋体" panose="02010600030101010101" pitchFamily="2" charset="-122"/>
              </a:rPr>
              <a:t>确定测试范围</a:t>
            </a:r>
            <a:endParaRPr lang="en-US" altLang="zh-CN" sz="2400" i="0">
              <a:latin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i="0">
                <a:latin typeface="宋体" panose="02010600030101010101" pitchFamily="2" charset="-122"/>
              </a:rPr>
              <a:t>测试项和测试子项</a:t>
            </a:r>
            <a:endParaRPr lang="en-US" altLang="zh-CN" sz="2400" i="0">
              <a:latin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i="0">
                <a:latin typeface="宋体" panose="02010600030101010101" pitchFamily="2" charset="-122"/>
              </a:rPr>
              <a:t>测试优先级</a:t>
            </a:r>
            <a:endParaRPr lang="en-US" altLang="zh-CN" sz="2400" i="0">
              <a:latin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i="0">
                <a:latin typeface="宋体" panose="02010600030101010101" pitchFamily="2" charset="-122"/>
              </a:rPr>
              <a:t>测试风险</a:t>
            </a:r>
            <a:endParaRPr lang="zh-CN" altLang="en-US" sz="2400" i="0">
              <a:latin typeface="宋体" panose="02010600030101010101" pitchFamily="2" charset="-122"/>
            </a:endParaRPr>
          </a:p>
        </p:txBody>
      </p:sp>
      <p:pic>
        <p:nvPicPr>
          <p:cNvPr id="41989" name="图片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716463" y="2420938"/>
            <a:ext cx="4032250" cy="322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>
          <a:xfrm>
            <a:off x="1476375" y="304800"/>
            <a:ext cx="6335713" cy="603250"/>
          </a:xfrm>
        </p:spPr>
        <p:txBody>
          <a:bodyPr/>
          <a:lstStyle/>
          <a:p>
            <a:pPr algn="ctr"/>
            <a:r>
              <a:rPr lang="zh-CN" altLang="en-US" sz="3600" b="1" smtClean="0">
                <a:solidFill>
                  <a:srgbClr val="FFFF00"/>
                </a:solidFill>
                <a:ea typeface="宋体" panose="02010600030101010101" pitchFamily="2" charset="-122"/>
              </a:rPr>
              <a:t>测试需求分析过程</a:t>
            </a:r>
            <a:endParaRPr lang="zh-CN" altLang="en-US" sz="3600" b="1" smtClean="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773238"/>
            <a:ext cx="7991475" cy="4243387"/>
          </a:xfrm>
        </p:spPr>
        <p:txBody>
          <a:bodyPr/>
          <a:lstStyle/>
          <a:p>
            <a:pPr marL="539750" lvl="1" indent="-36068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p"/>
              <a:defRPr/>
            </a:pPr>
            <a:r>
              <a:rPr lang="zh-CN" altLang="en-US" sz="2400" kern="12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了解项目的背景、产品价值，解决什么业务问题 </a:t>
            </a:r>
            <a:r>
              <a:rPr lang="en-US" altLang="zh-CN" sz="2400" kern="12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zh-CN" altLang="en-US" sz="2400" kern="1200" dirty="0" smtClean="0">
                <a:solidFill>
                  <a:srgbClr val="3366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分析业务需求，确定测试目标</a:t>
            </a:r>
            <a:endParaRPr lang="en-US" altLang="zh-CN" sz="2400" kern="1200" dirty="0" smtClean="0">
              <a:solidFill>
                <a:srgbClr val="3366F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39750" lvl="1" indent="-36068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p"/>
              <a:defRPr/>
            </a:pPr>
            <a:r>
              <a:rPr lang="zh-CN" altLang="en-US" sz="2400" kern="12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了解用户是谁，用户所关心的问题 </a:t>
            </a:r>
            <a:r>
              <a:rPr lang="en-US" altLang="zh-CN" sz="2400" kern="12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zh-CN" altLang="en-US" sz="2400" kern="12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分析用户需求</a:t>
            </a:r>
            <a:endParaRPr lang="en-US" altLang="zh-CN" sz="2400" kern="12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39750" lvl="1" indent="-36068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p"/>
              <a:defRPr/>
            </a:pPr>
            <a:r>
              <a:rPr lang="zh-CN" altLang="en-US" sz="2400" kern="12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确定待测软件的功能特性，可以从整体到局部，从上到下，逐层分解，形成待测试的功能列表</a:t>
            </a:r>
            <a:endParaRPr lang="en-US" altLang="zh-CN" sz="2400" kern="12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39750" lvl="1" indent="-36068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p"/>
              <a:defRPr/>
            </a:pPr>
            <a:r>
              <a:rPr lang="zh-CN" altLang="en-US" sz="2400" kern="12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确定待测软件的非功能特性，基于本系统的特点而需特别关注的质量属性</a:t>
            </a:r>
            <a:endParaRPr lang="en-US" altLang="zh-CN" sz="2400" kern="12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39750" lvl="1" indent="-36068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p"/>
              <a:defRPr/>
            </a:pPr>
            <a:r>
              <a:rPr lang="zh-CN" altLang="en-US" sz="2400" kern="12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确定测试项的优先级</a:t>
            </a:r>
            <a:endParaRPr lang="en-US" altLang="zh-CN" sz="2400" kern="12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6445250"/>
            <a:ext cx="1019175" cy="412750"/>
          </a:xfrm>
        </p:spPr>
        <p:txBody>
          <a:bodyPr/>
          <a:lstStyle/>
          <a:p>
            <a:pPr>
              <a:defRPr/>
            </a:pPr>
            <a:fld id="{E874D41C-C749-485D-AD19-E998BEAD0356}" type="slidenum">
              <a:rPr lang="en-US" altLang="zh-CN">
                <a:ea typeface="宋体" panose="02010600030101010101" pitchFamily="2" charset="-122"/>
                <a:cs typeface="+mn-cs"/>
              </a:rPr>
            </a:fld>
            <a:endParaRPr lang="en-US" altLang="zh-CN" dirty="0"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7" descr="http://www.alistapart.com/d/thedisciplineofcontentstrategy/discipline-content-strategy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92275" y="1412875"/>
            <a:ext cx="5703888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8" name="标题 4"/>
          <p:cNvSpPr>
            <a:spLocks noGrp="1"/>
          </p:cNvSpPr>
          <p:nvPr>
            <p:ph type="title"/>
          </p:nvPr>
        </p:nvSpPr>
        <p:spPr>
          <a:xfrm>
            <a:off x="1258888" y="260350"/>
            <a:ext cx="6265862" cy="706438"/>
          </a:xfrm>
        </p:spPr>
        <p:txBody>
          <a:bodyPr/>
          <a:lstStyle/>
          <a:p>
            <a:pPr algn="ctr"/>
            <a:r>
              <a:rPr lang="zh-CN" altLang="en-US" sz="3600" b="1" smtClean="0">
                <a:solidFill>
                  <a:srgbClr val="FFFF00"/>
                </a:solidFill>
                <a:ea typeface="宋体" panose="02010600030101010101" pitchFamily="2" charset="-122"/>
              </a:rPr>
              <a:t>全面地进行</a:t>
            </a:r>
            <a:r>
              <a:rPr lang="en-US" altLang="en-US" sz="3600" b="1" smtClean="0">
                <a:solidFill>
                  <a:srgbClr val="FFFF00"/>
                </a:solidFill>
                <a:ea typeface="宋体" panose="02010600030101010101" pitchFamily="2" charset="-122"/>
              </a:rPr>
              <a:t>分析</a:t>
            </a:r>
            <a:endParaRPr lang="zh-CN" altLang="en-US" sz="3600" b="1" smtClean="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92275" y="5084763"/>
            <a:ext cx="6338888" cy="1512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kumimoji="1" lang="zh-CN" altLang="en-US" sz="2400" i="0" dirty="0">
                <a:solidFill>
                  <a:srgbClr val="0000FF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归纳、抽象、建模</a:t>
            </a:r>
            <a:endParaRPr kumimoji="1" lang="en-US" altLang="zh-CN" sz="2400" i="0" dirty="0">
              <a:solidFill>
                <a:srgbClr val="0000FF"/>
              </a:solidFill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lnSpc>
                <a:spcPct val="130000"/>
              </a:lnSpc>
              <a:defRPr/>
            </a:pPr>
            <a:r>
              <a:rPr kumimoji="1" lang="zh-CN" altLang="en-US" sz="2400" i="0" dirty="0">
                <a:solidFill>
                  <a:srgbClr val="80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站得高、看得远</a:t>
            </a:r>
            <a:endParaRPr kumimoji="1" lang="en-US" altLang="zh-CN" sz="2400" i="0" dirty="0">
              <a:solidFill>
                <a:srgbClr val="800000"/>
              </a:solidFill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lnSpc>
                <a:spcPct val="130000"/>
              </a:lnSpc>
              <a:defRPr/>
            </a:pPr>
            <a:r>
              <a:rPr kumimoji="1" lang="zh-CN" altLang="en-US" sz="2400" i="0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业务能力和测试专业能力可以扩展自己的视野</a:t>
            </a:r>
            <a:endParaRPr kumimoji="1" lang="zh-CN" altLang="en-US" sz="2400" i="0" dirty="0">
              <a:solidFill>
                <a:schemeClr val="accent6">
                  <a:lumMod val="75000"/>
                </a:schemeClr>
              </a:solidFill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6518275"/>
            <a:ext cx="1235075" cy="339725"/>
          </a:xfrm>
        </p:spPr>
        <p:txBody>
          <a:bodyPr/>
          <a:lstStyle/>
          <a:p>
            <a:pPr>
              <a:defRPr/>
            </a:pPr>
            <a:fld id="{CCE569D5-C87B-4D63-BE30-300EE6104968}" type="slidenum">
              <a:rPr lang="en-US" altLang="zh-CN">
                <a:ea typeface="宋体" panose="02010600030101010101" pitchFamily="2" charset="-122"/>
                <a:cs typeface="+mn-cs"/>
              </a:rPr>
            </a:fld>
            <a:endParaRPr lang="en-US" altLang="zh-CN" dirty="0"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6480175" cy="1011238"/>
          </a:xfrm>
        </p:spPr>
        <p:txBody>
          <a:bodyPr/>
          <a:lstStyle/>
          <a:p>
            <a:pPr algn="ctr"/>
            <a:r>
              <a:rPr lang="zh-CN" altLang="en-US" sz="3600" b="1" smtClean="0">
                <a:solidFill>
                  <a:srgbClr val="FFFF00"/>
                </a:solidFill>
                <a:ea typeface="宋体" panose="02010600030101010101" pitchFamily="2" charset="-122"/>
              </a:rPr>
              <a:t>测试需求分析项</a:t>
            </a:r>
            <a:endParaRPr lang="zh-CN" altLang="en-US" sz="3600" b="1" smtClean="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47106" name="Rectangle 5"/>
          <p:cNvSpPr>
            <a:spLocks noChangeArrowheads="1"/>
          </p:cNvSpPr>
          <p:nvPr/>
        </p:nvSpPr>
        <p:spPr bwMode="auto">
          <a:xfrm>
            <a:off x="900113" y="2133600"/>
            <a:ext cx="4464050" cy="3517900"/>
          </a:xfrm>
          <a:prstGeom prst="rect">
            <a:avLst/>
          </a:prstGeom>
          <a:solidFill>
            <a:srgbClr val="E0E8EC">
              <a:alpha val="50195"/>
            </a:srgbClr>
          </a:solidFill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719455" indent="-457200">
              <a:lnSpc>
                <a:spcPct val="120000"/>
              </a:lnSpc>
              <a:spcBef>
                <a:spcPct val="20000"/>
              </a:spcBef>
              <a:buClr>
                <a:srgbClr val="3366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i="0">
                <a:latin typeface="宋体" panose="02010600030101010101" pitchFamily="2" charset="-122"/>
              </a:rPr>
              <a:t>项目背景</a:t>
            </a:r>
            <a:endParaRPr lang="en-US" altLang="zh-CN" sz="2800" i="0">
              <a:latin typeface="宋体" panose="02010600030101010101" pitchFamily="2" charset="-122"/>
            </a:endParaRPr>
          </a:p>
          <a:p>
            <a:pPr marL="719455" indent="-457200">
              <a:lnSpc>
                <a:spcPct val="120000"/>
              </a:lnSpc>
              <a:spcBef>
                <a:spcPct val="20000"/>
              </a:spcBef>
              <a:buClr>
                <a:srgbClr val="3366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b="1" i="0" u="sng">
                <a:solidFill>
                  <a:srgbClr val="3366FF"/>
                </a:solidFill>
                <a:latin typeface="宋体" panose="02010600030101010101" pitchFamily="2" charset="-122"/>
              </a:rPr>
              <a:t>业务</a:t>
            </a:r>
            <a:r>
              <a:rPr lang="en-US" altLang="zh-CN" sz="2800" b="1" i="0" u="sng">
                <a:solidFill>
                  <a:srgbClr val="3366FF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b="1" i="0" u="sng">
                <a:solidFill>
                  <a:srgbClr val="3366FF"/>
                </a:solidFill>
                <a:latin typeface="宋体" panose="02010600030101010101" pitchFamily="2" charset="-122"/>
              </a:rPr>
              <a:t>流程、用户角色</a:t>
            </a:r>
            <a:r>
              <a:rPr lang="en-US" altLang="zh-CN" sz="2800" b="1" i="0" u="sng">
                <a:solidFill>
                  <a:srgbClr val="3366FF"/>
                </a:solidFill>
                <a:latin typeface="宋体" panose="02010600030101010101" pitchFamily="2" charset="-122"/>
              </a:rPr>
              <a:t>)</a:t>
            </a:r>
            <a:endParaRPr lang="en-US" altLang="zh-CN" sz="2800" b="1" i="0" u="sng">
              <a:solidFill>
                <a:srgbClr val="3366FF"/>
              </a:solidFill>
              <a:latin typeface="宋体" panose="02010600030101010101" pitchFamily="2" charset="-122"/>
            </a:endParaRPr>
          </a:p>
          <a:p>
            <a:pPr marL="719455" indent="-457200">
              <a:lnSpc>
                <a:spcPct val="120000"/>
              </a:lnSpc>
              <a:spcBef>
                <a:spcPct val="20000"/>
              </a:spcBef>
              <a:buClr>
                <a:srgbClr val="3366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b="1" i="0" u="sng">
                <a:solidFill>
                  <a:srgbClr val="3366FF"/>
                </a:solidFill>
                <a:latin typeface="宋体" panose="02010600030101010101" pitchFamily="2" charset="-122"/>
              </a:rPr>
              <a:t>用例、场景</a:t>
            </a:r>
            <a:endParaRPr lang="en-US" altLang="zh-CN" sz="2800" b="1" i="0" u="sng">
              <a:solidFill>
                <a:srgbClr val="3366FF"/>
              </a:solidFill>
              <a:latin typeface="宋体" panose="02010600030101010101" pitchFamily="2" charset="-122"/>
            </a:endParaRPr>
          </a:p>
          <a:p>
            <a:pPr marL="719455" indent="-457200">
              <a:lnSpc>
                <a:spcPct val="120000"/>
              </a:lnSpc>
              <a:spcBef>
                <a:spcPct val="20000"/>
              </a:spcBef>
              <a:buClr>
                <a:srgbClr val="3366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i="0">
                <a:latin typeface="宋体" panose="02010600030101010101" pitchFamily="2" charset="-122"/>
              </a:rPr>
              <a:t>支撑业务的功能</a:t>
            </a:r>
            <a:endParaRPr lang="en-US" altLang="zh-CN" sz="2800" i="0">
              <a:latin typeface="宋体" panose="02010600030101010101" pitchFamily="2" charset="-122"/>
            </a:endParaRPr>
          </a:p>
          <a:p>
            <a:pPr marL="719455" indent="-457200">
              <a:lnSpc>
                <a:spcPct val="120000"/>
              </a:lnSpc>
              <a:spcBef>
                <a:spcPct val="20000"/>
              </a:spcBef>
              <a:buClr>
                <a:srgbClr val="3366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i="0">
                <a:latin typeface="宋体" panose="02010600030101010101" pitchFamily="2" charset="-122"/>
              </a:rPr>
              <a:t>功能优先级</a:t>
            </a:r>
            <a:endParaRPr lang="en-US" altLang="zh-CN" sz="2800" i="0">
              <a:latin typeface="宋体" panose="02010600030101010101" pitchFamily="2" charset="-122"/>
            </a:endParaRPr>
          </a:p>
          <a:p>
            <a:pPr marL="719455" indent="-457200">
              <a:lnSpc>
                <a:spcPct val="120000"/>
              </a:lnSpc>
              <a:spcBef>
                <a:spcPct val="20000"/>
              </a:spcBef>
              <a:buClr>
                <a:srgbClr val="3366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i="0">
                <a:latin typeface="宋体" panose="02010600030101010101" pitchFamily="2" charset="-122"/>
              </a:rPr>
              <a:t>非功能特性</a:t>
            </a:r>
            <a:endParaRPr lang="en-US" altLang="zh-CN" sz="2800" i="0">
              <a:latin typeface="宋体" panose="02010600030101010101" pitchFamily="2" charset="-122"/>
            </a:endParaRPr>
          </a:p>
        </p:txBody>
      </p:sp>
      <p:pic>
        <p:nvPicPr>
          <p:cNvPr id="47107" name="图片 2" descr="屏幕快照 2014-06-14 下午8.31.52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364163" y="2359025"/>
            <a:ext cx="3781425" cy="328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5157788"/>
            <a:ext cx="5832475" cy="8636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3200" b="1" dirty="0" smtClean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如何透彻地分析业务需求？</a:t>
            </a:r>
            <a:endParaRPr lang="zh-CN" altLang="en-US" b="1" dirty="0" smtClean="0">
              <a:solidFill>
                <a:schemeClr val="accent2">
                  <a:lumMod val="7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49154" name="AutoShape 4" descr="http://onproductmanagement.net/wp-content/uploads/2010/12/ask.jpg"/>
          <p:cNvSpPr>
            <a:spLocks noChangeAspect="1" noChangeArrowheads="1"/>
          </p:cNvSpPr>
          <p:nvPr/>
        </p:nvSpPr>
        <p:spPr bwMode="auto">
          <a:xfrm>
            <a:off x="155575" y="-419100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55" name="AutoShape 8" descr="http://onproductmanagement.net/wp-content/uploads/2010/12/ask.jpg"/>
          <p:cNvSpPr>
            <a:spLocks noChangeAspect="1" noChangeArrowheads="1"/>
          </p:cNvSpPr>
          <p:nvPr/>
        </p:nvSpPr>
        <p:spPr bwMode="auto">
          <a:xfrm>
            <a:off x="307975" y="-266700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9156" name="图片 1" descr="屏幕快照 2014-05-07 下午2.55.38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51050" y="1844675"/>
            <a:ext cx="4795838" cy="324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/>
          <p:cNvSpPr>
            <a:spLocks noGrp="1"/>
          </p:cNvSpPr>
          <p:nvPr>
            <p:ph type="title"/>
          </p:nvPr>
        </p:nvSpPr>
        <p:spPr>
          <a:xfrm>
            <a:off x="1476375" y="366713"/>
            <a:ext cx="6096000" cy="561975"/>
          </a:xfrm>
        </p:spPr>
        <p:txBody>
          <a:bodyPr/>
          <a:lstStyle/>
          <a:p>
            <a:pPr algn="ctr"/>
            <a:r>
              <a:rPr kumimoji="1" lang="zh-CN" altLang="en-US" sz="3600" smtClean="0">
                <a:solidFill>
                  <a:srgbClr val="FFFF00"/>
                </a:solidFill>
              </a:rPr>
              <a:t>各种软件需求</a:t>
            </a:r>
            <a:endParaRPr kumimoji="1" lang="zh-CN" altLang="en-US" sz="3600" smtClean="0">
              <a:solidFill>
                <a:srgbClr val="FFFF00"/>
              </a:solidFill>
            </a:endParaRPr>
          </a:p>
        </p:txBody>
      </p:sp>
      <p:sp>
        <p:nvSpPr>
          <p:cNvPr id="51202" name="幻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6ECF7B6-A99C-4B4F-AD59-9433D236B779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pic>
        <p:nvPicPr>
          <p:cNvPr id="51203" name="图片 4" descr="屏幕快照 2014-05-07 下午2.56.32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95513" y="1916113"/>
            <a:ext cx="5122862" cy="336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827088" y="2133600"/>
            <a:ext cx="1368425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Software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1205" name="矩形 6"/>
          <p:cNvSpPr>
            <a:spLocks noChangeArrowheads="1"/>
          </p:cNvSpPr>
          <p:nvPr/>
        </p:nvSpPr>
        <p:spPr bwMode="auto">
          <a:xfrm>
            <a:off x="3492500" y="3860800"/>
            <a:ext cx="2419350" cy="523875"/>
          </a:xfrm>
          <a:prstGeom prst="rect">
            <a:avLst/>
          </a:prstGeom>
          <a:solidFill>
            <a:srgbClr val="CCFFCC">
              <a:alpha val="34117"/>
            </a:srgbClr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 i="0">
                <a:solidFill>
                  <a:srgbClr val="FF6600"/>
                </a:solidFill>
              </a:rPr>
              <a:t>Requirements</a:t>
            </a:r>
            <a:endParaRPr lang="zh-CN" altLang="en-US" sz="2800" i="0">
              <a:solidFill>
                <a:srgbClr val="FF66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08850" y="2133600"/>
            <a:ext cx="128746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Business 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1207" name="矩形 8"/>
          <p:cNvSpPr>
            <a:spLocks noChangeArrowheads="1"/>
          </p:cNvSpPr>
          <p:nvPr/>
        </p:nvSpPr>
        <p:spPr bwMode="auto">
          <a:xfrm>
            <a:off x="1331913" y="5445125"/>
            <a:ext cx="10541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7F7F7F"/>
                </a:solidFill>
              </a:rPr>
              <a:t>People</a:t>
            </a:r>
            <a:endParaRPr lang="zh-CN" altLang="en-US" sz="2000">
              <a:solidFill>
                <a:srgbClr val="7F7F7F"/>
              </a:solidFill>
            </a:endParaRPr>
          </a:p>
        </p:txBody>
      </p:sp>
      <p:sp>
        <p:nvSpPr>
          <p:cNvPr id="51208" name="矩形 9"/>
          <p:cNvSpPr>
            <a:spLocks noChangeArrowheads="1"/>
          </p:cNvSpPr>
          <p:nvPr/>
        </p:nvSpPr>
        <p:spPr bwMode="auto">
          <a:xfrm>
            <a:off x="611188" y="3068638"/>
            <a:ext cx="155892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7F7F7F"/>
                </a:solidFill>
              </a:rPr>
              <a:t>Technology</a:t>
            </a:r>
            <a:endParaRPr lang="zh-CN" altLang="en-US" sz="2000">
              <a:solidFill>
                <a:srgbClr val="7F7F7F"/>
              </a:solidFill>
            </a:endParaRPr>
          </a:p>
        </p:txBody>
      </p:sp>
      <p:sp>
        <p:nvSpPr>
          <p:cNvPr id="51209" name="矩形 10"/>
          <p:cNvSpPr>
            <a:spLocks noChangeArrowheads="1"/>
          </p:cNvSpPr>
          <p:nvPr/>
        </p:nvSpPr>
        <p:spPr bwMode="auto">
          <a:xfrm>
            <a:off x="7092950" y="5445125"/>
            <a:ext cx="10541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7F7F7F"/>
                </a:solidFill>
              </a:rPr>
              <a:t>Quality</a:t>
            </a:r>
            <a:endParaRPr lang="zh-CN" altLang="en-US" sz="2000">
              <a:solidFill>
                <a:srgbClr val="7F7F7F"/>
              </a:solidFill>
            </a:endParaRPr>
          </a:p>
        </p:txBody>
      </p:sp>
      <p:sp>
        <p:nvSpPr>
          <p:cNvPr id="51210" name="矩形 11"/>
          <p:cNvSpPr>
            <a:spLocks noChangeArrowheads="1"/>
          </p:cNvSpPr>
          <p:nvPr/>
        </p:nvSpPr>
        <p:spPr bwMode="auto">
          <a:xfrm>
            <a:off x="4500563" y="5445125"/>
            <a:ext cx="925512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7F7F7F"/>
                </a:solidFill>
              </a:rPr>
              <a:t>Users</a:t>
            </a:r>
            <a:endParaRPr lang="zh-CN" altLang="en-US" sz="2000">
              <a:solidFill>
                <a:srgbClr val="7F7F7F"/>
              </a:solidFill>
            </a:endParaRPr>
          </a:p>
        </p:txBody>
      </p:sp>
      <p:sp>
        <p:nvSpPr>
          <p:cNvPr id="51211" name="矩形 12"/>
          <p:cNvSpPr>
            <a:spLocks noChangeArrowheads="1"/>
          </p:cNvSpPr>
          <p:nvPr/>
        </p:nvSpPr>
        <p:spPr bwMode="auto">
          <a:xfrm>
            <a:off x="5580063" y="5445125"/>
            <a:ext cx="149542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7F7F7F"/>
                </a:solidFill>
              </a:rPr>
              <a:t>Customers</a:t>
            </a:r>
            <a:endParaRPr lang="zh-CN" altLang="en-US" sz="2000">
              <a:solidFill>
                <a:srgbClr val="7F7F7F"/>
              </a:solidFill>
            </a:endParaRPr>
          </a:p>
        </p:txBody>
      </p:sp>
      <p:sp>
        <p:nvSpPr>
          <p:cNvPr id="51212" name="矩形 13"/>
          <p:cNvSpPr>
            <a:spLocks noChangeArrowheads="1"/>
          </p:cNvSpPr>
          <p:nvPr/>
        </p:nvSpPr>
        <p:spPr bwMode="auto">
          <a:xfrm>
            <a:off x="2555875" y="5445125"/>
            <a:ext cx="1624013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7F7F7F"/>
                </a:solidFill>
              </a:rPr>
              <a:t>Stakeholder</a:t>
            </a:r>
            <a:endParaRPr lang="zh-CN" altLang="en-US" sz="2000">
              <a:solidFill>
                <a:srgbClr val="7F7F7F"/>
              </a:solidFill>
            </a:endParaRPr>
          </a:p>
        </p:txBody>
      </p:sp>
      <p:sp>
        <p:nvSpPr>
          <p:cNvPr id="51213" name="矩形 14"/>
          <p:cNvSpPr>
            <a:spLocks noChangeArrowheads="1"/>
          </p:cNvSpPr>
          <p:nvPr/>
        </p:nvSpPr>
        <p:spPr bwMode="auto">
          <a:xfrm>
            <a:off x="539750" y="3933825"/>
            <a:ext cx="169545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7F7F7F"/>
                </a:solidFill>
              </a:rPr>
              <a:t>Functionality</a:t>
            </a:r>
            <a:endParaRPr lang="zh-CN" altLang="en-US" sz="2000">
              <a:solidFill>
                <a:srgbClr val="7F7F7F"/>
              </a:solidFill>
            </a:endParaRPr>
          </a:p>
        </p:txBody>
      </p:sp>
      <p:sp>
        <p:nvSpPr>
          <p:cNvPr id="51214" name="矩形 15"/>
          <p:cNvSpPr>
            <a:spLocks noChangeArrowheads="1"/>
          </p:cNvSpPr>
          <p:nvPr/>
        </p:nvSpPr>
        <p:spPr bwMode="auto">
          <a:xfrm>
            <a:off x="468313" y="4724400"/>
            <a:ext cx="2165350" cy="401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7F7F7F"/>
                </a:solidFill>
              </a:rPr>
              <a:t>Non-functionality</a:t>
            </a:r>
            <a:endParaRPr lang="zh-CN" altLang="en-US" sz="2000">
              <a:solidFill>
                <a:srgbClr val="7F7F7F"/>
              </a:solidFill>
            </a:endParaRPr>
          </a:p>
        </p:txBody>
      </p:sp>
      <p:sp>
        <p:nvSpPr>
          <p:cNvPr id="51215" name="矩形 16"/>
          <p:cNvSpPr>
            <a:spLocks noChangeArrowheads="1"/>
          </p:cNvSpPr>
          <p:nvPr/>
        </p:nvSpPr>
        <p:spPr bwMode="auto">
          <a:xfrm>
            <a:off x="7380288" y="2997200"/>
            <a:ext cx="115252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7F7F7F"/>
                </a:solidFill>
              </a:rPr>
              <a:t>Internal</a:t>
            </a:r>
            <a:endParaRPr lang="zh-CN" altLang="en-US" sz="2000">
              <a:solidFill>
                <a:srgbClr val="7F7F7F"/>
              </a:solidFill>
            </a:endParaRPr>
          </a:p>
        </p:txBody>
      </p:sp>
      <p:sp>
        <p:nvSpPr>
          <p:cNvPr id="51216" name="矩形 17"/>
          <p:cNvSpPr>
            <a:spLocks noChangeArrowheads="1"/>
          </p:cNvSpPr>
          <p:nvPr/>
        </p:nvSpPr>
        <p:spPr bwMode="auto">
          <a:xfrm>
            <a:off x="7308850" y="3789363"/>
            <a:ext cx="119697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7F7F7F"/>
                </a:solidFill>
              </a:rPr>
              <a:t>External</a:t>
            </a:r>
            <a:endParaRPr lang="zh-CN" altLang="en-US" sz="2000">
              <a:solidFill>
                <a:srgbClr val="7F7F7F"/>
              </a:solidFill>
            </a:endParaRPr>
          </a:p>
        </p:txBody>
      </p:sp>
      <p:sp>
        <p:nvSpPr>
          <p:cNvPr id="51217" name="矩形 18"/>
          <p:cNvSpPr>
            <a:spLocks noChangeArrowheads="1"/>
          </p:cNvSpPr>
          <p:nvPr/>
        </p:nvSpPr>
        <p:spPr bwMode="auto">
          <a:xfrm>
            <a:off x="7451725" y="4652963"/>
            <a:ext cx="95567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7F7F7F"/>
                </a:solidFill>
              </a:rPr>
              <a:t>In</a:t>
            </a:r>
            <a:r>
              <a:rPr lang="zh-CN" altLang="en-US" sz="2000">
                <a:solidFill>
                  <a:srgbClr val="7F7F7F"/>
                </a:solidFill>
              </a:rPr>
              <a:t> </a:t>
            </a:r>
            <a:r>
              <a:rPr lang="en-US" altLang="zh-CN" sz="2000">
                <a:solidFill>
                  <a:srgbClr val="7F7F7F"/>
                </a:solidFill>
              </a:rPr>
              <a:t>use</a:t>
            </a:r>
            <a:endParaRPr lang="zh-CN" altLang="en-US" sz="200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403350" y="333375"/>
            <a:ext cx="6121400" cy="561975"/>
          </a:xfrm>
        </p:spPr>
        <p:txBody>
          <a:bodyPr/>
          <a:lstStyle/>
          <a:p>
            <a:pPr algn="ctr">
              <a:defRPr/>
            </a:pPr>
            <a:r>
              <a:rPr lang="zh-CN" altLang="en-US" sz="3200" dirty="0" smtClean="0">
                <a:solidFill>
                  <a:srgbClr val="FFFF00"/>
                </a:solidFill>
                <a:latin typeface="+mj-ea"/>
              </a:rPr>
              <a:t>第三篇 </a:t>
            </a:r>
            <a:r>
              <a:rPr lang="zh-CN" altLang="en-US" sz="3200" dirty="0">
                <a:solidFill>
                  <a:srgbClr val="FFFF00"/>
                </a:solidFill>
                <a:latin typeface="+mj-ea"/>
              </a:rPr>
              <a:t>软件测试</a:t>
            </a:r>
            <a:r>
              <a:rPr lang="zh-CN" altLang="zh-CN" sz="3200" dirty="0">
                <a:solidFill>
                  <a:srgbClr val="FFFF00"/>
                </a:solidFill>
                <a:latin typeface="+mj-ea"/>
              </a:rPr>
              <a:t>项目实践</a:t>
            </a:r>
            <a:endParaRPr lang="zh-CN" altLang="en-US" sz="3200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900113" y="1700213"/>
            <a:ext cx="7056437" cy="11049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zh-CN" sz="2400" smtClean="0">
                <a:solidFill>
                  <a:srgbClr val="66006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软件测试方法和技术最终要应用到实际工程项目中，通过项目实践来检验，也只有通过不断的项目实践来获取经验，</a:t>
            </a:r>
            <a:r>
              <a:rPr lang="zh-CN" altLang="en-US" sz="2400" smtClean="0">
                <a:solidFill>
                  <a:srgbClr val="66006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才能</a:t>
            </a:r>
            <a:r>
              <a:rPr lang="zh-CN" altLang="zh-CN" sz="2400" smtClean="0">
                <a:solidFill>
                  <a:srgbClr val="66006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提高自己的测试实战能力</a:t>
            </a:r>
            <a:endParaRPr lang="zh-CN" altLang="en-US" sz="2400" smtClean="0">
              <a:solidFill>
                <a:srgbClr val="660066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124" name="Rectangle 1"/>
          <p:cNvSpPr>
            <a:spLocks noChangeArrowheads="1"/>
          </p:cNvSpPr>
          <p:nvPr/>
        </p:nvSpPr>
        <p:spPr bwMode="auto">
          <a:xfrm>
            <a:off x="1763713" y="3284538"/>
            <a:ext cx="5329237" cy="267811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zh-CN" sz="2400" i="0" dirty="0">
                <a:latin typeface="+mn-lt"/>
                <a:ea typeface="楷体" panose="02010609060101010101" charset="-122"/>
                <a:cs typeface="楷体" panose="02010609060101010101" charset="-122"/>
              </a:rPr>
              <a:t>第</a:t>
            </a:r>
            <a:r>
              <a:rPr lang="en-US" altLang="zh-CN" sz="2400" i="0" dirty="0">
                <a:latin typeface="+mn-lt"/>
                <a:ea typeface="楷体" panose="02010609060101010101" charset="-122"/>
                <a:cs typeface="楷体" panose="02010609060101010101" charset="-122"/>
              </a:rPr>
              <a:t>10</a:t>
            </a:r>
            <a:r>
              <a:rPr lang="zh-CN" altLang="zh-CN" sz="2400" i="0" dirty="0">
                <a:latin typeface="+mn-lt"/>
                <a:ea typeface="楷体" panose="02010609060101010101" charset="-122"/>
                <a:cs typeface="楷体" panose="02010609060101010101" charset="-122"/>
              </a:rPr>
              <a:t>章 测试需求分析与测试计划</a:t>
            </a:r>
            <a:endParaRPr lang="zh-CN" altLang="zh-CN" sz="2400" i="0" dirty="0">
              <a:latin typeface="+mn-lt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zh-CN" sz="2400" i="0" dirty="0">
                <a:latin typeface="+mn-lt"/>
                <a:ea typeface="楷体" panose="02010609060101010101" charset="-122"/>
                <a:cs typeface="楷体" panose="02010609060101010101" charset="-122"/>
              </a:rPr>
              <a:t>第</a:t>
            </a:r>
            <a:r>
              <a:rPr lang="en-US" altLang="zh-CN" sz="2400" i="0" dirty="0">
                <a:latin typeface="+mn-lt"/>
                <a:ea typeface="楷体" panose="02010609060101010101" charset="-122"/>
                <a:cs typeface="楷体" panose="02010609060101010101" charset="-122"/>
              </a:rPr>
              <a:t>11</a:t>
            </a:r>
            <a:r>
              <a:rPr lang="zh-CN" altLang="zh-CN" sz="2400" i="0" dirty="0">
                <a:latin typeface="+mn-lt"/>
                <a:ea typeface="楷体" panose="02010609060101010101" charset="-122"/>
                <a:cs typeface="楷体" panose="02010609060101010101" charset="-122"/>
              </a:rPr>
              <a:t>章 设计和维护测试用例</a:t>
            </a:r>
            <a:endParaRPr lang="zh-CN" altLang="zh-CN" sz="2400" i="0" dirty="0">
              <a:latin typeface="+mn-lt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zh-CN" sz="2400" i="0" dirty="0">
                <a:latin typeface="+mn-lt"/>
                <a:ea typeface="楷体" panose="02010609060101010101" charset="-122"/>
                <a:cs typeface="楷体" panose="02010609060101010101" charset="-122"/>
              </a:rPr>
              <a:t>第</a:t>
            </a:r>
            <a:r>
              <a:rPr lang="en-US" altLang="zh-CN" sz="2400" i="0" dirty="0">
                <a:latin typeface="+mn-lt"/>
                <a:ea typeface="楷体" panose="02010609060101010101" charset="-122"/>
                <a:cs typeface="楷体" panose="02010609060101010101" charset="-122"/>
              </a:rPr>
              <a:t>12</a:t>
            </a:r>
            <a:r>
              <a:rPr lang="zh-CN" altLang="zh-CN" sz="2400" i="0" dirty="0">
                <a:latin typeface="+mn-lt"/>
                <a:ea typeface="楷体" panose="02010609060101010101" charset="-122"/>
                <a:cs typeface="楷体" panose="02010609060101010101" charset="-122"/>
              </a:rPr>
              <a:t>章 部署测试环境</a:t>
            </a:r>
            <a:endParaRPr lang="zh-CN" altLang="zh-CN" sz="2400" i="0" dirty="0">
              <a:latin typeface="+mn-lt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zh-CN" sz="2400" i="0" dirty="0">
                <a:latin typeface="+mn-lt"/>
                <a:ea typeface="楷体" panose="02010609060101010101" charset="-122"/>
                <a:cs typeface="楷体" panose="02010609060101010101" charset="-122"/>
              </a:rPr>
              <a:t>第</a:t>
            </a:r>
            <a:r>
              <a:rPr lang="en-US" altLang="zh-CN" sz="2400" i="0" dirty="0">
                <a:latin typeface="+mn-lt"/>
                <a:ea typeface="楷体" panose="02010609060101010101" charset="-122"/>
                <a:cs typeface="楷体" panose="02010609060101010101" charset="-122"/>
              </a:rPr>
              <a:t>13</a:t>
            </a:r>
            <a:r>
              <a:rPr lang="zh-CN" altLang="zh-CN" sz="2400" i="0" dirty="0">
                <a:latin typeface="+mn-lt"/>
                <a:ea typeface="楷体" panose="02010609060101010101" charset="-122"/>
                <a:cs typeface="楷体" panose="02010609060101010101" charset="-122"/>
              </a:rPr>
              <a:t>章 测试执行、缺陷报告与跟踪</a:t>
            </a:r>
            <a:endParaRPr lang="zh-CN" altLang="zh-CN" sz="2400" i="0" dirty="0">
              <a:latin typeface="+mn-lt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tabLst>
                <a:tab pos="365125" algn="l"/>
                <a:tab pos="571500" algn="l"/>
              </a:tabLst>
              <a:defRPr/>
            </a:pPr>
            <a:r>
              <a:rPr lang="zh-CN" altLang="zh-CN" sz="2400" i="0" dirty="0">
                <a:latin typeface="+mn-lt"/>
                <a:ea typeface="楷体" panose="02010609060101010101" charset="-122"/>
                <a:cs typeface="楷体" panose="02010609060101010101" charset="-122"/>
              </a:rPr>
              <a:t>第</a:t>
            </a:r>
            <a:r>
              <a:rPr lang="en-US" altLang="zh-CN" sz="2400" i="0" dirty="0">
                <a:latin typeface="+mn-lt"/>
                <a:ea typeface="楷体" panose="02010609060101010101" charset="-122"/>
                <a:cs typeface="楷体" panose="02010609060101010101" charset="-122"/>
              </a:rPr>
              <a:t>14</a:t>
            </a:r>
            <a:r>
              <a:rPr lang="zh-CN" altLang="zh-CN" sz="2400" i="0" dirty="0">
                <a:latin typeface="+mn-lt"/>
                <a:ea typeface="楷体" panose="02010609060101010101" charset="-122"/>
                <a:cs typeface="楷体" panose="02010609060101010101" charset="-122"/>
              </a:rPr>
              <a:t>章 软件质量分析和测试报告</a:t>
            </a:r>
            <a:endParaRPr lang="zh-CN" altLang="zh-CN" sz="2400" i="0" dirty="0">
              <a:latin typeface="+mn-lt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图片 1" descr="temp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19250" y="1412875"/>
            <a:ext cx="6048375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60350"/>
            <a:ext cx="7273925" cy="720725"/>
          </a:xfrm>
        </p:spPr>
        <p:txBody>
          <a:bodyPr/>
          <a:lstStyle/>
          <a:p>
            <a:pPr algn="ctr"/>
            <a:r>
              <a:rPr lang="zh-CN" altLang="en-US" sz="3600" b="1" smtClean="0">
                <a:solidFill>
                  <a:srgbClr val="FFFF00"/>
                </a:solidFill>
                <a:ea typeface="宋体" panose="02010600030101010101" pitchFamily="2" charset="-122"/>
              </a:rPr>
              <a:t>示例：</a:t>
            </a:r>
            <a:r>
              <a:rPr lang="zh-CN" altLang="en-US" sz="3200" b="1" smtClean="0">
                <a:solidFill>
                  <a:srgbClr val="FFFF00"/>
                </a:solidFill>
                <a:ea typeface="宋体" panose="02010600030101010101" pitchFamily="2" charset="-122"/>
              </a:rPr>
              <a:t>业务</a:t>
            </a:r>
            <a:r>
              <a:rPr lang="zh-CN" altLang="en-GB" sz="3200" b="1" smtClean="0">
                <a:solidFill>
                  <a:srgbClr val="FFFF00"/>
                </a:solidFill>
                <a:ea typeface="宋体" panose="02010600030101010101" pitchFamily="2" charset="-122"/>
              </a:rPr>
              <a:t>需求</a:t>
            </a:r>
            <a:r>
              <a:rPr lang="zh-CN" altLang="en-US" sz="3200" b="1" smtClean="0">
                <a:solidFill>
                  <a:srgbClr val="FFFF00"/>
                </a:solidFill>
                <a:ea typeface="宋体" panose="02010600030101010101" pitchFamily="2" charset="-122"/>
              </a:rPr>
              <a:t>还是功能需求</a:t>
            </a:r>
            <a:r>
              <a:rPr lang="en-US" altLang="zh-CN" sz="3200" b="1" smtClean="0">
                <a:solidFill>
                  <a:srgbClr val="FFFF00"/>
                </a:solidFill>
                <a:ea typeface="宋体" panose="02010600030101010101" pitchFamily="2" charset="-122"/>
              </a:rPr>
              <a:t>?</a:t>
            </a:r>
            <a:endParaRPr lang="zh-CN" altLang="en-US" sz="3200" b="1" smtClean="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188913"/>
            <a:ext cx="6400800" cy="765175"/>
          </a:xfrm>
        </p:spPr>
        <p:txBody>
          <a:bodyPr/>
          <a:lstStyle/>
          <a:p>
            <a:pPr algn="ctr"/>
            <a:r>
              <a:rPr lang="zh-CN" altLang="en-US" sz="3600" b="1" smtClean="0">
                <a:solidFill>
                  <a:srgbClr val="FFFF00"/>
                </a:solidFill>
                <a:ea typeface="宋体" panose="02010600030101010101" pitchFamily="2" charset="-122"/>
              </a:rPr>
              <a:t>软件</a:t>
            </a:r>
            <a:r>
              <a:rPr lang="zh-CN" altLang="en-GB" sz="3600" b="1" smtClean="0">
                <a:solidFill>
                  <a:srgbClr val="FFFF00"/>
                </a:solidFill>
                <a:ea typeface="宋体" panose="02010600030101010101" pitchFamily="2" charset="-122"/>
              </a:rPr>
              <a:t>需求的层次</a:t>
            </a:r>
            <a:endParaRPr lang="zh-CN" altLang="en-US" sz="3600" b="1" smtClean="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539750" y="1773238"/>
            <a:ext cx="8208963" cy="3743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rgbClr val="92D05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b="1" i="0" u="sng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</a:rPr>
              <a:t>业务需求</a:t>
            </a:r>
            <a:r>
              <a:rPr lang="zh-CN" altLang="en-US" sz="2400" i="0" dirty="0">
                <a:latin typeface="+mn-lt"/>
                <a:ea typeface="宋体" panose="02010600030101010101" pitchFamily="2" charset="-122"/>
              </a:rPr>
              <a:t>反映组织机构或客户对系统、产品的概括性要求，包括所要达到的业务目标，由项目视图与范围文档说明</a:t>
            </a:r>
            <a:endParaRPr lang="zh-CN" altLang="en-US" sz="2400" i="0" dirty="0">
              <a:latin typeface="+mn-lt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rgbClr val="92D05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b="1" i="0" u="sng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</a:rPr>
              <a:t>用户角色需求</a:t>
            </a:r>
            <a:r>
              <a:rPr lang="zh-CN" altLang="en-US" sz="2400" i="0" dirty="0">
                <a:latin typeface="+mn-lt"/>
                <a:ea typeface="宋体" panose="02010600030101010101" pitchFamily="2" charset="-122"/>
              </a:rPr>
              <a:t>描述用户使用系统而要完成的各种任务，由用例（</a:t>
            </a:r>
            <a:r>
              <a:rPr lang="en-US" altLang="zh-CN" sz="2400" i="0" dirty="0">
                <a:latin typeface="+mn-lt"/>
                <a:ea typeface="宋体" panose="02010600030101010101" pitchFamily="2" charset="-122"/>
              </a:rPr>
              <a:t>use case</a:t>
            </a:r>
            <a:r>
              <a:rPr lang="zh-CN" altLang="en-US" sz="2400" i="0" dirty="0">
                <a:latin typeface="+mn-lt"/>
                <a:ea typeface="宋体" panose="02010600030101010101" pitchFamily="2" charset="-122"/>
              </a:rPr>
              <a:t>）文档或方案脚本说明</a:t>
            </a:r>
            <a:endParaRPr lang="zh-CN" altLang="en-US" sz="2400" i="0" dirty="0">
              <a:latin typeface="+mn-lt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rgbClr val="92D05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b="1" i="0" u="sng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</a:rPr>
              <a:t>功能需求</a:t>
            </a:r>
            <a:r>
              <a:rPr lang="zh-CN" altLang="en-US" sz="2400" i="0" dirty="0">
                <a:latin typeface="+mn-lt"/>
                <a:ea typeface="宋体" panose="02010600030101010101" pitchFamily="2" charset="-122"/>
              </a:rPr>
              <a:t>定义开发人员必须实现的软件功能，它源于用户需求，是软件需求说明书中重要的组成部分 </a:t>
            </a:r>
            <a:endParaRPr lang="zh-CN" altLang="en-US" sz="2400" i="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476375" y="5732463"/>
            <a:ext cx="6408738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i="0" u="sng">
                <a:solidFill>
                  <a:srgbClr val="FF66CC"/>
                </a:solidFill>
              </a:rPr>
              <a:t>用户角色需求可以扩展到涉众（干系人）需求</a:t>
            </a:r>
            <a:endParaRPr lang="zh-CN" altLang="en-US" sz="2400">
              <a:solidFill>
                <a:srgbClr val="FF66CC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title"/>
          </p:nvPr>
        </p:nvSpPr>
        <p:spPr>
          <a:xfrm>
            <a:off x="2627313" y="404813"/>
            <a:ext cx="3889375" cy="647700"/>
          </a:xfrm>
        </p:spPr>
        <p:txBody>
          <a:bodyPr/>
          <a:lstStyle/>
          <a:p>
            <a:pPr algn="ctr"/>
            <a:r>
              <a:rPr lang="zh-CN" altLang="en-US" sz="3600" b="1" smtClean="0">
                <a:solidFill>
                  <a:srgbClr val="FFFF00"/>
                </a:solidFill>
                <a:ea typeface="宋体" panose="02010600030101010101" pitchFamily="2" charset="-122"/>
              </a:rPr>
              <a:t>业务需求</a:t>
            </a:r>
            <a:endParaRPr lang="zh-CN" altLang="en-US" sz="3600" b="1" smtClean="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1908175" y="1628775"/>
            <a:ext cx="2232025" cy="4608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rgbClr val="92D05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b="1" i="0" u="sng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</a:rPr>
              <a:t>客户</a:t>
            </a:r>
            <a:endParaRPr lang="en-US" altLang="zh-CN" sz="2400" b="1" i="0" u="sng" dirty="0">
              <a:solidFill>
                <a:srgbClr val="FF6600"/>
              </a:solidFill>
              <a:latin typeface="+mn-lt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rgbClr val="92D05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b="1" i="0" u="sng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</a:rPr>
              <a:t>业务流程</a:t>
            </a:r>
            <a:endParaRPr lang="en-US" altLang="zh-CN" sz="2400" b="1" i="0" u="sng" dirty="0">
              <a:solidFill>
                <a:srgbClr val="FF6600"/>
              </a:solidFill>
              <a:latin typeface="+mn-lt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rgbClr val="92D05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b="1" i="0" u="sng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</a:rPr>
              <a:t>业务规则</a:t>
            </a:r>
            <a:endParaRPr lang="en-US" altLang="zh-CN" sz="2400" b="1" i="0" u="sng" dirty="0">
              <a:solidFill>
                <a:srgbClr val="FF6600"/>
              </a:solidFill>
              <a:latin typeface="+mn-lt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rgbClr val="92D05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b="1" i="0" u="sng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</a:rPr>
              <a:t>业务操作</a:t>
            </a:r>
            <a:endParaRPr lang="en-US" altLang="zh-CN" sz="2400" b="1" i="0" u="sng" dirty="0">
              <a:solidFill>
                <a:srgbClr val="FF6600"/>
              </a:solidFill>
              <a:latin typeface="+mn-lt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rgbClr val="92D05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b="1" i="0" u="sng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</a:rPr>
              <a:t>业务数据</a:t>
            </a:r>
            <a:endParaRPr lang="en-US" altLang="zh-CN" sz="2400" b="1" i="0" u="sng" dirty="0">
              <a:solidFill>
                <a:srgbClr val="FF6600"/>
              </a:solidFill>
              <a:latin typeface="+mn-lt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rgbClr val="92D05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b="1" i="0" u="sng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</a:rPr>
              <a:t>业务安全性</a:t>
            </a:r>
            <a:endParaRPr lang="en-US" altLang="zh-CN" sz="2400" b="1" i="0" u="sng" dirty="0">
              <a:solidFill>
                <a:srgbClr val="FF6600"/>
              </a:solidFill>
              <a:latin typeface="+mn-lt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rgbClr val="92D05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b="1" i="0" u="sng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</a:rPr>
              <a:t>业务可管理</a:t>
            </a:r>
            <a:endParaRPr lang="en-US" altLang="zh-CN" sz="2400" b="1" i="0" u="sng" dirty="0">
              <a:solidFill>
                <a:srgbClr val="FF6600"/>
              </a:solidFill>
              <a:latin typeface="+mn-lt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rgbClr val="92D05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b="1" i="0" u="sng" dirty="0">
                <a:solidFill>
                  <a:srgbClr val="FF6600"/>
                </a:solidFill>
                <a:latin typeface="+mn-lt"/>
                <a:ea typeface="宋体" panose="02010600030101010101" pitchFamily="2" charset="-122"/>
              </a:rPr>
              <a:t>业务发展</a:t>
            </a:r>
            <a:endParaRPr lang="en-US" altLang="zh-CN" sz="2400" b="1" i="0" u="sng" dirty="0">
              <a:solidFill>
                <a:srgbClr val="FF6600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/>
          </p:cNvSpPr>
          <p:nvPr>
            <p:ph type="title"/>
          </p:nvPr>
        </p:nvSpPr>
        <p:spPr>
          <a:xfrm>
            <a:off x="1187450" y="333375"/>
            <a:ext cx="6745288" cy="750888"/>
          </a:xfrm>
        </p:spPr>
        <p:txBody>
          <a:bodyPr/>
          <a:lstStyle/>
          <a:p>
            <a:pPr algn="ctr"/>
            <a:r>
              <a:rPr lang="zh-CN" altLang="en-US" sz="3600" b="1" smtClean="0">
                <a:solidFill>
                  <a:srgbClr val="FFFF00"/>
                </a:solidFill>
                <a:ea typeface="宋体" panose="02010600030101010101" pitchFamily="2" charset="-122"/>
              </a:rPr>
              <a:t>功能：层次分析</a:t>
            </a:r>
            <a:endParaRPr lang="zh-CN" altLang="en-US" sz="3600" b="1" smtClean="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23813" y="6508750"/>
            <a:ext cx="1223962" cy="331788"/>
          </a:xfrm>
        </p:spPr>
        <p:txBody>
          <a:bodyPr/>
          <a:lstStyle/>
          <a:p>
            <a:pPr>
              <a:defRPr/>
            </a:pPr>
            <a:fld id="{C3DAEA06-7FA2-44E1-907F-83EEB7A04FB0}" type="slidenum">
              <a:rPr lang="en-US" altLang="zh-CN">
                <a:ea typeface="宋体" panose="02010600030101010101" pitchFamily="2" charset="-122"/>
                <a:cs typeface="+mn-cs"/>
              </a:rPr>
            </a:fld>
            <a:endParaRPr lang="en-US" altLang="zh-CN" dirty="0"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8371" name="图片 2" descr="屏幕快照 2013-12-16 下午5.47.23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4213" y="1628775"/>
            <a:ext cx="78073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图片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419475" y="1844675"/>
            <a:ext cx="5588000" cy="3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404813"/>
            <a:ext cx="6264275" cy="561975"/>
          </a:xfrm>
        </p:spPr>
        <p:txBody>
          <a:bodyPr/>
          <a:lstStyle/>
          <a:p>
            <a:pPr algn="ctr">
              <a:defRPr/>
            </a:pPr>
            <a:r>
              <a:rPr lang="zh-CN" altLang="en-US" sz="3600" b="1" dirty="0" smtClean="0">
                <a:solidFill>
                  <a:srgbClr val="FFFF00"/>
                </a:solidFill>
                <a:latin typeface="+mn-lt"/>
              </a:rPr>
              <a:t>操作：侧重异常</a:t>
            </a:r>
            <a:endParaRPr lang="en-US" sz="3600" b="1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4" name="Content Placeholder 2"/>
          <p:cNvSpPr txBox="1"/>
          <p:nvPr/>
        </p:nvSpPr>
        <p:spPr bwMode="auto">
          <a:xfrm>
            <a:off x="539750" y="1844675"/>
            <a:ext cx="4824413" cy="3529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2296" tIns="36576" rIns="82296" bIns="36576"/>
          <a:lstStyle/>
          <a:p>
            <a:pPr marL="360680" lvl="1" indent="-360680" eaLnBrk="0" hangingPunct="0">
              <a:lnSpc>
                <a:spcPct val="13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charset="0"/>
              <a:buChar char="p"/>
              <a:defRPr/>
            </a:pPr>
            <a:r>
              <a:rPr lang="zh-CN" altLang="en-US" sz="2400" i="0" dirty="0">
                <a:ea typeface="楷体" panose="02010609060101010101" charset="-122"/>
                <a:cs typeface="楷体" panose="02010609060101010101" charset="-122"/>
              </a:rPr>
              <a:t>一只手操作</a:t>
            </a:r>
            <a:r>
              <a:rPr lang="zh-CN" altLang="zh-CN" sz="2400" i="0" dirty="0"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zh-CN" altLang="en-US" sz="2400" i="0" dirty="0">
                <a:ea typeface="楷体" panose="02010609060101010101" charset="-122"/>
                <a:cs typeface="楷体" panose="02010609060101010101" charset="-122"/>
              </a:rPr>
              <a:t>一面</a:t>
            </a:r>
            <a:r>
              <a:rPr lang="zh-CN" altLang="en-US" sz="2400" i="0" dirty="0">
                <a:solidFill>
                  <a:srgbClr val="FFFFFF"/>
                </a:solidFill>
                <a:ea typeface="楷体" panose="02010609060101010101" charset="-122"/>
                <a:cs typeface="楷体" panose="02010609060101010101" charset="-122"/>
              </a:rPr>
              <a:t>走路一面操作</a:t>
            </a:r>
            <a:endParaRPr lang="en-US" altLang="zh-CN" sz="2400" i="0" dirty="0">
              <a:solidFill>
                <a:srgbClr val="FFFFFF"/>
              </a:solidFill>
              <a:latin typeface="+mn-lt"/>
              <a:ea typeface="楷体" panose="02010609060101010101" charset="-122"/>
              <a:cs typeface="楷体" panose="02010609060101010101" charset="-122"/>
            </a:endParaRPr>
          </a:p>
          <a:p>
            <a:pPr marL="360680" lvl="1" indent="-360680" eaLnBrk="0" hangingPunct="0">
              <a:lnSpc>
                <a:spcPct val="13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charset="0"/>
              <a:buChar char="p"/>
              <a:defRPr/>
            </a:pPr>
            <a:r>
              <a:rPr lang="zh-CN" altLang="en-US" sz="2400" i="0" dirty="0">
                <a:latin typeface="+mn-lt"/>
                <a:ea typeface="楷体" panose="02010609060101010101" charset="-122"/>
                <a:cs typeface="楷体" panose="02010609060101010101" charset="-122"/>
              </a:rPr>
              <a:t>手动或自动的横</a:t>
            </a:r>
            <a:r>
              <a:rPr lang="zh-CN" altLang="en-US" sz="2400" i="0" dirty="0">
                <a:solidFill>
                  <a:srgbClr val="000000"/>
                </a:solidFill>
                <a:latin typeface="+mn-lt"/>
                <a:ea typeface="楷体" panose="02010609060101010101" charset="-122"/>
                <a:cs typeface="楷体" panose="02010609060101010101" charset="-122"/>
              </a:rPr>
              <a:t>竖</a:t>
            </a:r>
            <a:r>
              <a:rPr lang="zh-CN" altLang="en-US" sz="2400" i="0" dirty="0">
                <a:solidFill>
                  <a:srgbClr val="FFFFFF"/>
                </a:solidFill>
                <a:latin typeface="+mn-lt"/>
                <a:ea typeface="楷体" panose="02010609060101010101" charset="-122"/>
                <a:cs typeface="楷体" panose="02010609060101010101" charset="-122"/>
              </a:rPr>
              <a:t>屏切换</a:t>
            </a:r>
            <a:endParaRPr lang="en-US" sz="2400" i="0" dirty="0">
              <a:solidFill>
                <a:srgbClr val="FFFFFF"/>
              </a:solidFill>
              <a:latin typeface="+mn-lt"/>
              <a:ea typeface="楷体" panose="02010609060101010101" charset="-122"/>
              <a:cs typeface="楷体" panose="02010609060101010101" charset="-122"/>
            </a:endParaRPr>
          </a:p>
          <a:p>
            <a:pPr marL="360680" lvl="1" indent="-360680" eaLnBrk="0" hangingPunct="0">
              <a:lnSpc>
                <a:spcPct val="13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charset="0"/>
              <a:buChar char="p"/>
              <a:defRPr/>
            </a:pPr>
            <a:r>
              <a:rPr lang="en-US" altLang="en-US" sz="2400" i="0" dirty="0">
                <a:latin typeface="+mn-lt"/>
                <a:ea typeface="楷体" panose="02010609060101010101" charset="-122"/>
                <a:cs typeface="楷体" panose="02010609060101010101" charset="-122"/>
              </a:rPr>
              <a:t>屏幕尽量不滚动</a:t>
            </a:r>
            <a:r>
              <a:rPr lang="en-US" altLang="en-US" sz="2400" i="0" dirty="0">
                <a:solidFill>
                  <a:srgbClr val="000000"/>
                </a:solidFill>
                <a:latin typeface="+mn-lt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en-US" sz="2400" i="0" dirty="0">
                <a:solidFill>
                  <a:srgbClr val="FFFFFF"/>
                </a:solidFill>
                <a:latin typeface="+mn-lt"/>
                <a:ea typeface="楷体" panose="02010609060101010101" charset="-122"/>
                <a:cs typeface="楷体" panose="02010609060101010101" charset="-122"/>
              </a:rPr>
              <a:t>适当的对比度</a:t>
            </a:r>
            <a:endParaRPr lang="en-US" altLang="en-US" sz="2400" i="0" dirty="0">
              <a:solidFill>
                <a:srgbClr val="FFFFFF"/>
              </a:solidFill>
              <a:latin typeface="+mn-lt"/>
              <a:ea typeface="楷体" panose="02010609060101010101" charset="-122"/>
              <a:cs typeface="楷体" panose="02010609060101010101" charset="-122"/>
            </a:endParaRPr>
          </a:p>
          <a:p>
            <a:pPr marL="360680" lvl="1" indent="-360680" eaLnBrk="0" hangingPunct="0">
              <a:lnSpc>
                <a:spcPct val="13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charset="0"/>
              <a:buChar char="p"/>
              <a:defRPr/>
            </a:pPr>
            <a:r>
              <a:rPr lang="zh-CN" altLang="en-US" sz="2400" i="0" dirty="0">
                <a:latin typeface="+mn-lt"/>
                <a:ea typeface="楷体" panose="02010609060101010101" charset="-122"/>
                <a:cs typeface="楷体" panose="02010609060101010101" charset="-122"/>
              </a:rPr>
              <a:t>手机成了手电筒</a:t>
            </a:r>
            <a:endParaRPr lang="en-US" altLang="zh-CN" sz="2400" i="0" dirty="0">
              <a:latin typeface="+mn-lt"/>
              <a:ea typeface="楷体" panose="02010609060101010101" charset="-122"/>
              <a:cs typeface="楷体" panose="02010609060101010101" charset="-122"/>
            </a:endParaRPr>
          </a:p>
          <a:p>
            <a:pPr marL="360680" lvl="1" indent="-360680" eaLnBrk="0" hangingPunct="0">
              <a:lnSpc>
                <a:spcPct val="13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charset="0"/>
              <a:buChar char="p"/>
              <a:defRPr/>
            </a:pPr>
            <a:r>
              <a:rPr lang="zh-CN" altLang="en-US" sz="2400" i="0" dirty="0">
                <a:latin typeface="+mn-lt"/>
                <a:ea typeface="楷体" panose="02010609060101010101" charset="-122"/>
                <a:cs typeface="楷体" panose="02010609060101010101" charset="-122"/>
              </a:rPr>
              <a:t>手机自拍，耳机</a:t>
            </a:r>
            <a:r>
              <a:rPr lang="zh-CN" altLang="en-US" sz="2400" i="0" dirty="0">
                <a:solidFill>
                  <a:srgbClr val="000000"/>
                </a:solidFill>
                <a:latin typeface="+mn-lt"/>
                <a:ea typeface="楷体" panose="02010609060101010101" charset="-122"/>
                <a:cs typeface="楷体" panose="02010609060101010101" charset="-122"/>
              </a:rPr>
              <a:t>连</a:t>
            </a:r>
            <a:r>
              <a:rPr lang="zh-CN" altLang="en-US" sz="2400" i="0" dirty="0">
                <a:solidFill>
                  <a:srgbClr val="FFFFFF"/>
                </a:solidFill>
                <a:latin typeface="+mn-lt"/>
                <a:ea typeface="楷体" panose="02010609060101010101" charset="-122"/>
                <a:cs typeface="楷体" panose="02010609060101010101" charset="-122"/>
              </a:rPr>
              <a:t>线可以帮忙</a:t>
            </a:r>
            <a:endParaRPr lang="en-US" altLang="en-US" sz="2400" i="0" dirty="0">
              <a:solidFill>
                <a:srgbClr val="FFFFFF"/>
              </a:solidFill>
              <a:latin typeface="+mn-lt"/>
              <a:ea typeface="楷体" panose="02010609060101010101" charset="-122"/>
              <a:cs typeface="楷体" panose="02010609060101010101" charset="-122"/>
            </a:endParaRPr>
          </a:p>
          <a:p>
            <a:pPr marL="360680" lvl="1" indent="-360680" eaLnBrk="0" hangingPunct="0">
              <a:lnSpc>
                <a:spcPct val="13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charset="0"/>
              <a:buChar char="p"/>
              <a:defRPr/>
            </a:pPr>
            <a:r>
              <a:rPr lang="zh-CN" altLang="en-US" sz="2400" i="0" dirty="0">
                <a:latin typeface="+mn-lt"/>
                <a:ea typeface="楷体" panose="02010609060101010101" charset="-122"/>
                <a:cs typeface="楷体" panose="02010609060101010101" charset="-122"/>
              </a:rPr>
              <a:t>屏幕关闭，依旧</a:t>
            </a:r>
            <a:r>
              <a:rPr lang="zh-CN" altLang="en-US" sz="2400" i="0" dirty="0">
                <a:solidFill>
                  <a:srgbClr val="000000"/>
                </a:solidFill>
                <a:latin typeface="+mn-lt"/>
                <a:ea typeface="楷体" panose="02010609060101010101" charset="-122"/>
                <a:cs typeface="楷体" panose="02010609060101010101" charset="-122"/>
              </a:rPr>
              <a:t>可</a:t>
            </a:r>
            <a:r>
              <a:rPr lang="zh-CN" altLang="en-US" sz="2400" i="0" dirty="0">
                <a:solidFill>
                  <a:schemeClr val="bg1"/>
                </a:solidFill>
                <a:latin typeface="+mn-lt"/>
                <a:ea typeface="楷体" panose="02010609060101010101" charset="-122"/>
                <a:cs typeface="楷体" panose="02010609060101010101" charset="-122"/>
              </a:rPr>
              <a:t>以播放音乐</a:t>
            </a:r>
            <a:endParaRPr lang="en-US" altLang="zh-CN" sz="2400" i="0" dirty="0">
              <a:solidFill>
                <a:schemeClr val="bg1"/>
              </a:solidFill>
              <a:latin typeface="+mn-lt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6518275"/>
            <a:ext cx="1235075" cy="339725"/>
          </a:xfrm>
        </p:spPr>
        <p:txBody>
          <a:bodyPr/>
          <a:lstStyle/>
          <a:p>
            <a:pPr>
              <a:defRPr/>
            </a:pPr>
            <a:fld id="{0763AD56-01CF-4EB8-8A46-514BCF7AB37A}" type="slidenum">
              <a:rPr lang="en-US" altLang="zh-CN">
                <a:ea typeface="宋体" panose="02010600030101010101" pitchFamily="2" charset="-122"/>
                <a:cs typeface="+mn-cs"/>
              </a:rPr>
            </a:fld>
            <a:endParaRPr lang="en-US" altLang="zh-CN" dirty="0"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1" name="矩形 6"/>
          <p:cNvSpPr>
            <a:spLocks noChangeArrowheads="1"/>
          </p:cNvSpPr>
          <p:nvPr/>
        </p:nvSpPr>
        <p:spPr bwMode="auto">
          <a:xfrm>
            <a:off x="1835150" y="5732463"/>
            <a:ext cx="5930900" cy="595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</a:pPr>
            <a:r>
              <a:rPr lang="zh-CN" altLang="en-US" sz="2800" i="0">
                <a:solidFill>
                  <a:srgbClr val="3366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观察、分析用户的心理、行为和预期</a:t>
            </a:r>
            <a:endParaRPr lang="en-US" altLang="zh-CN" sz="2800" i="0">
              <a:solidFill>
                <a:srgbClr val="3366F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333375"/>
            <a:ext cx="6384925" cy="765175"/>
          </a:xfrm>
        </p:spPr>
        <p:txBody>
          <a:bodyPr/>
          <a:lstStyle/>
          <a:p>
            <a:pPr algn="ctr"/>
            <a:r>
              <a:rPr lang="en-US" altLang="en-US" sz="3600" b="1" smtClean="0">
                <a:ea typeface="宋体" panose="02010600030101010101" pitchFamily="2" charset="-122"/>
              </a:rPr>
              <a:t>非功能性</a:t>
            </a:r>
            <a:r>
              <a:rPr lang="zh-CN" altLang="en-US" sz="3600" b="1" smtClean="0">
                <a:solidFill>
                  <a:srgbClr val="FFFF00"/>
                </a:solidFill>
                <a:ea typeface="宋体" panose="02010600030101010101" pitchFamily="2" charset="-122"/>
              </a:rPr>
              <a:t>：性能需求</a:t>
            </a:r>
            <a:endParaRPr lang="zh-CN" altLang="en-US" sz="3600" b="1" smtClean="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61442" name="Rectangle 3"/>
          <p:cNvSpPr txBox="1">
            <a:spLocks noChangeArrowheads="1"/>
          </p:cNvSpPr>
          <p:nvPr/>
        </p:nvSpPr>
        <p:spPr bwMode="auto">
          <a:xfrm>
            <a:off x="1079500" y="2708275"/>
            <a:ext cx="6370638" cy="20145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b="1" i="0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最终用户的体验</a:t>
            </a:r>
            <a:r>
              <a:rPr lang="zh-CN" altLang="en-US" sz="2400" i="0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，如</a:t>
            </a:r>
            <a:r>
              <a:rPr lang="en-US" altLang="zh-CN" sz="2400" i="0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2-5-10</a:t>
            </a:r>
            <a:r>
              <a:rPr lang="zh-CN" altLang="en-US" sz="2400" i="0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原则</a:t>
            </a:r>
            <a:r>
              <a:rPr lang="zh-CN" altLang="en-US" sz="2400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endParaRPr lang="zh-CN" altLang="en-US" sz="2400" i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b="1" i="0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商业需求</a:t>
            </a:r>
            <a:r>
              <a:rPr lang="zh-CN" altLang="en-US" sz="2400" i="0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，如“比竞争对手的产品好”</a:t>
            </a:r>
            <a:r>
              <a:rPr lang="zh-CN" altLang="en-US" sz="2400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endParaRPr lang="zh-CN" altLang="en-US" sz="2400" i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b="1" i="0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技术需求</a:t>
            </a:r>
            <a:r>
              <a:rPr lang="zh-CN" altLang="en-US" sz="2400" i="0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，如</a:t>
            </a:r>
            <a:r>
              <a:rPr lang="en-US" altLang="zh-CN" sz="2400" i="0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CPU</a:t>
            </a:r>
            <a:r>
              <a:rPr lang="zh-CN" altLang="en-US" sz="2400" i="0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使用率不超过</a:t>
            </a:r>
            <a:r>
              <a:rPr lang="en-US" altLang="zh-CN" sz="2400" i="0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70</a:t>
            </a:r>
            <a:r>
              <a:rPr lang="zh-CN" altLang="en-US" sz="2400" i="0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％</a:t>
            </a:r>
            <a:r>
              <a:rPr lang="zh-CN" altLang="en-US" sz="2400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endParaRPr lang="zh-CN" altLang="en-US" sz="2400" i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b="1" i="0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标准要求</a:t>
            </a:r>
            <a:r>
              <a:rPr lang="zh-CN" altLang="en-US" sz="2400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endParaRPr lang="zh-CN" altLang="en-US" sz="2400" i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1443" name="Rectangle 5"/>
          <p:cNvSpPr>
            <a:spLocks noChangeArrowheads="1"/>
          </p:cNvSpPr>
          <p:nvPr/>
        </p:nvSpPr>
        <p:spPr bwMode="auto">
          <a:xfrm>
            <a:off x="576263" y="1773238"/>
            <a:ext cx="837406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2400" i="0">
                <a:latin typeface="宋体" panose="02010600030101010101" pitchFamily="2" charset="-122"/>
              </a:rPr>
              <a:t>只有具备了清楚而量化的性能指标，性能测试才能开始实施。</a:t>
            </a:r>
            <a:r>
              <a:rPr lang="zh-CN" altLang="en-US" i="0">
                <a:latin typeface="宋体" panose="02010600030101010101" pitchFamily="2" charset="-122"/>
              </a:rPr>
              <a:t> </a:t>
            </a:r>
            <a:endParaRPr lang="zh-CN" altLang="en-US" i="0">
              <a:latin typeface="宋体" panose="02010600030101010101" pitchFamily="2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92163" y="4868863"/>
            <a:ext cx="7921625" cy="1108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2400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响应时间是用户的关注点，容量和数据吞吐量是（产品市场团队）业务处理方面的关注点，而系统资源占用率是开发团队的技术关注点 </a:t>
            </a:r>
            <a:endParaRPr lang="zh-CN" altLang="en-US" sz="2400" i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6518275"/>
            <a:ext cx="1235075" cy="339725"/>
          </a:xfrm>
        </p:spPr>
        <p:txBody>
          <a:bodyPr/>
          <a:lstStyle/>
          <a:p>
            <a:pPr>
              <a:defRPr/>
            </a:pPr>
            <a:fld id="{CB5E54DB-E65C-464B-A048-3AE60D806A40}" type="slidenum">
              <a:rPr lang="en-US" altLang="zh-CN">
                <a:ea typeface="宋体" panose="02010600030101010101" pitchFamily="2" charset="-122"/>
                <a:cs typeface="+mn-cs"/>
              </a:rPr>
            </a:fld>
            <a:endParaRPr lang="en-US" altLang="zh-CN" dirty="0"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21413629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black">
          <a:xfrm>
            <a:off x="2268538" y="333375"/>
            <a:ext cx="4679950" cy="765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0" hangingPunct="0"/>
            <a:r>
              <a:rPr lang="en-US" altLang="zh-CN" sz="3600" b="1" i="0">
                <a:solidFill>
                  <a:srgbClr val="FFFF00"/>
                </a:solidFill>
              </a:rPr>
              <a:t>Web</a:t>
            </a:r>
            <a:r>
              <a:rPr lang="zh-CN" altLang="en-US" sz="3600" b="1" i="0">
                <a:solidFill>
                  <a:srgbClr val="FFFF00"/>
                </a:solidFill>
              </a:rPr>
              <a:t> 安全性测试</a:t>
            </a:r>
            <a:endParaRPr lang="zh-CN" altLang="en-US" sz="3600" b="1" i="0">
              <a:solidFill>
                <a:srgbClr val="FFFF00"/>
              </a:solidFill>
            </a:endParaRPr>
          </a:p>
        </p:txBody>
      </p:sp>
      <p:pic>
        <p:nvPicPr>
          <p:cNvPr id="63490" name="图片 2" descr="屏幕快照 2013-10-27 下午10.56.02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4213" y="1628775"/>
            <a:ext cx="77978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black">
          <a:xfrm>
            <a:off x="2339975" y="333375"/>
            <a:ext cx="4679950" cy="765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0" hangingPunct="0"/>
            <a:r>
              <a:rPr lang="zh-CN" altLang="en-US" sz="3600" b="1" i="0">
                <a:solidFill>
                  <a:srgbClr val="FFFF00"/>
                </a:solidFill>
              </a:rPr>
              <a:t>兼容性测试</a:t>
            </a:r>
            <a:endParaRPr lang="zh-CN" altLang="en-US" sz="3600" b="1" i="0">
              <a:solidFill>
                <a:srgbClr val="FFFF00"/>
              </a:solidFill>
            </a:endParaRPr>
          </a:p>
        </p:txBody>
      </p:sp>
      <p:pic>
        <p:nvPicPr>
          <p:cNvPr id="64514" name="图片 1" descr="屏幕快照 2013-10-27 下午10.52.16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4213" y="1700213"/>
            <a:ext cx="748823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480175" cy="765175"/>
          </a:xfrm>
        </p:spPr>
        <p:txBody>
          <a:bodyPr/>
          <a:lstStyle/>
          <a:p>
            <a:pPr marL="342900" indent="-342900" algn="ctr">
              <a:lnSpc>
                <a:spcPct val="120000"/>
              </a:lnSpc>
              <a:spcBef>
                <a:spcPct val="30000"/>
              </a:spcBef>
            </a:pPr>
            <a:r>
              <a:rPr lang="zh-CN" altLang="en-US" sz="3600" b="1" smtClean="0">
                <a:solidFill>
                  <a:srgbClr val="FFFF00"/>
                </a:solidFill>
                <a:ea typeface="宋体" panose="02010600030101010101" pitchFamily="2" charset="-122"/>
              </a:rPr>
              <a:t>示例：特定的质量指标</a:t>
            </a:r>
            <a:endParaRPr lang="zh-CN" altLang="en-US" sz="3600" b="1" smtClean="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6494463"/>
            <a:ext cx="1235075" cy="339725"/>
          </a:xfrm>
        </p:spPr>
        <p:txBody>
          <a:bodyPr/>
          <a:lstStyle/>
          <a:p>
            <a:pPr>
              <a:defRPr/>
            </a:pPr>
            <a:fld id="{F1D6EBC8-18BE-4A39-B41E-BB158A2AC230}" type="slidenum">
              <a:rPr lang="en-US" altLang="zh-CN">
                <a:ea typeface="宋体" panose="02010600030101010101" pitchFamily="2" charset="-122"/>
                <a:cs typeface="+mn-cs"/>
              </a:rPr>
            </a:fld>
            <a:endParaRPr lang="en-US" altLang="zh-CN" dirty="0"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5539" name="图片 5" descr="屏幕快照 2013-05-30 下午4.02.08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42988" y="1484313"/>
            <a:ext cx="68707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0" name="圆角矩形标注 6"/>
          <p:cNvSpPr>
            <a:spLocks noChangeArrowheads="1"/>
          </p:cNvSpPr>
          <p:nvPr/>
        </p:nvSpPr>
        <p:spPr bwMode="auto">
          <a:xfrm>
            <a:off x="2195513" y="4724400"/>
            <a:ext cx="4968875" cy="1223963"/>
          </a:xfrm>
          <a:prstGeom prst="wedgeRoundRectCallout">
            <a:avLst>
              <a:gd name="adj1" fmla="val -47944"/>
              <a:gd name="adj2" fmla="val -161583"/>
              <a:gd name="adj3" fmla="val 16667"/>
            </a:avLst>
          </a:prstGeom>
          <a:solidFill>
            <a:srgbClr val="32556E">
              <a:alpha val="45882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65541" name="矩形 7"/>
          <p:cNvSpPr>
            <a:spLocks noChangeArrowheads="1"/>
          </p:cNvSpPr>
          <p:nvPr/>
        </p:nvSpPr>
        <p:spPr bwMode="auto">
          <a:xfrm>
            <a:off x="2411413" y="4940300"/>
            <a:ext cx="4679950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/>
              <a:t>评测集词条中，候选出现数（包括首位）</a:t>
            </a:r>
            <a:r>
              <a:rPr lang="en-US" altLang="zh-CN" sz="2000"/>
              <a:t>/</a:t>
            </a:r>
            <a:r>
              <a:rPr lang="zh-CN" altLang="en-US" sz="2000"/>
              <a:t>词条总数</a:t>
            </a:r>
            <a:endParaRPr lang="zh-CN" altLang="en-US" sz="2000"/>
          </a:p>
          <a:p>
            <a:r>
              <a:rPr lang="en-US" altLang="zh-CN" sz="2000"/>
              <a:t> </a:t>
            </a:r>
            <a:r>
              <a:rPr lang="zh-CN" altLang="en-US" sz="2000">
                <a:solidFill>
                  <a:srgbClr val="FF6600"/>
                </a:solidFill>
              </a:rPr>
              <a:t>需考虑</a:t>
            </a:r>
            <a:r>
              <a:rPr lang="zh-CN" altLang="en-US" sz="2000"/>
              <a:t>：短句</a:t>
            </a:r>
            <a:r>
              <a:rPr lang="en-US" altLang="zh-CN" sz="2000"/>
              <a:t>/</a:t>
            </a:r>
            <a:r>
              <a:rPr lang="zh-CN" altLang="en-US" sz="2000"/>
              <a:t>词、简拼、新词、热词 </a:t>
            </a:r>
            <a:endParaRPr lang="zh-CN" altLang="en-US" sz="2000"/>
          </a:p>
        </p:txBody>
      </p:sp>
      <p:sp>
        <p:nvSpPr>
          <p:cNvPr id="65542" name="文本框 8"/>
          <p:cNvSpPr txBox="1">
            <a:spLocks noChangeArrowheads="1"/>
          </p:cNvSpPr>
          <p:nvPr/>
        </p:nvSpPr>
        <p:spPr bwMode="auto">
          <a:xfrm>
            <a:off x="2051050" y="5948363"/>
            <a:ext cx="5154613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</a:rPr>
              <a:t>来源：王磊等著</a:t>
            </a:r>
            <a:r>
              <a:rPr kumimoji="1" lang="en-US" altLang="zh-CN">
                <a:solidFill>
                  <a:srgbClr val="FF0000"/>
                </a:solidFill>
              </a:rPr>
              <a:t>《Window</a:t>
            </a:r>
            <a:r>
              <a:rPr kumimoji="1" lang="zh-CN" altLang="en-US">
                <a:solidFill>
                  <a:srgbClr val="FF0000"/>
                </a:solidFill>
              </a:rPr>
              <a:t>软件测试探秘</a:t>
            </a:r>
            <a:r>
              <a:rPr kumimoji="1" lang="en-US" altLang="zh-CN">
                <a:solidFill>
                  <a:srgbClr val="FF0000"/>
                </a:solidFill>
              </a:rPr>
              <a:t>》</a:t>
            </a:r>
            <a:r>
              <a:rPr kumimoji="1" lang="zh-CN" altLang="en-US">
                <a:solidFill>
                  <a:srgbClr val="FF0000"/>
                </a:solidFill>
              </a:rPr>
              <a:t>第</a:t>
            </a:r>
            <a:r>
              <a:rPr kumimoji="1" lang="en-US" altLang="zh-CN">
                <a:solidFill>
                  <a:srgbClr val="FF0000"/>
                </a:solidFill>
              </a:rPr>
              <a:t>6</a:t>
            </a:r>
            <a:r>
              <a:rPr kumimoji="1" lang="zh-CN" altLang="en-US">
                <a:solidFill>
                  <a:srgbClr val="FF0000"/>
                </a:solidFill>
              </a:rPr>
              <a:t>章</a:t>
            </a:r>
            <a:endParaRPr kumimoji="1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6911975" cy="661988"/>
          </a:xfrm>
        </p:spPr>
        <p:txBody>
          <a:bodyPr/>
          <a:lstStyle/>
          <a:p>
            <a:pPr algn="ctr" eaLnBrk="1" hangingPunct="1"/>
            <a:r>
              <a:rPr lang="zh-CN" altLang="en-US" sz="3200" b="1" smtClean="0">
                <a:solidFill>
                  <a:srgbClr val="FFFF00"/>
                </a:solidFill>
                <a:ea typeface="宋体" panose="02010600030101010101" pitchFamily="2" charset="-122"/>
              </a:rPr>
              <a:t>示例：</a:t>
            </a:r>
            <a:r>
              <a:rPr lang="en-US" altLang="en-US" sz="3200" b="1" smtClean="0">
                <a:solidFill>
                  <a:srgbClr val="FFFF00"/>
                </a:solidFill>
                <a:ea typeface="宋体" panose="02010600030101010101" pitchFamily="2" charset="-122"/>
              </a:rPr>
              <a:t>金融</a:t>
            </a:r>
            <a:r>
              <a:rPr lang="zh-CN" altLang="en-US" sz="3200" b="1" smtClean="0">
                <a:solidFill>
                  <a:srgbClr val="FFFF00"/>
                </a:solidFill>
                <a:ea typeface="宋体" panose="02010600030101010101" pitchFamily="2" charset="-122"/>
              </a:rPr>
              <a:t>系统数据的特定质量要求</a:t>
            </a:r>
            <a:endParaRPr lang="zh-CN" altLang="en-US" sz="3200" b="1" smtClean="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67586" name="矩形 1"/>
          <p:cNvSpPr>
            <a:spLocks noChangeArrowheads="1"/>
          </p:cNvSpPr>
          <p:nvPr/>
        </p:nvSpPr>
        <p:spPr bwMode="auto">
          <a:xfrm>
            <a:off x="1476375" y="1989138"/>
            <a:ext cx="2808288" cy="38465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数据真实性</a:t>
            </a:r>
            <a:endParaRPr lang="en-US" altLang="zh-CN" sz="2400" i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数据完整性</a:t>
            </a:r>
            <a:endParaRPr lang="en-US" altLang="zh-CN" sz="2400" i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数据精确性</a:t>
            </a:r>
            <a:endParaRPr lang="en-US" altLang="zh-CN" sz="2400" i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数据时效性</a:t>
            </a:r>
            <a:endParaRPr lang="en-US" altLang="zh-CN" sz="2400" i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数据可用性</a:t>
            </a:r>
            <a:endParaRPr lang="en-US" altLang="zh-CN" sz="2400" i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数据可信性</a:t>
            </a:r>
            <a:endParaRPr lang="en-US" altLang="zh-CN" sz="2400" i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数据逻辑一致性</a:t>
            </a:r>
            <a:endParaRPr lang="zh-CN" altLang="en-US" sz="2400" i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87900" y="2133600"/>
            <a:ext cx="3744913" cy="3678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6600"/>
            </a:solidFill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i="0" dirty="0">
                <a:ea typeface="宋体" panose="02010600030101010101" pitchFamily="2" charset="-122"/>
                <a:cs typeface="宋体" panose="02010600030101010101" pitchFamily="2" charset="-122"/>
              </a:rPr>
              <a:t>上报文件读取出错的，每出错一笔记错</a:t>
            </a:r>
            <a:r>
              <a:rPr lang="en-US" altLang="zh-CN" i="0" dirty="0"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i="0" dirty="0">
                <a:ea typeface="宋体" panose="02010600030101010101" pitchFamily="2" charset="-122"/>
                <a:cs typeface="宋体" panose="02010600030101010101" pitchFamily="2" charset="-122"/>
              </a:rPr>
              <a:t>条</a:t>
            </a:r>
            <a:endParaRPr lang="zh-CN" altLang="en-US" i="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i="0" dirty="0">
                <a:ea typeface="宋体" panose="02010600030101010101" pitchFamily="2" charset="-122"/>
                <a:cs typeface="宋体" panose="02010600030101010101" pitchFamily="2" charset="-122"/>
              </a:rPr>
              <a:t>账户余额不平衡、收支余与收支明细不一致的，每出错</a:t>
            </a:r>
            <a:r>
              <a:rPr lang="en-US" altLang="zh-CN" i="0" dirty="0"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i="0" dirty="0">
                <a:ea typeface="宋体" panose="02010600030101010101" pitchFamily="2" charset="-122"/>
                <a:cs typeface="宋体" panose="02010600030101010101" pitchFamily="2" charset="-122"/>
              </a:rPr>
              <a:t>笔记错</a:t>
            </a:r>
            <a:r>
              <a:rPr lang="en-US" altLang="zh-CN" i="0" dirty="0"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i="0" dirty="0">
                <a:ea typeface="宋体" panose="02010600030101010101" pitchFamily="2" charset="-122"/>
                <a:cs typeface="宋体" panose="02010600030101010101" pitchFamily="2" charset="-122"/>
              </a:rPr>
              <a:t>条</a:t>
            </a:r>
            <a:endParaRPr lang="zh-CN" altLang="en-US" i="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i="0" dirty="0">
                <a:ea typeface="宋体" panose="02010600030101010101" pitchFamily="2" charset="-122"/>
                <a:cs typeface="宋体" panose="02010600030101010101" pitchFamily="2" charset="-122"/>
              </a:rPr>
              <a:t>数据不规范的，包括银行自编代码错误、数据代码错误等，每出错一笔记错</a:t>
            </a:r>
            <a:r>
              <a:rPr lang="en-US" altLang="zh-CN" i="0" dirty="0"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i="0" dirty="0">
                <a:ea typeface="宋体" panose="02010600030101010101" pitchFamily="2" charset="-122"/>
                <a:cs typeface="宋体" panose="02010600030101010101" pitchFamily="2" charset="-122"/>
              </a:rPr>
              <a:t>条</a:t>
            </a:r>
            <a:endParaRPr lang="zh-CN" altLang="en-US" i="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i="0" dirty="0">
                <a:ea typeface="宋体" panose="02010600030101010101" pitchFamily="2" charset="-122"/>
                <a:cs typeface="宋体" panose="02010600030101010101" pitchFamily="2" charset="-122"/>
              </a:rPr>
              <a:t>错报开户信息、开户主体信息无效的，每出错一笔记错</a:t>
            </a:r>
            <a:r>
              <a:rPr lang="en-US" altLang="zh-CN" i="0" dirty="0"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i="0" dirty="0">
                <a:ea typeface="宋体" panose="02010600030101010101" pitchFamily="2" charset="-122"/>
                <a:cs typeface="宋体" panose="02010600030101010101" pitchFamily="2" charset="-122"/>
              </a:rPr>
              <a:t>条</a:t>
            </a:r>
            <a:endParaRPr lang="zh-CN" altLang="en-US" i="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i="0" dirty="0">
                <a:ea typeface="宋体" panose="02010600030101010101" pitchFamily="2" charset="-122"/>
                <a:cs typeface="宋体" panose="02010600030101010101" pitchFamily="2" charset="-122"/>
              </a:rPr>
              <a:t>余额不规范的，每出错一笔记错</a:t>
            </a:r>
            <a:r>
              <a:rPr lang="en-US" altLang="zh-CN" i="0" dirty="0"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i="0" dirty="0">
                <a:ea typeface="宋体" panose="02010600030101010101" pitchFamily="2" charset="-122"/>
                <a:cs typeface="宋体" panose="02010600030101010101" pitchFamily="2" charset="-122"/>
              </a:rPr>
              <a:t>条</a:t>
            </a:r>
            <a:endParaRPr lang="zh-CN" altLang="en-US" i="0" dirty="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7588" name="左大括号 3"/>
          <p:cNvSpPr/>
          <p:nvPr/>
        </p:nvSpPr>
        <p:spPr bwMode="auto">
          <a:xfrm>
            <a:off x="3635375" y="2133600"/>
            <a:ext cx="1008063" cy="3671888"/>
          </a:xfrm>
          <a:prstGeom prst="leftBrace">
            <a:avLst>
              <a:gd name="adj1" fmla="val 29073"/>
              <a:gd name="adj2" fmla="val 35106"/>
            </a:avLst>
          </a:prstGeom>
          <a:noFill/>
          <a:ln w="28575" algn="ctr">
            <a:solidFill>
              <a:srgbClr val="FF66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1763713" y="333375"/>
            <a:ext cx="5664200" cy="561975"/>
          </a:xfrm>
        </p:spPr>
        <p:txBody>
          <a:bodyPr/>
          <a:lstStyle/>
          <a:p>
            <a:pPr algn="ctr"/>
            <a:r>
              <a:rPr kumimoji="1" lang="zh-CN" altLang="en-US" sz="3600" smtClean="0">
                <a:solidFill>
                  <a:srgbClr val="FFFF00"/>
                </a:solidFill>
              </a:rPr>
              <a:t>软件测试工作和测试件</a:t>
            </a:r>
            <a:endParaRPr kumimoji="1" lang="zh-CN" altLang="en-US" sz="3600" smtClean="0">
              <a:solidFill>
                <a:srgbClr val="FFFF00"/>
              </a:solidFill>
            </a:endParaRPr>
          </a:p>
        </p:txBody>
      </p:sp>
      <p:sp>
        <p:nvSpPr>
          <p:cNvPr id="20482" name="幻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494BF9D7-C0E6-4EB8-A0D5-CA490CCE6153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pic>
        <p:nvPicPr>
          <p:cNvPr id="20483" name="图片 4" descr="屏幕快照 2014-06-28 下午4.37.22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58888" y="1484313"/>
            <a:ext cx="6553200" cy="502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AutoShape 4" descr="http://onproductmanagement.net/wp-content/uploads/2010/12/ask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34" name="AutoShape 8" descr="http://onproductmanagement.net/wp-content/uploads/2010/12/ask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913" y="404813"/>
            <a:ext cx="6134100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i="0" dirty="0">
                <a:solidFill>
                  <a:srgbClr val="FFFF00"/>
                </a:solidFill>
                <a:latin typeface="+mj-ea"/>
                <a:ea typeface="+mj-ea"/>
                <a:cs typeface="宋体" panose="02010600030101010101" pitchFamily="2" charset="-122"/>
              </a:rPr>
              <a:t>10.3 </a:t>
            </a:r>
            <a:r>
              <a:rPr lang="zh-CN" altLang="de-DE" sz="3200" b="1" i="0" dirty="0">
                <a:solidFill>
                  <a:srgbClr val="FFFF00"/>
                </a:solidFill>
                <a:latin typeface="+mj-ea"/>
                <a:ea typeface="+mj-ea"/>
                <a:cs typeface="宋体" panose="02010600030101010101" pitchFamily="2" charset="-122"/>
              </a:rPr>
              <a:t>测试</a:t>
            </a:r>
            <a:r>
              <a:rPr lang="zh-CN" altLang="en-US" sz="3200" b="1" i="0" dirty="0">
                <a:solidFill>
                  <a:srgbClr val="FFFF00"/>
                </a:solidFill>
                <a:latin typeface="+mj-ea"/>
                <a:ea typeface="+mj-ea"/>
                <a:cs typeface="宋体" panose="02010600030101010101" pitchFamily="2" charset="-122"/>
              </a:rPr>
              <a:t>项目的估算与进度安排</a:t>
            </a:r>
            <a:endParaRPr lang="zh-CN" altLang="en-US" sz="3200" i="0" dirty="0">
              <a:solidFill>
                <a:srgbClr val="FFFF00"/>
              </a:solidFill>
              <a:latin typeface="+mj-ea"/>
              <a:ea typeface="+mj-ea"/>
              <a:cs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03350" y="2708275"/>
            <a:ext cx="5329238" cy="2185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en-US" altLang="zh-CN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10.3.1 </a:t>
            </a:r>
            <a:r>
              <a:rPr lang="zh-CN" altLang="en-US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 测试工作量估算</a:t>
            </a:r>
            <a:endParaRPr lang="en-US" altLang="zh-CN" sz="2400" i="0" dirty="0"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en-US" altLang="zh-CN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10.3.2</a:t>
            </a:r>
            <a:r>
              <a:rPr lang="zh-CN" altLang="en-US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 工作分解结构表方法</a:t>
            </a:r>
            <a:endParaRPr lang="en-US" altLang="zh-CN" sz="2400" i="0" dirty="0"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en-US" altLang="zh-CN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10.3.3</a:t>
            </a:r>
            <a:r>
              <a:rPr lang="zh-CN" altLang="en-US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 资源的安排</a:t>
            </a:r>
            <a:endParaRPr lang="en-US" altLang="zh-CN" sz="2400" i="0" dirty="0"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en-US" altLang="zh-CN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10.3.4</a:t>
            </a:r>
            <a:r>
              <a:rPr lang="zh-CN" altLang="en-US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 测试里程碑和进度表</a:t>
            </a:r>
            <a:endParaRPr lang="en-US" altLang="zh-CN" sz="2400" i="0" dirty="0"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404813"/>
            <a:ext cx="6416675" cy="444500"/>
          </a:xfrm>
        </p:spPr>
        <p:txBody>
          <a:bodyPr/>
          <a:lstStyle/>
          <a:p>
            <a:pPr algn="ctr">
              <a:defRPr/>
            </a:pPr>
            <a:r>
              <a:rPr lang="zh-CN" altLang="en-US" sz="3200" dirty="0" smtClean="0">
                <a:solidFill>
                  <a:srgbClr val="FFFF00"/>
                </a:solidFill>
                <a:latin typeface="+mn-ea"/>
                <a:ea typeface="+mn-ea"/>
              </a:rPr>
              <a:t>这是干什么的？</a:t>
            </a:r>
            <a:endParaRPr lang="zh-CN" altLang="en-US" sz="3200" dirty="0" smtClean="0">
              <a:solidFill>
                <a:srgbClr val="FFFF00"/>
              </a:solidFill>
              <a:latin typeface="+mn-ea"/>
              <a:ea typeface="+mn-ea"/>
            </a:endParaRPr>
          </a:p>
        </p:txBody>
      </p:sp>
      <p:pic>
        <p:nvPicPr>
          <p:cNvPr id="71682" name="图片 1" descr="屏幕快照 2014-02-19 下午12.50.33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424363" y="2205038"/>
            <a:ext cx="4719637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3" name="图片 2" descr="屏幕快照 2014-02-19 下午12.50.46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8" y="2205038"/>
            <a:ext cx="4446587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29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940425" y="2578100"/>
            <a:ext cx="3057525" cy="233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366713"/>
            <a:ext cx="5664200" cy="561975"/>
          </a:xfrm>
        </p:spPr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anose="02010609060101010101" charset="-122"/>
              </a:rPr>
              <a:t>估算方法</a:t>
            </a:r>
            <a:endParaRPr lang="zh-CN" altLang="en-US" sz="3200" smtClean="0">
              <a:solidFill>
                <a:srgbClr val="FFFF00"/>
              </a:solidFill>
              <a:latin typeface="黑体" panose="02010609060101010101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2492375"/>
            <a:ext cx="6769100" cy="2592388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kern="12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功能点方法</a:t>
            </a:r>
            <a:endParaRPr lang="en-US" altLang="zh-CN" sz="2400" kern="12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kern="12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工作分解结构表方法</a:t>
            </a:r>
            <a:endParaRPr lang="zh-CN" altLang="en-US" sz="2400" kern="12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kern="12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历史数据推算（相似规模、同类型）</a:t>
            </a:r>
            <a:endParaRPr lang="zh-CN" altLang="en-US" sz="2400" kern="12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kern="12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经验法 （团队或专家小组）</a:t>
            </a:r>
            <a:endParaRPr lang="zh-CN" altLang="en-US" sz="2400" kern="12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kern="12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综合方法</a:t>
            </a:r>
            <a:endParaRPr lang="zh-CN" altLang="en-US" sz="2400" kern="12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6518275"/>
            <a:ext cx="1235075" cy="339725"/>
          </a:xfrm>
        </p:spPr>
        <p:txBody>
          <a:bodyPr/>
          <a:lstStyle/>
          <a:p>
            <a:pPr>
              <a:defRPr/>
            </a:pPr>
            <a:fld id="{62EBA80D-A603-48F7-8099-7680B03BDDF0}" type="slidenum">
              <a:rPr lang="en-US" altLang="zh-CN">
                <a:ea typeface="宋体" panose="02010600030101010101" pitchFamily="2" charset="-122"/>
                <a:cs typeface="+mn-cs"/>
              </a:rPr>
            </a:fld>
            <a:endParaRPr lang="en-US" altLang="zh-CN" dirty="0"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矩形 4"/>
          <p:cNvSpPr>
            <a:spLocks noChangeArrowheads="1"/>
          </p:cNvSpPr>
          <p:nvPr/>
        </p:nvSpPr>
        <p:spPr bwMode="auto">
          <a:xfrm>
            <a:off x="358775" y="6021388"/>
            <a:ext cx="878522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i="0">
                <a:solidFill>
                  <a:srgbClr val="0070C0"/>
                </a:solidFill>
              </a:rPr>
              <a:t>AFP(</a:t>
            </a:r>
            <a:r>
              <a:rPr lang="zh-CN" altLang="en-US" sz="2400" i="0">
                <a:solidFill>
                  <a:srgbClr val="0070C0"/>
                </a:solidFill>
              </a:rPr>
              <a:t>调整后功能点</a:t>
            </a:r>
            <a:r>
              <a:rPr lang="en-US" altLang="zh-CN" sz="2400" i="0">
                <a:solidFill>
                  <a:srgbClr val="0070C0"/>
                </a:solidFill>
              </a:rPr>
              <a:t>)= UFP (</a:t>
            </a:r>
            <a:r>
              <a:rPr lang="zh-CN" altLang="en-US" sz="2400" i="0">
                <a:solidFill>
                  <a:srgbClr val="0070C0"/>
                </a:solidFill>
              </a:rPr>
              <a:t>未调整功能点数目</a:t>
            </a:r>
            <a:r>
              <a:rPr lang="en-US" altLang="zh-CN" sz="2400" i="0">
                <a:solidFill>
                  <a:srgbClr val="0070C0"/>
                </a:solidFill>
              </a:rPr>
              <a:t>)* AF (</a:t>
            </a:r>
            <a:r>
              <a:rPr lang="zh-CN" altLang="en-US" sz="2400" i="0">
                <a:solidFill>
                  <a:srgbClr val="0070C0"/>
                </a:solidFill>
              </a:rPr>
              <a:t>影响因子</a:t>
            </a:r>
            <a:r>
              <a:rPr lang="en-US" altLang="zh-CN" sz="2400" i="0">
                <a:solidFill>
                  <a:srgbClr val="0070C0"/>
                </a:solidFill>
              </a:rPr>
              <a:t>)</a:t>
            </a:r>
            <a:endParaRPr lang="zh-CN" altLang="en-US" sz="2400" i="0">
              <a:solidFill>
                <a:srgbClr val="0070C0"/>
              </a:solidFill>
            </a:endParaRPr>
          </a:p>
        </p:txBody>
      </p:sp>
      <p:pic>
        <p:nvPicPr>
          <p:cNvPr id="75778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5288" y="3284538"/>
            <a:ext cx="8461375" cy="248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5779" name="组 6"/>
          <p:cNvGrpSpPr/>
          <p:nvPr/>
        </p:nvGrpSpPr>
        <p:grpSpPr bwMode="auto">
          <a:xfrm>
            <a:off x="323850" y="1628775"/>
            <a:ext cx="8675688" cy="1368425"/>
            <a:chOff x="467544" y="4293096"/>
            <a:chExt cx="8676456" cy="1368152"/>
          </a:xfrm>
        </p:grpSpPr>
        <p:sp>
          <p:nvSpPr>
            <p:cNvPr id="4" name="圆角矩形 3"/>
            <p:cNvSpPr/>
            <p:nvPr/>
          </p:nvSpPr>
          <p:spPr bwMode="gray">
            <a:xfrm>
              <a:off x="467544" y="4293096"/>
              <a:ext cx="8568496" cy="136815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algn="ctr">
              <a:solidFill>
                <a:srgbClr val="333333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75782" name="矩形 2"/>
            <p:cNvSpPr>
              <a:spLocks noChangeArrowheads="1"/>
            </p:cNvSpPr>
            <p:nvPr/>
          </p:nvSpPr>
          <p:spPr bwMode="auto">
            <a:xfrm>
              <a:off x="611560" y="4365104"/>
              <a:ext cx="4572000" cy="123110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ts val="840"/>
                </a:spcBef>
              </a:pPr>
              <a:r>
                <a:rPr lang="zh-CN" altLang="en-US" sz="2000" i="0">
                  <a:solidFill>
                    <a:srgbClr val="0070C0"/>
                  </a:solidFill>
                </a:rPr>
                <a:t>外部输入数 </a:t>
              </a:r>
              <a:r>
                <a:rPr lang="en-US" altLang="zh-CN" i="0">
                  <a:solidFill>
                    <a:srgbClr val="0070C0"/>
                  </a:solidFill>
                </a:rPr>
                <a:t>(EI</a:t>
              </a:r>
              <a:r>
                <a:rPr lang="zh-CN" altLang="en-US" i="0">
                  <a:solidFill>
                    <a:srgbClr val="0070C0"/>
                  </a:solidFill>
                </a:rPr>
                <a:t>：</a:t>
              </a:r>
              <a:r>
                <a:rPr lang="en-US" altLang="zh-CN" i="0">
                  <a:solidFill>
                    <a:srgbClr val="0070C0"/>
                  </a:solidFill>
                </a:rPr>
                <a:t>external input) </a:t>
              </a:r>
              <a:endParaRPr lang="en-US" altLang="zh-CN" i="0">
                <a:solidFill>
                  <a:srgbClr val="0070C0"/>
                </a:solidFill>
              </a:endParaRPr>
            </a:p>
            <a:p>
              <a:pPr>
                <a:spcBef>
                  <a:spcPts val="840"/>
                </a:spcBef>
              </a:pPr>
              <a:r>
                <a:rPr lang="zh-CN" altLang="en-US" sz="2000" i="0">
                  <a:solidFill>
                    <a:srgbClr val="0070C0"/>
                  </a:solidFill>
                </a:rPr>
                <a:t>外部输出数 </a:t>
              </a:r>
              <a:r>
                <a:rPr lang="en-US" altLang="zh-CN" i="0">
                  <a:solidFill>
                    <a:srgbClr val="0070C0"/>
                  </a:solidFill>
                </a:rPr>
                <a:t>(EO</a:t>
              </a:r>
              <a:r>
                <a:rPr lang="zh-CN" altLang="en-US" i="0">
                  <a:solidFill>
                    <a:srgbClr val="0070C0"/>
                  </a:solidFill>
                </a:rPr>
                <a:t>：</a:t>
              </a:r>
              <a:r>
                <a:rPr lang="en-US" altLang="zh-CN" i="0">
                  <a:solidFill>
                    <a:srgbClr val="0070C0"/>
                  </a:solidFill>
                </a:rPr>
                <a:t>external output) </a:t>
              </a:r>
              <a:endParaRPr lang="en-US" altLang="zh-CN" i="0">
                <a:solidFill>
                  <a:srgbClr val="0070C0"/>
                </a:solidFill>
              </a:endParaRPr>
            </a:p>
            <a:p>
              <a:pPr>
                <a:spcBef>
                  <a:spcPts val="840"/>
                </a:spcBef>
              </a:pPr>
              <a:r>
                <a:rPr lang="zh-CN" altLang="en-US" sz="2000" i="0">
                  <a:solidFill>
                    <a:srgbClr val="0070C0"/>
                  </a:solidFill>
                </a:rPr>
                <a:t>外部查询数 </a:t>
              </a:r>
              <a:r>
                <a:rPr lang="en-US" altLang="zh-CN" i="0">
                  <a:solidFill>
                    <a:srgbClr val="0070C0"/>
                  </a:solidFill>
                </a:rPr>
                <a:t>(EQ</a:t>
              </a:r>
              <a:r>
                <a:rPr lang="zh-CN" altLang="en-US" i="0">
                  <a:solidFill>
                    <a:srgbClr val="0070C0"/>
                  </a:solidFill>
                </a:rPr>
                <a:t>：</a:t>
              </a:r>
              <a:r>
                <a:rPr lang="en-US" altLang="zh-CN" i="0">
                  <a:solidFill>
                    <a:srgbClr val="0070C0"/>
                  </a:solidFill>
                </a:rPr>
                <a:t>external query) </a:t>
              </a:r>
              <a:endParaRPr lang="en-US" altLang="zh-CN" i="0">
                <a:solidFill>
                  <a:srgbClr val="0070C0"/>
                </a:solidFill>
              </a:endParaRPr>
            </a:p>
          </p:txBody>
        </p:sp>
        <p:sp>
          <p:nvSpPr>
            <p:cNvPr id="75783" name="矩形 5"/>
            <p:cNvSpPr>
              <a:spLocks noChangeArrowheads="1"/>
            </p:cNvSpPr>
            <p:nvPr/>
          </p:nvSpPr>
          <p:spPr bwMode="auto">
            <a:xfrm>
              <a:off x="4572000" y="4581128"/>
              <a:ext cx="4572000" cy="8156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ts val="840"/>
                </a:spcBef>
              </a:pPr>
              <a:r>
                <a:rPr lang="zh-CN" altLang="en-US" sz="2000" i="0"/>
                <a:t>内部逻辑文件 </a:t>
              </a:r>
              <a:r>
                <a:rPr lang="en-US" altLang="zh-CN" i="0"/>
                <a:t>(ILF</a:t>
              </a:r>
              <a:r>
                <a:rPr lang="zh-CN" altLang="en-US" i="0"/>
                <a:t>：</a:t>
              </a:r>
              <a:r>
                <a:rPr lang="en-US" altLang="zh-CN" i="0"/>
                <a:t>internal logical file) </a:t>
              </a:r>
              <a:endParaRPr lang="en-US" altLang="zh-CN" i="0"/>
            </a:p>
            <a:p>
              <a:pPr>
                <a:spcBef>
                  <a:spcPts val="840"/>
                </a:spcBef>
              </a:pPr>
              <a:r>
                <a:rPr lang="zh-CN" altLang="en-US" sz="2000" i="0"/>
                <a:t>外部接口文件 </a:t>
              </a:r>
              <a:r>
                <a:rPr lang="en-US" altLang="zh-CN" i="0"/>
                <a:t>(</a:t>
              </a:r>
              <a:r>
                <a:rPr lang="en-US" altLang="zh-CN" sz="1600" i="0"/>
                <a:t>EIF</a:t>
              </a:r>
              <a:r>
                <a:rPr lang="zh-CN" altLang="en-US" sz="1600" i="0"/>
                <a:t>：</a:t>
              </a:r>
              <a:r>
                <a:rPr lang="en-US" altLang="zh-CN" sz="1600" i="0"/>
                <a:t>external interface file) </a:t>
              </a:r>
              <a:endParaRPr lang="zh-CN" altLang="en-US" sz="1600" i="0"/>
            </a:p>
          </p:txBody>
        </p:sp>
      </p:grp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404813"/>
            <a:ext cx="5675312" cy="487362"/>
          </a:xfrm>
        </p:spPr>
        <p:txBody>
          <a:bodyPr/>
          <a:lstStyle/>
          <a:p>
            <a:pPr algn="ctr"/>
            <a:r>
              <a:rPr lang="zh-CN" altLang="en-US" sz="3200" i="1" smtClean="0">
                <a:solidFill>
                  <a:srgbClr val="FFFF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软件规模估算：功能点方法</a:t>
            </a:r>
            <a:endParaRPr lang="zh-CN" altLang="en-US" sz="3200" i="1" smtClean="0">
              <a:solidFill>
                <a:srgbClr val="FFFF00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404813"/>
            <a:ext cx="6121400" cy="444500"/>
          </a:xfrm>
        </p:spPr>
        <p:txBody>
          <a:bodyPr/>
          <a:lstStyle/>
          <a:p>
            <a:pPr algn="ctr">
              <a:defRPr/>
            </a:pPr>
            <a:r>
              <a:rPr lang="zh-CN" altLang="de-DE" sz="3200" dirty="0" smtClean="0">
                <a:solidFill>
                  <a:srgbClr val="FFFF00"/>
                </a:solidFill>
                <a:latin typeface="+mn-ea"/>
              </a:rPr>
              <a:t>测试</a:t>
            </a:r>
            <a:r>
              <a:rPr lang="zh-CN" altLang="en-US" sz="3200" dirty="0" smtClean="0">
                <a:solidFill>
                  <a:srgbClr val="FFFF00"/>
                </a:solidFill>
                <a:latin typeface="+mn-ea"/>
                <a:ea typeface="+mn-ea"/>
              </a:rPr>
              <a:t>工作量估算</a:t>
            </a:r>
            <a:endParaRPr lang="zh-CN" altLang="en-US" sz="3200" dirty="0" smtClean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1908739" name="Rectangle 3"/>
          <p:cNvSpPr>
            <a:spLocks noChangeArrowheads="1"/>
          </p:cNvSpPr>
          <p:nvPr/>
        </p:nvSpPr>
        <p:spPr bwMode="auto">
          <a:xfrm>
            <a:off x="468313" y="2997200"/>
            <a:ext cx="8316912" cy="2770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b="1" i="0" dirty="0">
                <a:latin typeface="+mn-ea"/>
                <a:ea typeface="+mn-ea"/>
                <a:cs typeface="宋体" panose="02010600030101010101" pitchFamily="2" charset="-122"/>
              </a:rPr>
              <a:t> </a:t>
            </a:r>
            <a:r>
              <a:rPr lang="zh-CN" altLang="en-US" sz="2400" i="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测试任务由质量需求、测试目标决定</a:t>
            </a:r>
            <a:endParaRPr lang="zh-CN" altLang="en-US" sz="2400" i="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i="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测试范围由产品（新）功能特性或测试任务决定</a:t>
            </a:r>
            <a:endParaRPr lang="zh-CN" altLang="en-US" sz="2400" i="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i="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代码质量越低，测试工作量越大，</a:t>
            </a:r>
            <a:r>
              <a:rPr lang="zh-CN" altLang="en-US" sz="2000" i="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如回归测试次数与频率加大</a:t>
            </a:r>
            <a:endParaRPr lang="zh-CN" altLang="en-US" sz="2000" i="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i="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处在不同的开发阶段测试工作量不同</a:t>
            </a:r>
            <a:endParaRPr lang="zh-CN" altLang="en-US" sz="2400" i="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i="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自动化程度高，测试工作量就越低</a:t>
            </a:r>
            <a:endParaRPr lang="zh-CN" altLang="en-US" sz="2400" i="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i="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针对不同的应用领域、技术、编程语言，其估算方法不同</a:t>
            </a:r>
            <a:endParaRPr lang="zh-CN" altLang="en-US" sz="2400" i="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539750" y="1808163"/>
            <a:ext cx="7775575" cy="738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zh-CN" altLang="en-US" sz="2400" i="0" dirty="0">
                <a:solidFill>
                  <a:schemeClr val="accent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测试工作量是根据测试范围、策划任务和开发阶段来确定的，测试范围和测试任务是测试工作量估算的主要依据。</a:t>
            </a:r>
            <a:endParaRPr lang="en-US" altLang="zh-CN" sz="2400" i="0" dirty="0">
              <a:solidFill>
                <a:schemeClr val="accent1">
                  <a:lumMod val="5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6518275"/>
            <a:ext cx="1235075" cy="339725"/>
          </a:xfrm>
        </p:spPr>
        <p:txBody>
          <a:bodyPr/>
          <a:lstStyle/>
          <a:p>
            <a:pPr>
              <a:defRPr/>
            </a:pPr>
            <a:fld id="{38C05ED6-C3D5-4DD9-9F66-F50108A20C66}" type="slidenum">
              <a:rPr lang="en-US" altLang="zh-CN">
                <a:ea typeface="宋体" panose="02010600030101010101" pitchFamily="2" charset="-122"/>
                <a:cs typeface="+mn-cs"/>
              </a:rPr>
            </a:fld>
            <a:endParaRPr lang="en-US" altLang="zh-CN" dirty="0"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0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0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0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0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0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404813"/>
            <a:ext cx="5522912" cy="515937"/>
          </a:xfrm>
        </p:spPr>
        <p:txBody>
          <a:bodyPr/>
          <a:lstStyle/>
          <a:p>
            <a:pPr algn="ctr"/>
            <a:r>
              <a:rPr lang="zh-CN" altLang="en-US" sz="3200" smtClean="0">
                <a:solidFill>
                  <a:srgbClr val="FFFF00"/>
                </a:solidFill>
                <a:latin typeface="黑体" panose="02010609060101010101" charset="-122"/>
              </a:rPr>
              <a:t>工作分解结构表方法</a:t>
            </a:r>
            <a:r>
              <a:rPr lang="en-US" altLang="zh-CN" sz="3200" smtClean="0">
                <a:solidFill>
                  <a:srgbClr val="FFFF00"/>
                </a:solidFill>
                <a:latin typeface="黑体" panose="02010609060101010101" charset="-122"/>
              </a:rPr>
              <a:t>WBS</a:t>
            </a:r>
            <a:endParaRPr lang="en-US" altLang="zh-CN" sz="3200" smtClean="0">
              <a:solidFill>
                <a:srgbClr val="FFFF00"/>
              </a:solidFill>
              <a:latin typeface="黑体" panose="02010609060101010101" charset="-122"/>
            </a:endParaRPr>
          </a:p>
        </p:txBody>
      </p:sp>
      <p:sp>
        <p:nvSpPr>
          <p:cNvPr id="1912835" name="Rectangle 3"/>
          <p:cNvSpPr>
            <a:spLocks noChangeArrowheads="1"/>
          </p:cNvSpPr>
          <p:nvPr/>
        </p:nvSpPr>
        <p:spPr bwMode="auto">
          <a:xfrm>
            <a:off x="611188" y="3357563"/>
            <a:ext cx="8029575" cy="2066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449580" indent="-449580"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i="0">
                <a:latin typeface="宋体" panose="02010600030101010101" pitchFamily="2" charset="-122"/>
              </a:rPr>
              <a:t>列出本项目需要完成的各项任务</a:t>
            </a:r>
            <a:endParaRPr lang="zh-CN" altLang="en-US" sz="2400" i="0">
              <a:latin typeface="宋体" panose="02010600030101010101" pitchFamily="2" charset="-122"/>
            </a:endParaRPr>
          </a:p>
          <a:p>
            <a:pPr marL="449580" indent="-449580"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i="0">
                <a:latin typeface="宋体" panose="02010600030101010101" pitchFamily="2" charset="-122"/>
              </a:rPr>
              <a:t>对每个任务进一步细分，可进行多层次的细分，直到不能细分为止</a:t>
            </a:r>
            <a:endParaRPr lang="en-US" altLang="zh-CN" sz="2400" i="0">
              <a:latin typeface="宋体" panose="02010600030101010101" pitchFamily="2" charset="-122"/>
            </a:endParaRPr>
          </a:p>
          <a:p>
            <a:pPr marL="449580" indent="-449580"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i="0">
                <a:latin typeface="宋体" panose="02010600030101010101" pitchFamily="2" charset="-122"/>
              </a:rPr>
              <a:t>根据任务的层次给进行编号，就形成了完整的工作分解结构表</a:t>
            </a:r>
            <a:endParaRPr lang="zh-CN" altLang="en-US" sz="2400" i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84213" y="1844675"/>
            <a:ext cx="8172450" cy="1108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zh-CN" altLang="en-US" sz="2400" i="0" dirty="0">
                <a:solidFill>
                  <a:schemeClr val="accent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测试工作量的估算依赖于测试任务的细化，对每项测试任务进行分解，然后根据分解的子任务进行估算。通常分解粒度越小，估算精度越高。</a:t>
            </a:r>
            <a:endParaRPr lang="en-US" altLang="zh-CN" sz="2400" i="0" dirty="0">
              <a:solidFill>
                <a:schemeClr val="accent1">
                  <a:lumMod val="5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6518275"/>
            <a:ext cx="1235075" cy="339725"/>
          </a:xfrm>
        </p:spPr>
        <p:txBody>
          <a:bodyPr/>
          <a:lstStyle/>
          <a:p>
            <a:pPr>
              <a:defRPr/>
            </a:pPr>
            <a:fld id="{34981C41-7C74-4365-BBCE-96C98F48D694}" type="slidenum">
              <a:rPr lang="en-US" altLang="zh-CN">
                <a:ea typeface="宋体" panose="02010600030101010101" pitchFamily="2" charset="-122"/>
                <a:cs typeface="+mn-cs"/>
              </a:rPr>
            </a:fld>
            <a:endParaRPr lang="en-US" altLang="zh-CN" dirty="0"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1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1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1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1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1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1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1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1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12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12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12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12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274638"/>
            <a:ext cx="5976938" cy="777875"/>
          </a:xfrm>
        </p:spPr>
        <p:txBody>
          <a:bodyPr/>
          <a:lstStyle/>
          <a:p>
            <a:pPr algn="ctr">
              <a:defRPr/>
            </a:pPr>
            <a:r>
              <a:rPr lang="zh-CN" altLang="en-US" sz="3200" dirty="0" smtClean="0">
                <a:solidFill>
                  <a:srgbClr val="FFFF00"/>
                </a:solidFill>
                <a:latin typeface="+mn-ea"/>
                <a:ea typeface="+mn-ea"/>
              </a:rPr>
              <a:t>工作分解结构表</a:t>
            </a:r>
            <a:endParaRPr lang="zh-CN" altLang="en-US" sz="3200" dirty="0" smtClean="0">
              <a:solidFill>
                <a:srgbClr val="FFFF00"/>
              </a:solidFill>
              <a:latin typeface="+mn-ea"/>
              <a:ea typeface="+mn-ea"/>
            </a:endParaRPr>
          </a:p>
        </p:txBody>
      </p:sp>
      <p:pic>
        <p:nvPicPr>
          <p:cNvPr id="81922" name="Picture 4" descr="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16013" y="1341438"/>
            <a:ext cx="7164387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6518275"/>
            <a:ext cx="1235075" cy="339725"/>
          </a:xfrm>
        </p:spPr>
        <p:txBody>
          <a:bodyPr/>
          <a:lstStyle/>
          <a:p>
            <a:pPr>
              <a:defRPr/>
            </a:pPr>
            <a:fld id="{77217CFF-F248-4312-AA6B-37D15BE1CEF6}" type="slidenum">
              <a:rPr lang="en-US" altLang="zh-CN">
                <a:ea typeface="宋体" panose="02010600030101010101" pitchFamily="2" charset="-122"/>
                <a:cs typeface="+mn-cs"/>
              </a:rPr>
            </a:fld>
            <a:endParaRPr lang="en-US" altLang="zh-CN" dirty="0"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274638"/>
            <a:ext cx="6192837" cy="706437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b="1" dirty="0" smtClean="0">
                <a:solidFill>
                  <a:srgbClr val="FFFF00"/>
                </a:solidFill>
                <a:latin typeface="+mj-ea"/>
              </a:rPr>
              <a:t>练习：估算其测试工作量</a:t>
            </a:r>
            <a:endParaRPr lang="zh-CN" altLang="en-US" sz="3200" b="1" dirty="0" smtClean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6518275"/>
            <a:ext cx="1235075" cy="339725"/>
          </a:xfrm>
        </p:spPr>
        <p:txBody>
          <a:bodyPr/>
          <a:lstStyle/>
          <a:p>
            <a:pPr>
              <a:defRPr/>
            </a:pPr>
            <a:fld id="{4FF63E5C-AD72-4F0B-A969-A587B02915A2}" type="slidenum">
              <a:rPr lang="en-US" altLang="zh-CN">
                <a:ea typeface="宋体" panose="02010600030101010101" pitchFamily="2" charset="-122"/>
                <a:cs typeface="+mn-cs"/>
              </a:rPr>
            </a:fld>
            <a:endParaRPr lang="en-US" altLang="zh-CN" dirty="0"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3971" name="图片 2" descr="屏幕快照 2015-01-02 下午10.52.02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58888" y="1268413"/>
            <a:ext cx="6411912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AutoShape 4" descr="http://onproductmanagement.net/wp-content/uploads/2010/12/ask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18" name="AutoShape 8" descr="http://onproductmanagement.net/wp-content/uploads/2010/12/ask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913" y="404813"/>
            <a:ext cx="4903787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i="0" dirty="0">
                <a:solidFill>
                  <a:srgbClr val="FFFF00"/>
                </a:solidFill>
                <a:latin typeface="+mj-ea"/>
                <a:ea typeface="+mj-ea"/>
                <a:cs typeface="宋体" panose="02010600030101010101" pitchFamily="2" charset="-122"/>
              </a:rPr>
              <a:t>10.4 </a:t>
            </a:r>
            <a:r>
              <a:rPr lang="zh-CN" altLang="de-DE" sz="3200" b="1" i="0" dirty="0">
                <a:solidFill>
                  <a:srgbClr val="FFFF00"/>
                </a:solidFill>
                <a:latin typeface="+mj-ea"/>
                <a:ea typeface="+mj-ea"/>
                <a:cs typeface="宋体" panose="02010600030101010101" pitchFamily="2" charset="-122"/>
              </a:rPr>
              <a:t>测试</a:t>
            </a:r>
            <a:r>
              <a:rPr lang="zh-CN" altLang="en-US" sz="3200" b="1" i="0" dirty="0">
                <a:solidFill>
                  <a:srgbClr val="FFFF00"/>
                </a:solidFill>
                <a:latin typeface="+mj-ea"/>
                <a:ea typeface="+mj-ea"/>
                <a:cs typeface="宋体" panose="02010600030101010101" pitchFamily="2" charset="-122"/>
              </a:rPr>
              <a:t>风险和测试策略</a:t>
            </a:r>
            <a:endParaRPr lang="zh-CN" altLang="en-US" sz="3200" i="0" dirty="0">
              <a:solidFill>
                <a:srgbClr val="FFFF00"/>
              </a:solidFill>
              <a:latin typeface="+mj-ea"/>
              <a:ea typeface="+mj-ea"/>
              <a:cs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03350" y="2708275"/>
            <a:ext cx="5329238" cy="10779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en-US" altLang="zh-CN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10.4.1 </a:t>
            </a:r>
            <a:r>
              <a:rPr lang="zh-CN" altLang="en-US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 测试风险管理计划</a:t>
            </a:r>
            <a:endParaRPr lang="en-US" altLang="zh-CN" sz="2400" i="0" dirty="0"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en-US" altLang="zh-CN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10.</a:t>
            </a:r>
            <a:r>
              <a:rPr lang="zh-CN" altLang="zh-CN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en-US" altLang="zh-CN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.2</a:t>
            </a:r>
            <a:r>
              <a:rPr lang="zh-CN" altLang="en-US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 测试策略制定</a:t>
            </a:r>
            <a:endParaRPr lang="en-US" altLang="zh-CN" sz="2400" i="0" dirty="0"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圆角矩形 3"/>
          <p:cNvSpPr>
            <a:spLocks noChangeArrowheads="1"/>
          </p:cNvSpPr>
          <p:nvPr/>
        </p:nvSpPr>
        <p:spPr bwMode="gray">
          <a:xfrm>
            <a:off x="755650" y="3933825"/>
            <a:ext cx="7488238" cy="1582738"/>
          </a:xfrm>
          <a:prstGeom prst="roundRect">
            <a:avLst>
              <a:gd name="adj" fmla="val 16667"/>
            </a:avLst>
          </a:prstGeom>
          <a:solidFill>
            <a:srgbClr val="F9D8EA"/>
          </a:solidFill>
          <a:ln w="12700" algn="ctr">
            <a:solidFill>
              <a:srgbClr val="333333"/>
            </a:solidFill>
            <a:miter lim="800000"/>
          </a:ln>
        </p:spPr>
        <p:txBody>
          <a:bodyPr wrap="none" anchor="ctr"/>
          <a:lstStyle/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r>
              <a:rPr kumimoji="1" lang="zh-CN" altLang="en-US" i="0"/>
              <a:t>测试风险管理</a:t>
            </a:r>
            <a:endParaRPr kumimoji="1" lang="zh-CN" altLang="en-US" i="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404813"/>
            <a:ext cx="5840412" cy="515937"/>
          </a:xfrm>
        </p:spPr>
        <p:txBody>
          <a:bodyPr/>
          <a:lstStyle/>
          <a:p>
            <a:pPr algn="ctr">
              <a:defRPr/>
            </a:pPr>
            <a:r>
              <a:rPr lang="zh-CN" altLang="en-US" sz="3200" dirty="0" smtClean="0">
                <a:solidFill>
                  <a:srgbClr val="FFFF00"/>
                </a:solidFill>
                <a:latin typeface="+mn-ea"/>
                <a:ea typeface="+mn-ea"/>
              </a:rPr>
              <a:t>测试风险</a:t>
            </a:r>
            <a:endParaRPr lang="en-US" altLang="zh-CN" sz="3200" dirty="0" smtClean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88067" name="Rectangle 4"/>
          <p:cNvSpPr>
            <a:spLocks noChangeArrowheads="1"/>
          </p:cNvSpPr>
          <p:nvPr/>
        </p:nvSpPr>
        <p:spPr bwMode="auto">
          <a:xfrm>
            <a:off x="1547813" y="2060575"/>
            <a:ext cx="5903912" cy="1009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3C8C93"/>
                </a:solidFill>
                <a:ea typeface="楷体_GB2312"/>
                <a:cs typeface="楷体_GB2312"/>
              </a:rPr>
              <a:t>软件测试总是存在较高的风险，测试风险管理就是设法降低或缓解测试过程中的风险</a:t>
            </a:r>
            <a:endParaRPr lang="en-US" altLang="zh-CN" sz="2400">
              <a:solidFill>
                <a:srgbClr val="3C8C93"/>
              </a:solidFill>
              <a:ea typeface="楷体_GB2312"/>
              <a:cs typeface="楷体_GB231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6518275"/>
            <a:ext cx="1235075" cy="339725"/>
          </a:xfrm>
        </p:spPr>
        <p:txBody>
          <a:bodyPr/>
          <a:lstStyle/>
          <a:p>
            <a:pPr>
              <a:defRPr/>
            </a:pPr>
            <a:fld id="{D70F1F54-E0FF-4549-A226-133977F943F3}" type="slidenum">
              <a:rPr lang="en-US" altLang="zh-CN">
                <a:ea typeface="宋体" panose="02010600030101010101" pitchFamily="2" charset="-122"/>
                <a:cs typeface="+mn-cs"/>
              </a:rPr>
            </a:fld>
            <a:endParaRPr lang="en-US" altLang="zh-CN" dirty="0"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圆角矩形 1"/>
          <p:cNvSpPr/>
          <p:nvPr/>
        </p:nvSpPr>
        <p:spPr bwMode="gray">
          <a:xfrm>
            <a:off x="1042988" y="4149725"/>
            <a:ext cx="1584325" cy="7191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rgbClr val="333333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400" b="1" i="0" dirty="0">
                <a:ea typeface="宋体" panose="02010600030101010101" pitchFamily="2" charset="-122"/>
                <a:cs typeface="宋体" panose="02010600030101010101" pitchFamily="2" charset="-122"/>
              </a:rPr>
              <a:t>风险识别</a:t>
            </a:r>
            <a:endParaRPr kumimoji="1" lang="zh-CN" altLang="en-US" sz="2400" b="1" i="0" dirty="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8070" name="圆角矩形 6"/>
          <p:cNvSpPr>
            <a:spLocks noChangeArrowheads="1"/>
          </p:cNvSpPr>
          <p:nvPr/>
        </p:nvSpPr>
        <p:spPr bwMode="gray">
          <a:xfrm>
            <a:off x="3779838" y="4149725"/>
            <a:ext cx="1584325" cy="71913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12700" algn="ctr">
            <a:solidFill>
              <a:srgbClr val="333333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kumimoji="1" lang="zh-CN" altLang="en-US" sz="2400" b="1" i="0"/>
              <a:t>风险分析</a:t>
            </a:r>
            <a:endParaRPr kumimoji="1" lang="zh-CN" altLang="en-US" sz="2400" b="1" i="0"/>
          </a:p>
        </p:txBody>
      </p:sp>
      <p:sp>
        <p:nvSpPr>
          <p:cNvPr id="88071" name="圆角矩形 7"/>
          <p:cNvSpPr>
            <a:spLocks noChangeArrowheads="1"/>
          </p:cNvSpPr>
          <p:nvPr/>
        </p:nvSpPr>
        <p:spPr bwMode="gray">
          <a:xfrm>
            <a:off x="6372225" y="4149725"/>
            <a:ext cx="1584325" cy="71913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algn="ctr">
            <a:solidFill>
              <a:srgbClr val="333333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kumimoji="1" lang="zh-CN" altLang="en-US" sz="2400" b="1" i="0"/>
              <a:t>风险防范</a:t>
            </a:r>
            <a:endParaRPr kumimoji="1" lang="en-US" altLang="zh-CN" sz="2400" b="1" i="0"/>
          </a:p>
        </p:txBody>
      </p:sp>
      <p:sp>
        <p:nvSpPr>
          <p:cNvPr id="88072" name="燕尾形箭头 2"/>
          <p:cNvSpPr>
            <a:spLocks noChangeArrowheads="1"/>
          </p:cNvSpPr>
          <p:nvPr/>
        </p:nvSpPr>
        <p:spPr bwMode="gray">
          <a:xfrm>
            <a:off x="2771775" y="4365625"/>
            <a:ext cx="863600" cy="358775"/>
          </a:xfrm>
          <a:prstGeom prst="notchedRightArrow">
            <a:avLst>
              <a:gd name="adj1" fmla="val 50000"/>
              <a:gd name="adj2" fmla="val 50147"/>
            </a:avLst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12700" algn="ctr">
            <a:solidFill>
              <a:srgbClr val="333333"/>
            </a:solidFill>
            <a:miter lim="800000"/>
          </a:ln>
        </p:spPr>
        <p:txBody>
          <a:bodyPr wrap="none" anchor="ctr"/>
          <a:lstStyle/>
          <a:p>
            <a:pPr algn="ctr"/>
            <a:endParaRPr kumimoji="1" lang="zh-CN" altLang="en-US"/>
          </a:p>
        </p:txBody>
      </p:sp>
      <p:sp>
        <p:nvSpPr>
          <p:cNvPr id="88073" name="燕尾形箭头 9"/>
          <p:cNvSpPr>
            <a:spLocks noChangeArrowheads="1"/>
          </p:cNvSpPr>
          <p:nvPr/>
        </p:nvSpPr>
        <p:spPr bwMode="gray">
          <a:xfrm>
            <a:off x="5435600" y="4365625"/>
            <a:ext cx="865188" cy="358775"/>
          </a:xfrm>
          <a:prstGeom prst="notchedRightArrow">
            <a:avLst>
              <a:gd name="adj1" fmla="val 50000"/>
              <a:gd name="adj2" fmla="val 50240"/>
            </a:avLst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12700" algn="ctr">
            <a:solidFill>
              <a:srgbClr val="333333"/>
            </a:solidFill>
            <a:miter lim="800000"/>
          </a:ln>
        </p:spPr>
        <p:txBody>
          <a:bodyPr wrap="none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black">
          <a:xfrm>
            <a:off x="0" y="428625"/>
            <a:ext cx="9144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i="0" kern="0" dirty="0">
                <a:solidFill>
                  <a:srgbClr val="FFFFFF"/>
                </a:solidFill>
                <a:latin typeface="+mj-lt"/>
                <a:ea typeface="+mn-ea"/>
                <a:cs typeface="宋体" panose="02010600030101010101" pitchFamily="2" charset="-122"/>
              </a:rPr>
              <a:t>     </a:t>
            </a:r>
            <a:endParaRPr lang="zh-CN" altLang="en-US" sz="2400" i="0" kern="0" dirty="0">
              <a:solidFill>
                <a:srgbClr val="FFFFFF"/>
              </a:solidFill>
              <a:latin typeface="+mj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21507" name="标题 1"/>
          <p:cNvSpPr txBox="1"/>
          <p:nvPr/>
        </p:nvSpPr>
        <p:spPr bwMode="auto">
          <a:xfrm>
            <a:off x="0" y="1700213"/>
            <a:ext cx="4427538" cy="24495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lnSpc>
                <a:spcPct val="140000"/>
              </a:lnSpc>
            </a:pPr>
            <a:r>
              <a:rPr lang="zh-CN" altLang="en-US" sz="2800" b="1" i="0">
                <a:solidFill>
                  <a:schemeClr val="bg1"/>
                </a:solidFill>
              </a:rPr>
              <a:t>软件测试方法和技术</a:t>
            </a:r>
            <a:endParaRPr lang="en-US" altLang="zh-CN" sz="2800" b="1" i="0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endParaRPr lang="en-US" altLang="zh-CN" sz="1200" b="1" i="0">
              <a:solidFill>
                <a:srgbClr val="FFFF00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zh-CN" altLang="en-US" sz="3200" b="1" i="0">
                <a:solidFill>
                  <a:srgbClr val="FFFF00"/>
                </a:solidFill>
              </a:rPr>
              <a:t>第</a:t>
            </a:r>
            <a:r>
              <a:rPr lang="en-US" altLang="zh-CN" sz="3200" b="1" i="0">
                <a:solidFill>
                  <a:srgbClr val="FFFF00"/>
                </a:solidFill>
              </a:rPr>
              <a:t>10</a:t>
            </a:r>
            <a:r>
              <a:rPr lang="zh-CN" altLang="en-US" sz="3200" b="1" i="0">
                <a:solidFill>
                  <a:srgbClr val="FFFF00"/>
                </a:solidFill>
              </a:rPr>
              <a:t>章 测试需求分析与测试计划</a:t>
            </a:r>
            <a:endParaRPr lang="zh-CN" altLang="en-US" sz="3200" b="1" i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404813"/>
            <a:ext cx="5840412" cy="515937"/>
          </a:xfrm>
        </p:spPr>
        <p:txBody>
          <a:bodyPr/>
          <a:lstStyle/>
          <a:p>
            <a:pPr algn="ctr">
              <a:defRPr/>
            </a:pPr>
            <a:r>
              <a:rPr lang="zh-CN" altLang="en-US" sz="3200" dirty="0" smtClean="0">
                <a:solidFill>
                  <a:srgbClr val="FFFF00"/>
                </a:solidFill>
                <a:latin typeface="+mn-ea"/>
                <a:ea typeface="+mn-ea"/>
              </a:rPr>
              <a:t>风险识别</a:t>
            </a:r>
            <a:endParaRPr lang="en-US" altLang="zh-CN" sz="3200" dirty="0" smtClean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1916931" name="Rectangle 3"/>
          <p:cNvSpPr>
            <a:spLocks noChangeArrowheads="1"/>
          </p:cNvSpPr>
          <p:nvPr/>
        </p:nvSpPr>
        <p:spPr bwMode="auto">
          <a:xfrm>
            <a:off x="971550" y="1412875"/>
            <a:ext cx="7129463" cy="1538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342900" indent="-342900" eaLnBrk="0" hangingPunct="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风险识别的有效方法就是建立风险项目检查表</a:t>
            </a:r>
            <a:endParaRPr lang="zh-CN" altLang="en-US" sz="2400" i="0" dirty="0"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历史资料、</a:t>
            </a:r>
            <a:r>
              <a:rPr lang="en-US" altLang="zh-CN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Brainstorming</a:t>
            </a:r>
            <a:r>
              <a:rPr lang="zh-CN" altLang="en-US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等帮助建立项目检查表</a:t>
            </a:r>
            <a:endParaRPr lang="zh-CN" altLang="en-US" sz="2400" i="0" dirty="0"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风险识别并确定其程度，给出预防或处理措施</a:t>
            </a:r>
            <a:endParaRPr lang="zh-CN" altLang="en-US" sz="2400" i="0" dirty="0"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6518275"/>
            <a:ext cx="1235075" cy="339725"/>
          </a:xfrm>
        </p:spPr>
        <p:txBody>
          <a:bodyPr/>
          <a:lstStyle/>
          <a:p>
            <a:pPr>
              <a:defRPr/>
            </a:pPr>
            <a:fld id="{2E3EA84C-2456-4218-B6C5-C6F3C41BC574}" type="slidenum">
              <a:rPr lang="en-US" altLang="zh-CN">
                <a:ea typeface="宋体" panose="02010600030101010101" pitchFamily="2" charset="-122"/>
                <a:cs typeface="+mn-cs"/>
              </a:rPr>
            </a:fld>
            <a:endParaRPr lang="en-US" altLang="zh-CN" dirty="0"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0116" name="Picture 4" descr="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51050" y="3173413"/>
            <a:ext cx="4608513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6588125" y="4149725"/>
            <a:ext cx="1944688" cy="15113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黑体" panose="02010609060101010101" charset="-122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黑体" panose="02010609060101010101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黑体" panose="02010609060101010101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黑体" panose="02010609060101010101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黑体" panose="02010609060101010101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algn="ctr">
              <a:defRPr/>
            </a:pPr>
            <a:r>
              <a:rPr lang="zh-CN" altLang="en-US" sz="3200" i="0" smtClean="0">
                <a:solidFill>
                  <a:srgbClr val="FF6600"/>
                </a:solidFill>
                <a:latin typeface="+mn-ea"/>
                <a:ea typeface="+mn-ea"/>
              </a:rPr>
              <a:t>风险项目检查表</a:t>
            </a:r>
            <a:endParaRPr lang="zh-CN" altLang="en-US" sz="3200" i="0" dirty="0" smtClean="0">
              <a:solidFill>
                <a:srgbClr val="FF66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16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16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16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16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693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3"/>
          <p:cNvSpPr>
            <a:spLocks noGrp="1" noChangeArrowheads="1"/>
          </p:cNvSpPr>
          <p:nvPr>
            <p:ph idx="1"/>
          </p:nvPr>
        </p:nvSpPr>
        <p:spPr>
          <a:xfrm>
            <a:off x="1692275" y="1484313"/>
            <a:ext cx="6048375" cy="720725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E9AF3B"/>
                </a:solidFill>
                <a:ea typeface="楷体_GB2312"/>
                <a:cs typeface="楷体_GB2312"/>
              </a:rPr>
              <a:t>     </a:t>
            </a:r>
            <a:endParaRPr lang="zh-CN" altLang="en-US" smtClean="0">
              <a:solidFill>
                <a:srgbClr val="E9AF3B"/>
              </a:solidFill>
              <a:ea typeface="楷体_GB2312"/>
              <a:cs typeface="楷体_GB231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79388" y="1412875"/>
          <a:ext cx="7632845" cy="2088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569"/>
                <a:gridCol w="1526569"/>
                <a:gridCol w="1526569"/>
                <a:gridCol w="1526569"/>
                <a:gridCol w="1526569"/>
              </a:tblGrid>
              <a:tr h="41764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风险项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可能性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潜在影响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严重性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预防措施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/>
                </a:tc>
              </a:tr>
              <a:tr h="41764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764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764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764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08175" y="366713"/>
            <a:ext cx="5040313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sz="3600" i="0" kern="0" dirty="0">
                <a:solidFill>
                  <a:srgbClr val="FFFF00"/>
                </a:solidFill>
                <a:latin typeface="+mn-ea"/>
                <a:ea typeface="+mn-ea"/>
                <a:cs typeface="+mj-cs"/>
              </a:rPr>
              <a:t>风险分析常用的模板</a:t>
            </a:r>
            <a:endParaRPr lang="en-US" altLang="zh-CN" sz="3600" i="0" kern="0" dirty="0">
              <a:solidFill>
                <a:srgbClr val="FFFF00"/>
              </a:solidFill>
              <a:latin typeface="+mn-lt"/>
              <a:ea typeface="+mn-ea"/>
              <a:cs typeface="+mj-cs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6518275"/>
            <a:ext cx="1235075" cy="339725"/>
          </a:xfrm>
        </p:spPr>
        <p:txBody>
          <a:bodyPr/>
          <a:lstStyle/>
          <a:p>
            <a:pPr>
              <a:defRPr/>
            </a:pPr>
            <a:fld id="{E56769EA-B8CB-4070-885E-CF57B6158EAD}" type="slidenum">
              <a:rPr lang="en-US" altLang="zh-CN">
                <a:ea typeface="宋体" panose="02010600030101010101" pitchFamily="2" charset="-122"/>
                <a:cs typeface="+mn-cs"/>
              </a:rPr>
            </a:fld>
            <a:endParaRPr lang="en-US" altLang="zh-CN" dirty="0"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2202" name="图片 3" descr="屏幕快照 2014-07-06 下午9.32.07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16013" y="2492375"/>
            <a:ext cx="7740650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835150" y="366713"/>
            <a:ext cx="5257800" cy="56197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3200" b="1" i="0" kern="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示例：测试风险</a:t>
            </a:r>
            <a:endParaRPr lang="zh-CN" altLang="en-US" sz="3200" b="1" i="0" kern="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6518275"/>
            <a:ext cx="1235075" cy="339725"/>
          </a:xfrm>
        </p:spPr>
        <p:txBody>
          <a:bodyPr/>
          <a:lstStyle/>
          <a:p>
            <a:pPr>
              <a:defRPr/>
            </a:pPr>
            <a:fld id="{F6804DB4-68CA-457B-8EBE-217F22898529}" type="slidenum">
              <a:rPr lang="en-US" altLang="zh-CN">
                <a:ea typeface="宋体" panose="02010600030101010101" pitchFamily="2" charset="-122"/>
                <a:cs typeface="+mn-cs"/>
              </a:rPr>
            </a:fld>
            <a:endParaRPr lang="en-US" altLang="zh-CN" dirty="0"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185" name="Object 65"/>
          <p:cNvGraphicFramePr>
            <a:graphicFrameLocks noChangeAspect="1"/>
          </p:cNvGraphicFramePr>
          <p:nvPr/>
        </p:nvGraphicFramePr>
        <p:xfrm>
          <a:off x="179388" y="1484313"/>
          <a:ext cx="8783637" cy="450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文档" r:id="rId1" imgW="6473825" imgH="4507865" progId="">
                  <p:embed/>
                </p:oleObj>
              </mc:Choice>
              <mc:Fallback>
                <p:oleObj name="文档" r:id="rId1" imgW="6473825" imgH="4507865" progId="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388" y="1484313"/>
                        <a:ext cx="8783637" cy="4508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8" name="文本框 2"/>
          <p:cNvSpPr txBox="1">
            <a:spLocks noChangeArrowheads="1"/>
          </p:cNvSpPr>
          <p:nvPr/>
        </p:nvSpPr>
        <p:spPr bwMode="auto">
          <a:xfrm>
            <a:off x="2627313" y="5876925"/>
            <a:ext cx="4237037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800" i="0">
                <a:solidFill>
                  <a:srgbClr val="800000"/>
                </a:solidFill>
              </a:rPr>
              <a:t>还有什么高风险的项目？</a:t>
            </a:r>
            <a:endParaRPr kumimoji="1" lang="zh-CN" altLang="en-US" sz="2800" i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274638"/>
            <a:ext cx="5472112" cy="706437"/>
          </a:xfrm>
        </p:spPr>
        <p:txBody>
          <a:bodyPr/>
          <a:lstStyle/>
          <a:p>
            <a:pPr algn="ctr">
              <a:defRPr/>
            </a:pPr>
            <a:r>
              <a:rPr lang="zh-CN" altLang="en-US" sz="3200" dirty="0" smtClean="0">
                <a:solidFill>
                  <a:srgbClr val="FFFF00"/>
                </a:solidFill>
                <a:latin typeface="+mn-ea"/>
                <a:ea typeface="+mn-ea"/>
              </a:rPr>
              <a:t>风险常用控制方法</a:t>
            </a:r>
            <a:endParaRPr lang="en-US" altLang="zh-CN" sz="3200" dirty="0" smtClean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1116013" y="1844675"/>
            <a:ext cx="7056437" cy="410527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kern="12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采取措施避免可以避免的风险</a:t>
            </a:r>
            <a:endParaRPr lang="zh-CN" altLang="en-US" sz="2400" kern="12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kern="12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高风险转移为低风险</a:t>
            </a:r>
            <a:endParaRPr lang="zh-CN" altLang="en-US" sz="2400" kern="12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kern="12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设法降低不可避免的风险</a:t>
            </a:r>
            <a:endParaRPr lang="zh-CN" altLang="en-US" sz="2400" kern="12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kern="12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做好风险管理计划</a:t>
            </a:r>
            <a:endParaRPr lang="zh-CN" altLang="en-US" sz="2400" kern="12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kern="12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制定处理风险一些应急、有效的方案</a:t>
            </a:r>
            <a:endParaRPr lang="zh-CN" altLang="en-US" sz="2400" kern="12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kern="12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计划时，对于估算资源、时间、预算留有余地</a:t>
            </a:r>
            <a:endParaRPr lang="zh-CN" altLang="en-US" sz="2400" kern="12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kern="12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制定文档标准，建立机制，保证文档及时产生</a:t>
            </a:r>
            <a:endParaRPr lang="zh-CN" altLang="en-US" sz="2400" kern="12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6518275"/>
            <a:ext cx="1235075" cy="339725"/>
          </a:xfrm>
        </p:spPr>
        <p:txBody>
          <a:bodyPr/>
          <a:lstStyle/>
          <a:p>
            <a:pPr>
              <a:defRPr/>
            </a:pPr>
            <a:fld id="{0DE40452-38EA-4712-95C4-0B3C1B062B27}" type="slidenum">
              <a:rPr lang="en-US" altLang="zh-CN">
                <a:ea typeface="宋体" panose="02010600030101010101" pitchFamily="2" charset="-122"/>
                <a:cs typeface="+mn-cs"/>
              </a:rPr>
            </a:fld>
            <a:endParaRPr lang="en-US" altLang="zh-CN" dirty="0"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075" y="5876925"/>
            <a:ext cx="4932363" cy="487363"/>
          </a:xfrm>
        </p:spPr>
        <p:txBody>
          <a:bodyPr/>
          <a:lstStyle/>
          <a:p>
            <a:pPr algn="ctr"/>
            <a:r>
              <a:rPr lang="zh-CN" altLang="en-US" smtClean="0">
                <a:solidFill>
                  <a:srgbClr val="0000FF"/>
                </a:solidFill>
                <a:ea typeface="宋体" panose="02010600030101010101" pitchFamily="2" charset="-122"/>
              </a:rPr>
              <a:t>为什么要制定测试策略？</a:t>
            </a:r>
            <a:endParaRPr lang="zh-CN" altLang="en-US" smtClea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47813" y="366713"/>
            <a:ext cx="6024562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sz="3200" i="0" kern="0" dirty="0">
                <a:solidFill>
                  <a:srgbClr val="FFFF00"/>
                </a:solidFill>
                <a:latin typeface="+mn-ea"/>
                <a:ea typeface="+mn-ea"/>
                <a:cs typeface="+mj-cs"/>
              </a:rPr>
              <a:t>问 题</a:t>
            </a:r>
            <a:endParaRPr lang="en-US" altLang="zh-CN" sz="3200" i="0" kern="0" dirty="0">
              <a:solidFill>
                <a:srgbClr val="FFFF00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6518275"/>
            <a:ext cx="1235075" cy="339725"/>
          </a:xfrm>
        </p:spPr>
        <p:txBody>
          <a:bodyPr/>
          <a:lstStyle/>
          <a:p>
            <a:pPr>
              <a:defRPr/>
            </a:pPr>
            <a:fld id="{8FA92B0C-CCBA-49C2-9FB1-D1F5570F37E5}" type="slidenum">
              <a:rPr lang="en-US" altLang="zh-CN">
                <a:ea typeface="宋体" panose="02010600030101010101" pitchFamily="2" charset="-122"/>
                <a:cs typeface="+mn-cs"/>
              </a:rPr>
            </a:fld>
            <a:endParaRPr lang="en-US" altLang="zh-CN" dirty="0"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9332" name="图片 2" descr="屏幕快照 2014-07-06 下午9.39.35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39975" y="2060575"/>
            <a:ext cx="430530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333375"/>
            <a:ext cx="5697538" cy="587375"/>
          </a:xfrm>
        </p:spPr>
        <p:txBody>
          <a:bodyPr/>
          <a:lstStyle/>
          <a:p>
            <a:pPr algn="ctr">
              <a:defRPr/>
            </a:pPr>
            <a:r>
              <a:rPr lang="zh-CN" altLang="en-US" sz="3200" dirty="0" smtClean="0">
                <a:solidFill>
                  <a:srgbClr val="FFFF00"/>
                </a:solidFill>
                <a:latin typeface="+mn-ea"/>
                <a:ea typeface="+mn-ea"/>
              </a:rPr>
              <a:t>测试策略及其内容</a:t>
            </a:r>
            <a:endParaRPr lang="en-US" altLang="zh-CN" sz="3200" dirty="0" smtClean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1914883" name="Rectangle 3"/>
          <p:cNvSpPr>
            <a:spLocks noChangeArrowheads="1"/>
          </p:cNvSpPr>
          <p:nvPr/>
        </p:nvSpPr>
        <p:spPr bwMode="auto">
          <a:xfrm>
            <a:off x="1187450" y="3213100"/>
            <a:ext cx="6840538" cy="2179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361950" indent="-361950"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i="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针对风险（工作量、时间等压力）采取对策，包括遵照的标准取舍、测试任务的优先级等</a:t>
            </a:r>
            <a:endParaRPr lang="zh-CN" altLang="en-US" sz="2400" i="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61950" indent="-361950"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i="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如何更好地执行测试用例以及后续的回归测试</a:t>
            </a:r>
            <a:endParaRPr lang="zh-CN" altLang="en-US" sz="2400" i="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61950" indent="-361950"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i="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选定使用测试技术和工具</a:t>
            </a:r>
            <a:endParaRPr lang="zh-CN" altLang="en-US" sz="2400" i="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61950" indent="-361950"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i="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考虑影响资源分配的特殊情况</a:t>
            </a:r>
            <a:endParaRPr lang="zh-CN" altLang="en-US" sz="2400" b="1" i="0" dirty="0">
              <a:latin typeface="+mn-ea"/>
              <a:ea typeface="+mn-ea"/>
              <a:cs typeface="宋体" panose="02010600030101010101" pitchFamily="2" charset="-122"/>
            </a:endParaRPr>
          </a:p>
        </p:txBody>
      </p:sp>
      <p:sp>
        <p:nvSpPr>
          <p:cNvPr id="101379" name="Rectangle 4"/>
          <p:cNvSpPr>
            <a:spLocks noChangeArrowheads="1"/>
          </p:cNvSpPr>
          <p:nvPr/>
        </p:nvSpPr>
        <p:spPr bwMode="auto">
          <a:xfrm>
            <a:off x="827088" y="1773238"/>
            <a:ext cx="7489825" cy="1108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r>
              <a:rPr lang="zh-CN" altLang="en-US" sz="2400" i="0">
                <a:solidFill>
                  <a:srgbClr val="3C8C9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测试策略描述当前测试项目的目标和所采用的测试方法，描述不同测试阶段的测试对象、范围和方法以及每个阶段内所要进行的测试类型。</a:t>
            </a:r>
            <a:endParaRPr lang="en-US" altLang="zh-CN" sz="2400" i="0">
              <a:solidFill>
                <a:srgbClr val="3C8C93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6518275"/>
            <a:ext cx="1235075" cy="339725"/>
          </a:xfrm>
        </p:spPr>
        <p:txBody>
          <a:bodyPr/>
          <a:lstStyle/>
          <a:p>
            <a:pPr>
              <a:defRPr/>
            </a:pPr>
            <a:fld id="{991C13CE-22B8-489E-B1C9-D6EEA32EE05B}" type="slidenum">
              <a:rPr lang="en-US" altLang="zh-CN">
                <a:ea typeface="宋体" panose="02010600030101010101" pitchFamily="2" charset="-122"/>
                <a:cs typeface="+mn-cs"/>
              </a:rPr>
            </a:fld>
            <a:endParaRPr lang="en-US" altLang="zh-CN" dirty="0"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1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1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1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1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1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1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1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1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1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1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1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1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1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1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1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1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标题 1"/>
          <p:cNvSpPr>
            <a:spLocks noGrp="1"/>
          </p:cNvSpPr>
          <p:nvPr>
            <p:ph type="title"/>
          </p:nvPr>
        </p:nvSpPr>
        <p:spPr>
          <a:xfrm>
            <a:off x="1331913" y="366713"/>
            <a:ext cx="6240462" cy="561975"/>
          </a:xfrm>
        </p:spPr>
        <p:txBody>
          <a:bodyPr/>
          <a:lstStyle/>
          <a:p>
            <a:pPr algn="ctr"/>
            <a:r>
              <a:rPr lang="zh-CN" altLang="en-US" sz="3600" smtClean="0">
                <a:solidFill>
                  <a:srgbClr val="FFFF00"/>
                </a:solidFill>
              </a:rPr>
              <a:t>测试策略影响因素</a:t>
            </a:r>
            <a:endParaRPr lang="zh-CN" altLang="en-US" sz="3600" smtClean="0">
              <a:solidFill>
                <a:srgbClr val="FFFF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6518275"/>
            <a:ext cx="1235075" cy="339725"/>
          </a:xfrm>
        </p:spPr>
        <p:txBody>
          <a:bodyPr/>
          <a:lstStyle/>
          <a:p>
            <a:pPr>
              <a:defRPr/>
            </a:pPr>
            <a:fld id="{2018309C-E478-4BA9-9EEC-519C4C893DD3}" type="slidenum">
              <a:rPr lang="en-US" altLang="zh-CN">
                <a:ea typeface="宋体" panose="02010600030101010101" pitchFamily="2" charset="-122"/>
                <a:cs typeface="+mn-cs"/>
              </a:rPr>
            </a:fld>
            <a:endParaRPr lang="en-US" altLang="zh-CN" dirty="0"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03350" y="1989138"/>
            <a:ext cx="6048375" cy="3730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361950" indent="-361950"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1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测试方式</a:t>
            </a:r>
            <a:r>
              <a:rPr lang="en-US" altLang="zh-CN" sz="2000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lang="zh-CN" altLang="en-US" sz="2000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静态</a:t>
            </a:r>
            <a:r>
              <a:rPr lang="en-US" altLang="zh-CN" sz="2000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lang="zh-CN" altLang="en-US" sz="2000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动态，探索式方式）</a:t>
            </a:r>
            <a:endParaRPr lang="en-US" altLang="zh-CN" sz="2000" i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61950" indent="-361950"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1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测试方法</a:t>
            </a:r>
            <a:r>
              <a:rPr lang="zh-CN" altLang="en-US" sz="2000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（黑盒</a:t>
            </a:r>
            <a:r>
              <a:rPr lang="en-US" altLang="zh-CN" sz="2000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lang="zh-CN" altLang="en-US" sz="2000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白盒）</a:t>
            </a:r>
            <a:endParaRPr lang="en-US" altLang="zh-CN" sz="2000" i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61950" indent="-361950"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1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测试层次</a:t>
            </a:r>
            <a:r>
              <a:rPr lang="zh-CN" altLang="en-US" sz="2000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（单元、集成、系统）</a:t>
            </a:r>
            <a:endParaRPr lang="en-US" altLang="zh-CN" sz="2000" i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61950" indent="-361950"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测试</a:t>
            </a:r>
            <a:r>
              <a:rPr lang="zh-CN" altLang="en-US" sz="2400" b="1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人员</a:t>
            </a:r>
            <a:r>
              <a:rPr lang="zh-CN" altLang="en-US" sz="2000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（责任、能力、独立性）</a:t>
            </a:r>
            <a:endParaRPr lang="en-US" altLang="zh-CN" sz="2000" i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61950" indent="-361950"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1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测试用例选择</a:t>
            </a:r>
            <a:r>
              <a:rPr lang="en-US" altLang="zh-CN" sz="2400" b="1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lang="zh-CN" altLang="en-US" sz="2400" b="1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优化</a:t>
            </a:r>
            <a:r>
              <a:rPr lang="zh-CN" altLang="en-US" sz="2000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（如用例是否有优先级）</a:t>
            </a:r>
            <a:endParaRPr lang="en-US" altLang="zh-CN" sz="2000" i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61950" indent="-361950"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测试</a:t>
            </a:r>
            <a:r>
              <a:rPr lang="zh-CN" altLang="en-US" sz="2400" b="1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环境</a:t>
            </a:r>
            <a:r>
              <a:rPr lang="zh-CN" altLang="en-US" sz="2000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（设置是否简单、自动部署）</a:t>
            </a:r>
            <a:endParaRPr lang="en-US" altLang="zh-CN" sz="2000" i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61950" indent="-361950"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测试</a:t>
            </a:r>
            <a:r>
              <a:rPr lang="zh-CN" altLang="en-US" sz="2400" b="1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工具</a:t>
            </a:r>
            <a:r>
              <a:rPr lang="en-US" altLang="en-US" sz="2000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（能不能用测试工具、使用简单与否）</a:t>
            </a:r>
            <a:endParaRPr lang="en-US" altLang="zh-CN" sz="2000" i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61950" indent="-361950"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1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质量标准</a:t>
            </a:r>
            <a:r>
              <a:rPr lang="zh-CN" altLang="en-US" sz="2000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（采用国内标准或美国</a:t>
            </a:r>
            <a:r>
              <a:rPr lang="en-US" altLang="zh-CN" sz="2000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DO-178C</a:t>
            </a:r>
            <a:r>
              <a:rPr lang="zh-CN" altLang="en-US" sz="2000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endParaRPr lang="en-US" altLang="zh-CN" sz="2000" i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6518275"/>
            <a:ext cx="1235075" cy="339725"/>
          </a:xfrm>
        </p:spPr>
        <p:txBody>
          <a:bodyPr/>
          <a:lstStyle/>
          <a:p>
            <a:pPr>
              <a:defRPr/>
            </a:pPr>
            <a:fld id="{63DD96A5-7D03-4B4C-ACC3-8E1D61F3FF8B}" type="slidenum">
              <a:rPr lang="en-US" altLang="zh-CN">
                <a:ea typeface="宋体" panose="02010600030101010101" pitchFamily="2" charset="-122"/>
                <a:cs typeface="+mn-cs"/>
              </a:rPr>
            </a:fld>
            <a:endParaRPr lang="en-US" altLang="zh-CN" dirty="0"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331913" y="274638"/>
            <a:ext cx="6192837" cy="706437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b="1" dirty="0" smtClean="0">
                <a:solidFill>
                  <a:srgbClr val="FFFF00"/>
                </a:solidFill>
                <a:latin typeface="+mj-ea"/>
              </a:rPr>
              <a:t>减少</a:t>
            </a:r>
            <a:r>
              <a:rPr lang="en-US" altLang="zh-CN" sz="3200" b="1" dirty="0" smtClean="0">
                <a:solidFill>
                  <a:srgbClr val="FFFF00"/>
                </a:solidFill>
                <a:latin typeface="+mj-ea"/>
              </a:rPr>
              <a:t>50%</a:t>
            </a:r>
            <a:r>
              <a:rPr lang="zh-CN" altLang="en-US" sz="3200" b="1" dirty="0" smtClean="0">
                <a:solidFill>
                  <a:srgbClr val="FFFF00"/>
                </a:solidFill>
                <a:latin typeface="+mj-ea"/>
              </a:rPr>
              <a:t>时间，如何测试？</a:t>
            </a:r>
            <a:endParaRPr lang="zh-CN" altLang="en-US" sz="3200" b="1" dirty="0" smtClean="0">
              <a:solidFill>
                <a:srgbClr val="FFFF00"/>
              </a:solidFill>
              <a:latin typeface="+mj-ea"/>
            </a:endParaRPr>
          </a:p>
        </p:txBody>
      </p:sp>
      <p:pic>
        <p:nvPicPr>
          <p:cNvPr id="104451" name="图片 8" descr="屏幕快照 2015-01-02 下午10.52.02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58888" y="1268413"/>
            <a:ext cx="6411912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AutoShape 4" descr="http://onproductmanagement.net/wp-content/uploads/2010/12/ask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6498" name="AutoShape 8" descr="http://onproductmanagement.net/wp-content/uploads/2010/12/ask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24075" y="404813"/>
            <a:ext cx="4903788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i="0" dirty="0">
                <a:solidFill>
                  <a:srgbClr val="FFFF00"/>
                </a:solidFill>
                <a:latin typeface="+mj-ea"/>
                <a:ea typeface="+mj-ea"/>
                <a:cs typeface="宋体" panose="02010600030101010101" pitchFamily="2" charset="-122"/>
              </a:rPr>
              <a:t>10.5 </a:t>
            </a:r>
            <a:r>
              <a:rPr lang="zh-CN" altLang="de-DE" sz="3200" b="1" i="0" dirty="0">
                <a:solidFill>
                  <a:srgbClr val="FFFF00"/>
                </a:solidFill>
                <a:latin typeface="+mj-ea"/>
                <a:ea typeface="+mj-ea"/>
                <a:cs typeface="宋体" panose="02010600030101010101" pitchFamily="2" charset="-122"/>
              </a:rPr>
              <a:t>测试</a:t>
            </a:r>
            <a:r>
              <a:rPr lang="zh-CN" altLang="en-US" sz="3200" b="1" i="0" dirty="0">
                <a:solidFill>
                  <a:srgbClr val="FFFF00"/>
                </a:solidFill>
                <a:latin typeface="+mj-ea"/>
                <a:ea typeface="+mj-ea"/>
                <a:cs typeface="宋体" panose="02010600030101010101" pitchFamily="2" charset="-122"/>
              </a:rPr>
              <a:t>计划内容与编制</a:t>
            </a:r>
            <a:endParaRPr lang="zh-CN" altLang="en-US" sz="3200" i="0" dirty="0">
              <a:solidFill>
                <a:srgbClr val="FFFF00"/>
              </a:solidFill>
              <a:latin typeface="+mj-ea"/>
              <a:ea typeface="+mj-ea"/>
              <a:cs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03350" y="2708275"/>
            <a:ext cx="5329238" cy="16319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en-US" altLang="zh-CN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10.5.1 </a:t>
            </a:r>
            <a:r>
              <a:rPr lang="zh-CN" altLang="en-US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 测试计划内容</a:t>
            </a:r>
            <a:endParaRPr lang="en-US" altLang="zh-CN" sz="2400" i="0" dirty="0"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en-US" altLang="zh-CN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10.</a:t>
            </a:r>
            <a:r>
              <a:rPr lang="zh-CN" altLang="zh-CN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.2</a:t>
            </a:r>
            <a:r>
              <a:rPr lang="zh-CN" altLang="en-US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测试项目的计划过程</a:t>
            </a:r>
            <a:endParaRPr lang="en-US" altLang="zh-CN" sz="2400" i="0" dirty="0"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en-US" altLang="zh-CN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10.</a:t>
            </a:r>
            <a:r>
              <a:rPr lang="zh-CN" altLang="zh-CN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.3</a:t>
            </a:r>
            <a:r>
              <a:rPr lang="zh-CN" altLang="en-US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  制定有效的测试计划</a:t>
            </a:r>
            <a:endParaRPr lang="en-US" altLang="zh-CN" sz="2400" i="0" dirty="0"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6335712" cy="661988"/>
          </a:xfrm>
        </p:spPr>
        <p:txBody>
          <a:bodyPr/>
          <a:lstStyle/>
          <a:p>
            <a:pPr marL="457200" indent="-457200">
              <a:lnSpc>
                <a:spcPct val="140000"/>
              </a:lnSpc>
            </a:pPr>
            <a:r>
              <a:rPr lang="en-US" altLang="zh-CN" sz="3600" b="1" smtClean="0">
                <a:solidFill>
                  <a:srgbClr val="FFFF00"/>
                </a:solidFill>
              </a:rPr>
              <a:t>10.5.1   </a:t>
            </a:r>
            <a:r>
              <a:rPr lang="zh-CN" altLang="en-US" sz="3600" b="1" smtClean="0">
                <a:solidFill>
                  <a:srgbClr val="FFFF00"/>
                </a:solidFill>
              </a:rPr>
              <a:t>测试计划内容</a:t>
            </a:r>
            <a:endParaRPr lang="en-US" altLang="zh-CN" sz="3600" b="1" smtClean="0">
              <a:solidFill>
                <a:srgbClr val="FFFF00"/>
              </a:solidFill>
            </a:endParaRPr>
          </a:p>
        </p:txBody>
      </p:sp>
      <p:sp>
        <p:nvSpPr>
          <p:cNvPr id="12292" name="矩形 4"/>
          <p:cNvSpPr>
            <a:spLocks noChangeArrowheads="1"/>
          </p:cNvSpPr>
          <p:nvPr/>
        </p:nvSpPr>
        <p:spPr bwMode="auto">
          <a:xfrm>
            <a:off x="684213" y="1628775"/>
            <a:ext cx="7993062" cy="3933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i="0" dirty="0">
                <a:solidFill>
                  <a:schemeClr val="accent1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软件测试计划是指导测试过程的纲领性文件，描述测试活动的范围、方法、策略、资源、任务安排和进度等，并确定测试项、哪些功能特性将被测试、哪些功能特性将无需测试，识别测试过程中的风险</a:t>
            </a:r>
            <a:r>
              <a:rPr lang="zh-CN" altLang="en-US" sz="2400" i="0" dirty="0">
                <a:solidFill>
                  <a:schemeClr val="accent1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en-US" altLang="zh-CN" sz="2400" i="0" dirty="0">
              <a:solidFill>
                <a:schemeClr val="accent1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30000"/>
              </a:lnSpc>
              <a:defRPr/>
            </a:pPr>
            <a:endParaRPr lang="en-US" altLang="zh-CN" sz="2400" dirty="0">
              <a:latin typeface="楷体_GB2312" pitchFamily="49" charset="-122"/>
              <a:ea typeface="楷体_GB2312" pitchFamily="49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400" i="0" dirty="0">
                <a:ea typeface="宋体" panose="02010600030101010101" pitchFamily="2" charset="-122"/>
                <a:cs typeface="宋体" panose="02010600030101010101" pitchFamily="2" charset="-122"/>
              </a:rPr>
              <a:t>内容主要集中在测试目标和需求说明、测试工作量估算、测试策略、测试资源配置、进度表、测试风险等</a:t>
            </a:r>
            <a:endParaRPr lang="en-US" altLang="zh-CN" sz="2400" i="0" dirty="0">
              <a:latin typeface="楷体_GB2312" pitchFamily="49" charset="-122"/>
              <a:ea typeface="楷体_GB2312" pitchFamily="49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endParaRPr lang="zh-CN" altLang="en-US" sz="2400" dirty="0">
              <a:latin typeface="楷体_GB2312" pitchFamily="49" charset="-122"/>
              <a:ea typeface="楷体_GB2312" pitchFamily="49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AutoShape 4" descr="http://onproductmanagement.net/wp-content/uploads/2010/12/ask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0" name="AutoShape 8" descr="http://onproductmanagement.net/wp-content/uploads/2010/12/ask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95513" y="404813"/>
            <a:ext cx="4699000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i="0" dirty="0">
                <a:solidFill>
                  <a:srgbClr val="FFFF00"/>
                </a:solidFill>
                <a:latin typeface="+mj-ea"/>
                <a:ea typeface="+mj-ea"/>
                <a:cs typeface="宋体" panose="02010600030101010101" pitchFamily="2" charset="-122"/>
              </a:rPr>
              <a:t>软件测试计划的重点工作</a:t>
            </a:r>
            <a:endParaRPr lang="zh-CN" altLang="en-US" sz="3200" i="0" dirty="0">
              <a:solidFill>
                <a:srgbClr val="FFFF00"/>
              </a:solidFill>
              <a:latin typeface="+mj-ea"/>
              <a:ea typeface="+mj-ea"/>
              <a:cs typeface="宋体" panose="02010600030101010101" pitchFamily="2" charset="-122"/>
            </a:endParaRPr>
          </a:p>
        </p:txBody>
      </p:sp>
      <p:sp>
        <p:nvSpPr>
          <p:cNvPr id="22532" name="矩形 4"/>
          <p:cNvSpPr>
            <a:spLocks noChangeArrowheads="1"/>
          </p:cNvSpPr>
          <p:nvPr/>
        </p:nvSpPr>
        <p:spPr bwMode="auto">
          <a:xfrm>
            <a:off x="1331913" y="1989138"/>
            <a:ext cx="4824412" cy="38465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i="0">
                <a:solidFill>
                  <a:srgbClr val="3366FF"/>
                </a:solidFill>
                <a:latin typeface="宋体" panose="02010600030101010101" pitchFamily="2" charset="-122"/>
              </a:rPr>
              <a:t>明确测试目标</a:t>
            </a:r>
            <a:endParaRPr lang="en-US" altLang="zh-CN" sz="2400" i="0">
              <a:solidFill>
                <a:srgbClr val="3366FF"/>
              </a:solidFill>
              <a:latin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i="0">
                <a:solidFill>
                  <a:srgbClr val="3366FF"/>
                </a:solidFill>
                <a:latin typeface="宋体" panose="02010600030101010101" pitchFamily="2" charset="-122"/>
              </a:rPr>
              <a:t>分析与确定测试范围</a:t>
            </a:r>
            <a:endParaRPr lang="en-US" altLang="zh-CN" sz="2400" i="0">
              <a:solidFill>
                <a:srgbClr val="3366FF"/>
              </a:solidFill>
              <a:latin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i="0">
                <a:solidFill>
                  <a:srgbClr val="3366FF"/>
                </a:solidFill>
                <a:latin typeface="宋体" panose="02010600030101010101" pitchFamily="2" charset="-122"/>
              </a:rPr>
              <a:t>识别测试项及其优先级</a:t>
            </a:r>
            <a:endParaRPr lang="en-US" altLang="zh-CN" sz="2400" i="0">
              <a:solidFill>
                <a:srgbClr val="3366FF"/>
              </a:solidFill>
              <a:latin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i="0">
                <a:latin typeface="宋体" panose="02010600030101010101" pitchFamily="2" charset="-122"/>
              </a:rPr>
              <a:t>识别测试风险，采取相应对策</a:t>
            </a:r>
            <a:endParaRPr lang="en-US" altLang="zh-CN" sz="2400" i="0">
              <a:latin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i="0">
                <a:latin typeface="宋体" panose="02010600030101010101" pitchFamily="2" charset="-122"/>
              </a:rPr>
              <a:t>测试工作量估算</a:t>
            </a:r>
            <a:endParaRPr lang="en-US" altLang="zh-CN" sz="2400" i="0">
              <a:latin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i="0">
                <a:latin typeface="宋体" panose="02010600030101010101" pitchFamily="2" charset="-122"/>
              </a:rPr>
              <a:t>测试资源、进度等安排</a:t>
            </a:r>
            <a:endParaRPr lang="en-US" altLang="zh-CN" sz="2400" i="0">
              <a:latin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i="0">
                <a:latin typeface="宋体" panose="02010600030101010101" pitchFamily="2" charset="-122"/>
              </a:rPr>
              <a:t>测试阶段出入准则</a:t>
            </a:r>
            <a:endParaRPr lang="zh-CN" altLang="en-US" sz="2400" i="0">
              <a:latin typeface="宋体" panose="02010600030101010101" pitchFamily="2" charset="-122"/>
            </a:endParaRPr>
          </a:p>
        </p:txBody>
      </p:sp>
      <p:sp>
        <p:nvSpPr>
          <p:cNvPr id="6" name="右大括号 5"/>
          <p:cNvSpPr/>
          <p:nvPr/>
        </p:nvSpPr>
        <p:spPr bwMode="auto">
          <a:xfrm>
            <a:off x="5003800" y="2133600"/>
            <a:ext cx="504825" cy="1439863"/>
          </a:xfrm>
          <a:prstGeom prst="rightBrace">
            <a:avLst>
              <a:gd name="adj1" fmla="val 30054"/>
              <a:gd name="adj2" fmla="val 50000"/>
            </a:avLst>
          </a:prstGeom>
          <a:noFill/>
          <a:ln w="1905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51500" y="2565400"/>
            <a:ext cx="20320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400" i="0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测试需求分析 </a:t>
            </a:r>
            <a:endParaRPr lang="zh-CN" altLang="en-US" sz="2400" i="0" dirty="0">
              <a:solidFill>
                <a:schemeClr val="accent2">
                  <a:lumMod val="75000"/>
                </a:schemeClr>
              </a:solidFill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marL="457200" indent="-457200" algn="ctr">
              <a:lnSpc>
                <a:spcPct val="140000"/>
              </a:lnSpc>
              <a:defRPr/>
            </a:pPr>
            <a:r>
              <a:rPr lang="en-US" altLang="en-US" sz="3200" b="1" dirty="0" smtClean="0">
                <a:solidFill>
                  <a:srgbClr val="FFFF00"/>
                </a:solidFill>
                <a:latin typeface="+mj-ea"/>
              </a:rPr>
              <a:t>IEEE829</a:t>
            </a:r>
            <a:r>
              <a:rPr lang="zh-CN" altLang="en-US" sz="3200" b="1" dirty="0" smtClean="0">
                <a:solidFill>
                  <a:srgbClr val="FFFF00"/>
                </a:solidFill>
                <a:latin typeface="+mj-ea"/>
              </a:rPr>
              <a:t>－</a:t>
            </a:r>
            <a:r>
              <a:rPr lang="en-US" altLang="en-US" sz="3200" b="1" dirty="0" smtClean="0">
                <a:solidFill>
                  <a:srgbClr val="FFFF00"/>
                </a:solidFill>
                <a:latin typeface="+mj-ea"/>
              </a:rPr>
              <a:t>1998</a:t>
            </a:r>
            <a:r>
              <a:rPr lang="zh-CN" altLang="en-US" sz="3200" b="1" dirty="0" smtClean="0">
                <a:solidFill>
                  <a:srgbClr val="FFFF00"/>
                </a:solidFill>
                <a:latin typeface="+mj-ea"/>
              </a:rPr>
              <a:t>：测试计划内容</a:t>
            </a:r>
            <a:endParaRPr lang="en-US" altLang="zh-CN" sz="3200" b="1" dirty="0" smtClean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110594" name="矩形 4"/>
          <p:cNvSpPr>
            <a:spLocks noChangeArrowheads="1"/>
          </p:cNvSpPr>
          <p:nvPr/>
        </p:nvSpPr>
        <p:spPr bwMode="auto">
          <a:xfrm>
            <a:off x="395288" y="1844675"/>
            <a:ext cx="4356100" cy="4229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US" sz="2400" i="0"/>
              <a:t>测试计划标识符</a:t>
            </a:r>
            <a:r>
              <a:rPr lang="zh-CN" altLang="en-US" sz="2000" i="0"/>
              <a:t>（文档编号）</a:t>
            </a:r>
            <a:endParaRPr lang="zh-CN" altLang="en-US" sz="2400" i="0"/>
          </a:p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US" sz="2400" i="0"/>
              <a:t>项目总体情况简介；</a:t>
            </a:r>
            <a:endParaRPr lang="zh-CN" altLang="en-US" sz="2400" i="0"/>
          </a:p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US" sz="2400" i="0"/>
              <a:t>测试项（</a:t>
            </a:r>
            <a:r>
              <a:rPr lang="en-US" altLang="en-US" sz="2400" i="0"/>
              <a:t>test item</a:t>
            </a:r>
            <a:r>
              <a:rPr lang="zh-CN" altLang="en-US" sz="2400" i="0"/>
              <a:t>）；</a:t>
            </a:r>
            <a:endParaRPr lang="zh-CN" altLang="en-US" sz="2400" i="0"/>
          </a:p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US" sz="2400" i="0"/>
              <a:t>需要测试的功能；</a:t>
            </a:r>
            <a:endParaRPr lang="zh-CN" altLang="en-US" sz="2400" i="0"/>
          </a:p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US" sz="2400" i="0"/>
              <a:t>方法（策略）；</a:t>
            </a:r>
            <a:endParaRPr lang="zh-CN" altLang="en-US" sz="2400" i="0"/>
          </a:p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US" sz="2400" i="0"/>
              <a:t>不需要测试的功能；</a:t>
            </a:r>
            <a:endParaRPr lang="zh-CN" altLang="en-US" sz="2400" i="0"/>
          </a:p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US" sz="2400" i="0"/>
              <a:t>测试项通过</a:t>
            </a:r>
            <a:r>
              <a:rPr lang="en-US" altLang="en-US" sz="2400" i="0"/>
              <a:t>/</a:t>
            </a:r>
            <a:r>
              <a:rPr lang="zh-CN" altLang="en-US" sz="2400" i="0"/>
              <a:t>失败的标准；</a:t>
            </a:r>
            <a:endParaRPr lang="zh-CN" altLang="en-US" sz="2400" i="0"/>
          </a:p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US" sz="2400" i="0"/>
              <a:t>测试中断和恢复的规定；</a:t>
            </a:r>
            <a:endParaRPr lang="zh-CN" altLang="en-US" sz="2400" i="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110595" name="Rectangle 1"/>
          <p:cNvSpPr>
            <a:spLocks noChangeArrowheads="1"/>
          </p:cNvSpPr>
          <p:nvPr/>
        </p:nvSpPr>
        <p:spPr bwMode="auto">
          <a:xfrm>
            <a:off x="5075238" y="1881188"/>
            <a:ext cx="3816350" cy="4135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marL="457200" indent="-457200" eaLnBrk="0" hangingPunct="0">
              <a:lnSpc>
                <a:spcPct val="14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  <a:tabLst>
                <a:tab pos="762000" algn="l"/>
              </a:tabLst>
            </a:pPr>
            <a:r>
              <a:rPr lang="zh-CN" altLang="en-US" sz="2400" i="0"/>
              <a:t>测试完成所提交的材料；</a:t>
            </a:r>
            <a:endParaRPr lang="zh-CN" altLang="en-US" sz="2400" i="0"/>
          </a:p>
          <a:p>
            <a:pPr marL="457200" indent="-457200" eaLnBrk="0" hangingPunct="0">
              <a:lnSpc>
                <a:spcPct val="14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  <a:tabLst>
                <a:tab pos="762000" algn="l"/>
              </a:tabLst>
            </a:pPr>
            <a:r>
              <a:rPr lang="zh-CN" altLang="en-US" sz="2400" i="0"/>
              <a:t>测试任务；</a:t>
            </a:r>
            <a:endParaRPr lang="zh-CN" altLang="en-US" sz="2400" i="0"/>
          </a:p>
          <a:p>
            <a:pPr marL="457200" indent="-457200" eaLnBrk="0" hangingPunct="0">
              <a:lnSpc>
                <a:spcPct val="14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  <a:tabLst>
                <a:tab pos="762000" algn="l"/>
              </a:tabLst>
            </a:pPr>
            <a:r>
              <a:rPr lang="zh-CN" altLang="en-US" sz="2400" i="0"/>
              <a:t>测试环境要求；</a:t>
            </a:r>
            <a:endParaRPr lang="zh-CN" altLang="en-US" sz="2400" i="0"/>
          </a:p>
          <a:p>
            <a:pPr marL="457200" indent="-457200" eaLnBrk="0" hangingPunct="0">
              <a:lnSpc>
                <a:spcPct val="14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  <a:tabLst>
                <a:tab pos="762000" algn="l"/>
              </a:tabLst>
            </a:pPr>
            <a:r>
              <a:rPr lang="zh-CN" altLang="en-US" sz="2400" i="0"/>
              <a:t>测试人员职责；</a:t>
            </a:r>
            <a:endParaRPr lang="zh-CN" altLang="en-US" sz="2400" i="0"/>
          </a:p>
          <a:p>
            <a:pPr marL="457200" indent="-457200" eaLnBrk="0" hangingPunct="0">
              <a:lnSpc>
                <a:spcPct val="14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  <a:tabLst>
                <a:tab pos="762000" algn="l"/>
              </a:tabLst>
            </a:pPr>
            <a:r>
              <a:rPr lang="zh-CN" altLang="en-US" sz="2400" i="0"/>
              <a:t>人员安排与培训需求；</a:t>
            </a:r>
            <a:endParaRPr lang="zh-CN" altLang="en-US" sz="2400" i="0"/>
          </a:p>
          <a:p>
            <a:pPr marL="457200" indent="-457200" eaLnBrk="0" hangingPunct="0">
              <a:lnSpc>
                <a:spcPct val="14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  <a:tabLst>
                <a:tab pos="762000" algn="l"/>
              </a:tabLst>
            </a:pPr>
            <a:r>
              <a:rPr lang="zh-CN" altLang="en-US" sz="2400" i="0"/>
              <a:t>进度表；</a:t>
            </a:r>
            <a:endParaRPr lang="zh-CN" altLang="en-US" sz="2400" i="0"/>
          </a:p>
          <a:p>
            <a:pPr marL="457200" indent="-457200" eaLnBrk="0" hangingPunct="0">
              <a:lnSpc>
                <a:spcPct val="14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  <a:tabLst>
                <a:tab pos="762000" algn="l"/>
              </a:tabLst>
            </a:pPr>
            <a:r>
              <a:rPr lang="zh-CN" altLang="en-US" sz="2400" i="0"/>
              <a:t>潜在的问题和风险；</a:t>
            </a:r>
            <a:endParaRPr lang="zh-CN" altLang="en-US" sz="2400" i="0"/>
          </a:p>
          <a:p>
            <a:pPr marL="457200" indent="-457200" eaLnBrk="0" hangingPunct="0">
              <a:lnSpc>
                <a:spcPct val="14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  <a:tabLst>
                <a:tab pos="762000" algn="l"/>
              </a:tabLst>
            </a:pPr>
            <a:r>
              <a:rPr lang="zh-CN" altLang="en-US" sz="2400" i="0"/>
              <a:t>审批</a:t>
            </a:r>
            <a:endParaRPr lang="zh-CN" altLang="en-US" sz="2400" i="0"/>
          </a:p>
        </p:txBody>
      </p:sp>
      <p:sp>
        <p:nvSpPr>
          <p:cNvPr id="110596" name="文本框 1"/>
          <p:cNvSpPr txBox="1">
            <a:spLocks noChangeArrowheads="1"/>
          </p:cNvSpPr>
          <p:nvPr/>
        </p:nvSpPr>
        <p:spPr bwMode="auto">
          <a:xfrm>
            <a:off x="2411413" y="6237288"/>
            <a:ext cx="34813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i="0">
                <a:solidFill>
                  <a:srgbClr val="FF6600"/>
                </a:solidFill>
              </a:rPr>
              <a:t>本书附录有完整的测试计划模板</a:t>
            </a:r>
            <a:endParaRPr kumimoji="1" lang="zh-CN" altLang="en-US" i="0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AutoShape 4" descr="http://onproductmanagement.net/wp-content/uploads/2010/12/ask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42" name="AutoShape 8" descr="http://onproductmanagement.net/wp-content/uploads/2010/12/ask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95513" y="404813"/>
            <a:ext cx="4321175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200" b="1" i="0" dirty="0">
                <a:solidFill>
                  <a:srgbClr val="FFFF00"/>
                </a:solidFill>
                <a:latin typeface="+mj-ea"/>
                <a:ea typeface="+mj-ea"/>
                <a:cs typeface="宋体" panose="02010600030101010101" pitchFamily="2" charset="-122"/>
              </a:rPr>
              <a:t>软件测试计划</a:t>
            </a:r>
            <a:endParaRPr lang="zh-CN" altLang="en-US" sz="3200" i="0" dirty="0">
              <a:solidFill>
                <a:srgbClr val="FFFF00"/>
              </a:solidFill>
              <a:latin typeface="+mj-ea"/>
              <a:ea typeface="+mj-ea"/>
              <a:cs typeface="宋体" panose="02010600030101010101" pitchFamily="2" charset="-122"/>
            </a:endParaRPr>
          </a:p>
        </p:txBody>
      </p:sp>
      <p:pic>
        <p:nvPicPr>
          <p:cNvPr id="112644" name="图片 7" descr="屏幕快照 2014-07-05 下午8.42.25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39750" y="1484313"/>
            <a:ext cx="7997825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 rot="2424153">
            <a:off x="2711450" y="3862388"/>
            <a:ext cx="5110163" cy="585787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3200" i="0" dirty="0">
                <a:solidFill>
                  <a:srgbClr val="80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计划不是文档、是一个过程</a:t>
            </a:r>
            <a:endParaRPr lang="zh-CN" altLang="zh-CN" sz="3200" i="0" dirty="0">
              <a:solidFill>
                <a:srgbClr val="800000"/>
              </a:solidFill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标题 1"/>
          <p:cNvSpPr>
            <a:spLocks noGrp="1"/>
          </p:cNvSpPr>
          <p:nvPr>
            <p:ph type="title"/>
          </p:nvPr>
        </p:nvSpPr>
        <p:spPr>
          <a:xfrm>
            <a:off x="1547813" y="260350"/>
            <a:ext cx="5915025" cy="723900"/>
          </a:xfrm>
        </p:spPr>
        <p:txBody>
          <a:bodyPr/>
          <a:lstStyle/>
          <a:p>
            <a:pPr algn="ctr">
              <a:defRPr/>
            </a:pPr>
            <a:r>
              <a:rPr lang="zh-CN" altLang="en-US" sz="3200" dirty="0" smtClean="0">
                <a:solidFill>
                  <a:srgbClr val="FFFF00"/>
                </a:solidFill>
                <a:latin typeface="+mn-ea"/>
                <a:ea typeface="+mn-ea"/>
              </a:rPr>
              <a:t>进入</a:t>
            </a:r>
            <a:r>
              <a:rPr lang="en-US" altLang="zh-CN" sz="3200" dirty="0" smtClean="0">
                <a:solidFill>
                  <a:srgbClr val="FFFF00"/>
                </a:solidFill>
                <a:latin typeface="+mn-ea"/>
                <a:ea typeface="+mn-ea"/>
              </a:rPr>
              <a:t>/</a:t>
            </a:r>
            <a:r>
              <a:rPr lang="zh-CN" altLang="en-US" sz="3200" dirty="0" smtClean="0">
                <a:solidFill>
                  <a:srgbClr val="FFFF00"/>
                </a:solidFill>
                <a:latin typeface="+mn-ea"/>
                <a:ea typeface="+mn-ea"/>
              </a:rPr>
              <a:t>退出标准</a:t>
            </a:r>
            <a:endParaRPr lang="zh-CN" altLang="en-US" sz="3200" dirty="0" smtClean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28674" name="文本占位符 2"/>
          <p:cNvSpPr>
            <a:spLocks noGrp="1"/>
          </p:cNvSpPr>
          <p:nvPr>
            <p:ph type="body" idx="1"/>
          </p:nvPr>
        </p:nvSpPr>
        <p:spPr>
          <a:xfrm>
            <a:off x="971550" y="2205038"/>
            <a:ext cx="7129463" cy="3455987"/>
          </a:xfrm>
        </p:spPr>
        <p:txBody>
          <a:bodyPr/>
          <a:lstStyle/>
          <a:p>
            <a:pPr>
              <a:lnSpc>
                <a:spcPct val="120000"/>
              </a:lnSpc>
              <a:buClr>
                <a:srgbClr val="3366FF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zh-CN" sz="2400" b="1" kern="1200" dirty="0" smtClean="0">
                <a:solidFill>
                  <a:schemeClr val="bg2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进入准则</a:t>
            </a:r>
            <a:r>
              <a:rPr lang="zh-CN" altLang="en-US" sz="2400" kern="1200" dirty="0" smtClean="0">
                <a:solidFill>
                  <a:schemeClr val="bg2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lang="zh-CN" altLang="zh-CN" sz="2400" kern="1200" dirty="0" smtClean="0">
                <a:solidFill>
                  <a:schemeClr val="bg2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对软件测试切入点的确立</a:t>
            </a:r>
            <a:r>
              <a:rPr lang="zh-CN" altLang="en-US" sz="2400" kern="1200" dirty="0" smtClean="0">
                <a:solidFill>
                  <a:schemeClr val="bg2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，即满足什么条件，才启动测试</a:t>
            </a:r>
            <a:endParaRPr lang="zh-CN" altLang="en-US" sz="2400" kern="1200" dirty="0" smtClean="0">
              <a:solidFill>
                <a:schemeClr val="bg2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  <a:buClr>
                <a:srgbClr val="3366FF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b="1" kern="1200" dirty="0" smtClean="0">
                <a:solidFill>
                  <a:schemeClr val="bg2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退出标准：</a:t>
            </a:r>
            <a:r>
              <a:rPr lang="zh-CN" altLang="zh-CN" sz="2400" kern="1200" dirty="0" smtClean="0">
                <a:solidFill>
                  <a:schemeClr val="bg2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满足</a:t>
            </a:r>
            <a:r>
              <a:rPr lang="zh-CN" altLang="en-US" sz="2400" kern="1200" dirty="0" smtClean="0">
                <a:solidFill>
                  <a:schemeClr val="bg2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某个阶段结束</a:t>
            </a:r>
            <a:r>
              <a:rPr lang="en-US" altLang="zh-CN" sz="2400" kern="1200" dirty="0" smtClean="0">
                <a:solidFill>
                  <a:schemeClr val="bg2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lang="zh-CN" altLang="en-US" sz="2400" kern="1200" dirty="0" smtClean="0">
                <a:solidFill>
                  <a:schemeClr val="bg2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里程碑达到</a:t>
            </a:r>
            <a:r>
              <a:rPr lang="zh-CN" altLang="zh-CN" sz="2400" kern="1200" dirty="0" smtClean="0">
                <a:solidFill>
                  <a:schemeClr val="bg2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</a:t>
            </a:r>
            <a:r>
              <a:rPr lang="zh-CN" altLang="en-US" sz="2400" kern="1200" dirty="0" smtClean="0">
                <a:solidFill>
                  <a:schemeClr val="bg2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事先定义的要求</a:t>
            </a:r>
            <a:endParaRPr lang="zh-CN" altLang="en-US" sz="2400" kern="1200" dirty="0" smtClean="0">
              <a:solidFill>
                <a:schemeClr val="bg2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ts val="3200"/>
              </a:lnSpc>
              <a:buFont typeface="Wingdings 2" panose="05020102010507070707" pitchFamily="18" charset="2"/>
              <a:buNone/>
              <a:defRPr/>
            </a:pPr>
            <a:endParaRPr lang="en-US" altLang="zh-CN" sz="2400" dirty="0" smtClean="0"/>
          </a:p>
          <a:p>
            <a:pPr indent="22225" algn="ctr">
              <a:lnSpc>
                <a:spcPts val="3200"/>
              </a:lnSpc>
              <a:buFont typeface="Wingdings 2" panose="05020102010507070707" pitchFamily="18" charset="2"/>
              <a:buNone/>
              <a:defRPr/>
            </a:pPr>
            <a:r>
              <a:rPr lang="zh-CN" altLang="en-US" sz="2800" dirty="0" smtClean="0">
                <a:solidFill>
                  <a:srgbClr val="00B050"/>
                </a:solidFill>
              </a:rPr>
              <a:t>软件测试</a:t>
            </a:r>
            <a:r>
              <a:rPr lang="zh-CN" altLang="en-US" sz="2800" dirty="0" smtClean="0">
                <a:solidFill>
                  <a:srgbClr val="3366FF"/>
                </a:solidFill>
              </a:rPr>
              <a:t>每个阶段</a:t>
            </a:r>
            <a:r>
              <a:rPr lang="zh-CN" altLang="en-US" sz="2800" dirty="0" smtClean="0">
                <a:solidFill>
                  <a:srgbClr val="00B050"/>
                </a:solidFill>
              </a:rPr>
              <a:t>需要控制进入</a:t>
            </a:r>
            <a:r>
              <a:rPr lang="en-US" altLang="zh-CN" sz="2800" dirty="0" smtClean="0">
                <a:solidFill>
                  <a:srgbClr val="00B050"/>
                </a:solidFill>
              </a:rPr>
              <a:t>/</a:t>
            </a:r>
            <a:r>
              <a:rPr lang="zh-CN" altLang="en-US" sz="2800" dirty="0" smtClean="0">
                <a:solidFill>
                  <a:srgbClr val="00B050"/>
                </a:solidFill>
              </a:rPr>
              <a:t>退出标准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pPr indent="22225" algn="ctr">
              <a:lnSpc>
                <a:spcPts val="3200"/>
              </a:lnSpc>
              <a:buFont typeface="Wingdings 2" panose="05020102010507070707" pitchFamily="18" charset="2"/>
              <a:buNone/>
              <a:defRPr/>
            </a:pPr>
            <a:r>
              <a:rPr lang="zh-CN" altLang="en-US" sz="2800" dirty="0" smtClean="0">
                <a:solidFill>
                  <a:srgbClr val="00B050"/>
                </a:solidFill>
              </a:rPr>
              <a:t>以保障测试的质量</a:t>
            </a:r>
            <a:endParaRPr lang="zh-CN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4" name="灯片编号占位符 3"/>
          <p:cNvSpPr txBox="1"/>
          <p:nvPr/>
        </p:nvSpPr>
        <p:spPr>
          <a:xfrm>
            <a:off x="0" y="6518275"/>
            <a:ext cx="1235075" cy="3397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defRPr/>
            </a:pPr>
            <a:fld id="{4EC03B96-E230-412A-85AE-52299DEDBB67}" type="slidenum">
              <a:rPr lang="en-US" altLang="zh-CN" smtClean="0">
                <a:ea typeface="宋体" panose="02010600030101010101" pitchFamily="2" charset="-122"/>
                <a:cs typeface="+mn-cs"/>
              </a:rPr>
            </a:fld>
            <a:endParaRPr lang="en-US" altLang="zh-CN" dirty="0"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标题 1"/>
          <p:cNvSpPr>
            <a:spLocks noGrp="1"/>
          </p:cNvSpPr>
          <p:nvPr>
            <p:ph type="title"/>
          </p:nvPr>
        </p:nvSpPr>
        <p:spPr>
          <a:xfrm>
            <a:off x="1908175" y="260350"/>
            <a:ext cx="5256213" cy="723900"/>
          </a:xfrm>
        </p:spPr>
        <p:txBody>
          <a:bodyPr/>
          <a:lstStyle/>
          <a:p>
            <a:pPr>
              <a:defRPr/>
            </a:pPr>
            <a:r>
              <a:rPr lang="zh-CN" altLang="en-US" sz="3200" dirty="0" smtClean="0">
                <a:solidFill>
                  <a:srgbClr val="FFFF00"/>
                </a:solidFill>
                <a:latin typeface="+mn-ea"/>
                <a:ea typeface="+mn-ea"/>
              </a:rPr>
              <a:t>示例：系统测试结束标准</a:t>
            </a:r>
            <a:endParaRPr lang="zh-CN" altLang="en-US" sz="3200" dirty="0" smtClean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28674" name="文本占位符 2"/>
          <p:cNvSpPr>
            <a:spLocks noGrp="1"/>
          </p:cNvSpPr>
          <p:nvPr>
            <p:ph type="body" idx="1"/>
          </p:nvPr>
        </p:nvSpPr>
        <p:spPr>
          <a:xfrm>
            <a:off x="539750" y="1916113"/>
            <a:ext cx="8358188" cy="388937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kern="1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对于非严格系统可以采用“基于测试用例”的准则：</a:t>
            </a:r>
            <a:endParaRPr lang="zh-CN" altLang="en-US" sz="2400" kern="12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>
              <a:lnSpc>
                <a:spcPct val="150000"/>
              </a:lnSpc>
              <a:buFontTx/>
              <a:buNone/>
              <a:defRPr/>
            </a:pPr>
            <a:r>
              <a:rPr lang="zh-CN" altLang="en-US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功能性测试用例通过率达到</a:t>
            </a:r>
            <a:r>
              <a:rPr lang="en-US" altLang="zh-CN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100%</a:t>
            </a:r>
            <a:r>
              <a:rPr lang="zh-CN" altLang="en-US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；</a:t>
            </a:r>
            <a:endParaRPr lang="zh-CN" altLang="en-US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>
              <a:lnSpc>
                <a:spcPct val="150000"/>
              </a:lnSpc>
              <a:buFontTx/>
              <a:buNone/>
              <a:defRPr/>
            </a:pPr>
            <a:r>
              <a:rPr lang="zh-CN" altLang="en-US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非功能性测试用例通过率达到</a:t>
            </a:r>
            <a:r>
              <a:rPr lang="en-US" altLang="zh-CN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95%</a:t>
            </a:r>
            <a:r>
              <a:rPr lang="zh-CN" altLang="en-US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kern="1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对于严格系统，应当补充“基于缺陷密度”的规则：</a:t>
            </a:r>
            <a:endParaRPr lang="zh-CN" altLang="en-US" sz="2400" kern="12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>
              <a:lnSpc>
                <a:spcPct val="150000"/>
              </a:lnSpc>
              <a:buFontTx/>
              <a:buNone/>
              <a:defRPr/>
            </a:pPr>
            <a:r>
              <a:rPr lang="zh-CN" altLang="en-US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相邻</a:t>
            </a:r>
            <a:r>
              <a:rPr lang="en-US" altLang="zh-CN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</a:t>
            </a:r>
            <a:r>
              <a:rPr lang="zh-CN" altLang="en-US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个</a:t>
            </a:r>
            <a:r>
              <a:rPr lang="en-US" altLang="zh-CN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CPU</a:t>
            </a:r>
            <a:r>
              <a:rPr lang="zh-CN" altLang="en-US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小时内“测试期缺陷密度”全部低于某个值</a:t>
            </a:r>
            <a:r>
              <a:rPr lang="en-US" altLang="zh-CN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</a:t>
            </a:r>
            <a:r>
              <a:rPr lang="zh-CN" altLang="en-US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。具体值根据项目的类型来确定。</a:t>
            </a:r>
            <a:endParaRPr lang="zh-CN" altLang="en-US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ts val="3200"/>
              </a:lnSpc>
              <a:buFont typeface="Wingdings 2" panose="05020102010507070707" pitchFamily="18" charset="2"/>
              <a:buNone/>
              <a:defRPr/>
            </a:pPr>
            <a:endParaRPr lang="en-US" altLang="zh-CN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ts val="3200"/>
              </a:lnSpc>
              <a:buFont typeface="Wingdings 2" panose="05020102010507070707" pitchFamily="18" charset="2"/>
              <a:buNone/>
              <a:defRPr/>
            </a:pPr>
            <a:r>
              <a:rPr lang="zh-CN" altLang="en-US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</a:t>
            </a:r>
            <a:endParaRPr lang="zh-CN" altLang="en-US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ts val="3200"/>
              </a:lnSpc>
              <a:buFontTx/>
              <a:buNone/>
              <a:defRPr/>
            </a:pPr>
            <a:endParaRPr lang="zh-CN" altLang="en-US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灯片编号占位符 3"/>
          <p:cNvSpPr txBox="1"/>
          <p:nvPr/>
        </p:nvSpPr>
        <p:spPr>
          <a:xfrm>
            <a:off x="0" y="6518275"/>
            <a:ext cx="1235075" cy="3397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defRPr/>
            </a:pPr>
            <a:fld id="{B8499762-2A8A-45BA-9852-610E80FAE76F}" type="slidenum">
              <a:rPr lang="en-US" altLang="zh-CN" smtClean="0">
                <a:ea typeface="宋体" panose="02010600030101010101" pitchFamily="2" charset="-122"/>
                <a:cs typeface="+mn-cs"/>
              </a:rPr>
            </a:fld>
            <a:endParaRPr lang="en-US" altLang="zh-CN" dirty="0"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折角形 1"/>
          <p:cNvSpPr>
            <a:spLocks noChangeArrowheads="1"/>
          </p:cNvSpPr>
          <p:nvPr/>
        </p:nvSpPr>
        <p:spPr bwMode="gray">
          <a:xfrm>
            <a:off x="6350" y="2133600"/>
            <a:ext cx="4421188" cy="3887788"/>
          </a:xfrm>
          <a:prstGeom prst="foldedCorner">
            <a:avLst>
              <a:gd name="adj" fmla="val 16667"/>
            </a:avLst>
          </a:prstGeom>
          <a:solidFill>
            <a:srgbClr val="DDDDDD"/>
          </a:solidFill>
          <a:ln w="12700" algn="ctr">
            <a:solidFill>
              <a:srgbClr val="333333"/>
            </a:solidFill>
            <a:miter lim="800000"/>
          </a:ln>
        </p:spPr>
        <p:txBody>
          <a:bodyPr wrap="none" anchor="ctr"/>
          <a:lstStyle/>
          <a:p>
            <a:pPr algn="ctr"/>
            <a:endParaRPr kumimoji="1" lang="zh-CN" alt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6400800" cy="638175"/>
          </a:xfrm>
        </p:spPr>
        <p:txBody>
          <a:bodyPr/>
          <a:lstStyle/>
          <a:p>
            <a:pPr algn="ctr">
              <a:defRPr/>
            </a:pPr>
            <a:r>
              <a:rPr lang="zh-CN" altLang="de-DE" sz="3200" dirty="0" smtClean="0">
                <a:solidFill>
                  <a:srgbClr val="FFFF00"/>
                </a:solidFill>
                <a:latin typeface="+mn-ea"/>
                <a:ea typeface="+mn-ea"/>
              </a:rPr>
              <a:t>测试计划</a:t>
            </a:r>
            <a:r>
              <a:rPr lang="en-US" altLang="de-DE" sz="3200" dirty="0" smtClean="0">
                <a:solidFill>
                  <a:srgbClr val="FFFF00"/>
                </a:solidFill>
                <a:latin typeface="+mn-ea"/>
                <a:ea typeface="+mn-ea"/>
              </a:rPr>
              <a:t>是一个过程</a:t>
            </a:r>
            <a:endParaRPr lang="zh-CN" altLang="en-US" sz="3200" dirty="0" smtClean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1929219" name="Rectangle 3"/>
          <p:cNvSpPr>
            <a:spLocks noChangeArrowheads="1"/>
          </p:cNvSpPr>
          <p:nvPr/>
        </p:nvSpPr>
        <p:spPr bwMode="auto">
          <a:xfrm>
            <a:off x="222250" y="2205038"/>
            <a:ext cx="4319588" cy="3808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i="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确认测试目标、范围和需求</a:t>
            </a:r>
            <a:endParaRPr lang="zh-CN" altLang="zh-CN" i="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i="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识别测试风险，制订相应的测试策略</a:t>
            </a:r>
            <a:endParaRPr lang="zh-CN" altLang="zh-CN" i="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i="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对测试任务和工作量进行估算</a:t>
            </a:r>
            <a:endParaRPr lang="zh-CN" altLang="en-US" i="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i="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确定所需的时间和资源</a:t>
            </a:r>
            <a:endParaRPr lang="zh-CN" altLang="en-US" i="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i="0" dirty="0">
                <a:solidFill>
                  <a:srgbClr val="3366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进度安排和资源分派，包括团队角色、责任和培训</a:t>
            </a:r>
            <a:endParaRPr lang="zh-CN" altLang="en-US" i="0" dirty="0">
              <a:solidFill>
                <a:srgbClr val="3366F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i="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测试阶段划分，包括阶段性任务和成果</a:t>
            </a:r>
            <a:endParaRPr lang="zh-CN" altLang="en-US" i="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i="0" dirty="0">
                <a:solidFill>
                  <a:srgbClr val="3366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计划评审与批准</a:t>
            </a:r>
            <a:endParaRPr lang="en-US" altLang="zh-CN" i="0" dirty="0">
              <a:solidFill>
                <a:srgbClr val="3366F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i="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跟踪和控制机制</a:t>
            </a:r>
            <a:endParaRPr lang="zh-CN" altLang="en-US" i="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6518275"/>
            <a:ext cx="1235075" cy="339725"/>
          </a:xfrm>
        </p:spPr>
        <p:txBody>
          <a:bodyPr/>
          <a:lstStyle/>
          <a:p>
            <a:pPr>
              <a:defRPr/>
            </a:pPr>
            <a:fld id="{66DCB1C7-A5EA-4952-BB70-E605E9870BF3}" type="slidenum">
              <a:rPr lang="en-US" altLang="zh-CN">
                <a:ea typeface="宋体" panose="02010600030101010101" pitchFamily="2" charset="-122"/>
                <a:cs typeface="+mn-cs"/>
              </a:rPr>
            </a:fld>
            <a:endParaRPr lang="en-US" altLang="zh-CN" dirty="0"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6741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149850" y="2133600"/>
            <a:ext cx="3994150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42" name="右箭头 6"/>
          <p:cNvSpPr>
            <a:spLocks noChangeArrowheads="1"/>
          </p:cNvSpPr>
          <p:nvPr/>
        </p:nvSpPr>
        <p:spPr bwMode="gray">
          <a:xfrm>
            <a:off x="4427538" y="3644900"/>
            <a:ext cx="792162" cy="7921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DDDDD"/>
          </a:solidFill>
          <a:ln w="12700" algn="ctr">
            <a:solidFill>
              <a:srgbClr val="333333"/>
            </a:solidFill>
            <a:miter lim="800000"/>
          </a:ln>
        </p:spPr>
        <p:txBody>
          <a:bodyPr wrap="none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2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2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2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2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2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标题 1"/>
          <p:cNvSpPr>
            <a:spLocks noGrp="1"/>
          </p:cNvSpPr>
          <p:nvPr>
            <p:ph type="title"/>
          </p:nvPr>
        </p:nvSpPr>
        <p:spPr>
          <a:xfrm>
            <a:off x="1547813" y="366713"/>
            <a:ext cx="6024562" cy="561975"/>
          </a:xfrm>
        </p:spPr>
        <p:txBody>
          <a:bodyPr/>
          <a:lstStyle/>
          <a:p>
            <a:pPr algn="ctr"/>
            <a:r>
              <a:rPr kumimoji="1" lang="zh-CN" altLang="en-US" sz="3200" smtClean="0">
                <a:solidFill>
                  <a:srgbClr val="FFFF00"/>
                </a:solidFill>
              </a:rPr>
              <a:t>小结</a:t>
            </a:r>
            <a:endParaRPr kumimoji="1" lang="zh-CN" altLang="en-US" sz="3200" smtClean="0">
              <a:solidFill>
                <a:srgbClr val="FFFF00"/>
              </a:solidFill>
            </a:endParaRPr>
          </a:p>
        </p:txBody>
      </p:sp>
      <p:sp>
        <p:nvSpPr>
          <p:cNvPr id="118786" name="幻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4DA7F44E-EF93-475E-97E7-A32C984A08FA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pic>
        <p:nvPicPr>
          <p:cNvPr id="118787" name="Picture 2" descr="http://www.webseoanalytics.com/blog/wp-content/uploads/2010/09/summary-almost-there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637213" y="2492375"/>
            <a:ext cx="3506787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3"/>
          <p:cNvSpPr txBox="1"/>
          <p:nvPr/>
        </p:nvSpPr>
        <p:spPr>
          <a:xfrm>
            <a:off x="0" y="6518275"/>
            <a:ext cx="1235075" cy="3397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defRPr/>
            </a:pPr>
            <a:fld id="{CD1D9F4B-30D2-490A-A011-8695636BA8E7}" type="slidenum">
              <a:rPr lang="en-US" altLang="zh-CN" smtClean="0">
                <a:ea typeface="宋体" panose="02010600030101010101" pitchFamily="2" charset="-122"/>
                <a:cs typeface="+mn-cs"/>
              </a:rPr>
            </a:fld>
            <a:endParaRPr lang="en-US" altLang="zh-CN" dirty="0"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789" name="矩形 2"/>
          <p:cNvSpPr>
            <a:spLocks noChangeArrowheads="1"/>
          </p:cNvSpPr>
          <p:nvPr/>
        </p:nvSpPr>
        <p:spPr bwMode="auto">
          <a:xfrm>
            <a:off x="179388" y="2133600"/>
            <a:ext cx="5688012" cy="3476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19455" indent="-457200">
              <a:lnSpc>
                <a:spcPct val="120000"/>
              </a:lnSpc>
              <a:spcBef>
                <a:spcPct val="20000"/>
              </a:spcBef>
              <a:buClr>
                <a:srgbClr val="3366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1" i="0">
                <a:solidFill>
                  <a:srgbClr val="3366FF"/>
                </a:solidFill>
                <a:latin typeface="宋体" panose="02010600030101010101" pitchFamily="2" charset="-122"/>
              </a:rPr>
              <a:t>从产品需求到测试</a:t>
            </a:r>
            <a:r>
              <a:rPr lang="en-US" altLang="en-US" sz="2400" b="1" i="0">
                <a:solidFill>
                  <a:srgbClr val="3366FF"/>
                </a:solidFill>
                <a:latin typeface="宋体" panose="02010600030101010101" pitchFamily="2" charset="-122"/>
              </a:rPr>
              <a:t>需求</a:t>
            </a:r>
            <a:r>
              <a:rPr lang="zh-CN" altLang="en-US" sz="2400" b="1" i="0">
                <a:solidFill>
                  <a:srgbClr val="3366FF"/>
                </a:solidFill>
                <a:latin typeface="宋体" panose="02010600030101010101" pitchFamily="2" charset="-122"/>
              </a:rPr>
              <a:t>，逐层分析：</a:t>
            </a:r>
            <a:r>
              <a:rPr lang="zh-CN" altLang="en-US" sz="2000" b="1" i="0">
                <a:solidFill>
                  <a:srgbClr val="3366FF"/>
                </a:solidFill>
                <a:latin typeface="宋体" panose="02010600030101010101" pitchFamily="2" charset="-122"/>
              </a:rPr>
              <a:t>业务、功能、用例、场景</a:t>
            </a:r>
            <a:endParaRPr lang="en-US" altLang="zh-CN" sz="2000" b="1" i="0">
              <a:solidFill>
                <a:srgbClr val="3366FF"/>
              </a:solidFill>
              <a:latin typeface="宋体" panose="02010600030101010101" pitchFamily="2" charset="-122"/>
            </a:endParaRPr>
          </a:p>
          <a:p>
            <a:pPr marL="719455" indent="-457200">
              <a:lnSpc>
                <a:spcPct val="120000"/>
              </a:lnSpc>
              <a:spcBef>
                <a:spcPct val="20000"/>
              </a:spcBef>
              <a:buClr>
                <a:srgbClr val="3366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1" i="0">
                <a:solidFill>
                  <a:srgbClr val="3366FF"/>
                </a:solidFill>
                <a:latin typeface="宋体" panose="02010600030101010101" pitchFamily="2" charset="-122"/>
              </a:rPr>
              <a:t>清楚测试上下文</a:t>
            </a:r>
            <a:r>
              <a:rPr lang="zh-CN" altLang="en-US" sz="2000" i="0">
                <a:solidFill>
                  <a:srgbClr val="3366FF"/>
                </a:solidFill>
                <a:latin typeface="宋体" panose="02010600030101010101" pitchFamily="2" charset="-122"/>
              </a:rPr>
              <a:t>（目标、条件、环境等）</a:t>
            </a:r>
            <a:endParaRPr lang="en-US" altLang="zh-CN" sz="2000" i="0">
              <a:solidFill>
                <a:srgbClr val="3366FF"/>
              </a:solidFill>
              <a:latin typeface="宋体" panose="02010600030101010101" pitchFamily="2" charset="-122"/>
            </a:endParaRPr>
          </a:p>
          <a:p>
            <a:pPr marL="719455" indent="-457200">
              <a:lnSpc>
                <a:spcPct val="120000"/>
              </a:lnSpc>
              <a:spcBef>
                <a:spcPct val="20000"/>
              </a:spcBef>
              <a:buClr>
                <a:srgbClr val="3366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1" i="0">
                <a:solidFill>
                  <a:srgbClr val="3366FF"/>
                </a:solidFill>
                <a:latin typeface="宋体" panose="02010600030101010101" pitchFamily="2" charset="-122"/>
              </a:rPr>
              <a:t>测试覆盖率是起点也是终点</a:t>
            </a:r>
            <a:endParaRPr lang="en-US" altLang="zh-CN" sz="2400" b="1" i="0">
              <a:solidFill>
                <a:srgbClr val="3366FF"/>
              </a:solidFill>
              <a:latin typeface="宋体" panose="02010600030101010101" pitchFamily="2" charset="-122"/>
            </a:endParaRPr>
          </a:p>
          <a:p>
            <a:pPr marL="719455" indent="-457200">
              <a:lnSpc>
                <a:spcPct val="120000"/>
              </a:lnSpc>
              <a:spcBef>
                <a:spcPct val="20000"/>
              </a:spcBef>
              <a:buClr>
                <a:srgbClr val="3366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1" i="0">
                <a:solidFill>
                  <a:srgbClr val="3366FF"/>
                </a:solidFill>
                <a:latin typeface="宋体" panose="02010600030101010101" pitchFamily="2" charset="-122"/>
              </a:rPr>
              <a:t>风险识别、分析与防范</a:t>
            </a:r>
            <a:endParaRPr lang="zh-CN" altLang="zh-CN" sz="2400" b="1" i="0">
              <a:solidFill>
                <a:srgbClr val="3366FF"/>
              </a:solidFill>
              <a:latin typeface="宋体" panose="02010600030101010101" pitchFamily="2" charset="-122"/>
            </a:endParaRPr>
          </a:p>
          <a:p>
            <a:pPr marL="719455" indent="-457200">
              <a:lnSpc>
                <a:spcPct val="120000"/>
              </a:lnSpc>
              <a:spcBef>
                <a:spcPct val="20000"/>
              </a:spcBef>
              <a:buClr>
                <a:srgbClr val="3366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1" i="0">
                <a:solidFill>
                  <a:srgbClr val="3366FF"/>
                </a:solidFill>
                <a:latin typeface="宋体" panose="02010600030101010101" pitchFamily="2" charset="-122"/>
              </a:rPr>
              <a:t>有效制定</a:t>
            </a:r>
            <a:r>
              <a:rPr lang="zh-CN" altLang="zh-CN" sz="2400" b="1" i="0">
                <a:solidFill>
                  <a:srgbClr val="3366FF"/>
                </a:solidFill>
                <a:latin typeface="宋体" panose="02010600030101010101" pitchFamily="2" charset="-122"/>
              </a:rPr>
              <a:t>测试计划</a:t>
            </a:r>
            <a:endParaRPr lang="en-US" altLang="zh-CN" sz="2400" b="1" i="0">
              <a:solidFill>
                <a:srgbClr val="3366FF"/>
              </a:solidFill>
              <a:latin typeface="宋体" panose="02010600030101010101" pitchFamily="2" charset="-122"/>
            </a:endParaRPr>
          </a:p>
          <a:p>
            <a:pPr marL="719455" indent="-457200">
              <a:lnSpc>
                <a:spcPct val="120000"/>
              </a:lnSpc>
              <a:spcBef>
                <a:spcPct val="20000"/>
              </a:spcBef>
              <a:buClr>
                <a:srgbClr val="3366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1" i="0">
                <a:solidFill>
                  <a:srgbClr val="3366FF"/>
                </a:solidFill>
                <a:latin typeface="宋体" panose="02010600030101010101" pitchFamily="2" charset="-122"/>
              </a:rPr>
              <a:t>计划</a:t>
            </a:r>
            <a:r>
              <a:rPr lang="zh-CN" altLang="zh-CN" sz="2400" b="1" i="0">
                <a:solidFill>
                  <a:srgbClr val="3366FF"/>
                </a:solidFill>
                <a:latin typeface="宋体" panose="02010600030101010101" pitchFamily="2" charset="-122"/>
              </a:rPr>
              <a:t>评审</a:t>
            </a:r>
            <a:r>
              <a:rPr lang="zh-CN" altLang="en-US" sz="2400" b="1" i="0">
                <a:solidFill>
                  <a:srgbClr val="3366FF"/>
                </a:solidFill>
                <a:latin typeface="宋体" panose="02010600030101010101" pitchFamily="2" charset="-122"/>
              </a:rPr>
              <a:t>也不可忽视</a:t>
            </a:r>
            <a:endParaRPr lang="zh-CN" altLang="zh-CN" sz="2400" b="1" i="0">
              <a:solidFill>
                <a:srgbClr val="3366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AutoShape 4" descr="http://onproductmanagement.net/wp-content/uploads/2010/12/ask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78" name="AutoShape 8" descr="http://onproductmanagement.net/wp-content/uploads/2010/12/ask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54150" y="404813"/>
            <a:ext cx="6135688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i="0" dirty="0">
                <a:solidFill>
                  <a:srgbClr val="FFFF00"/>
                </a:solidFill>
                <a:latin typeface="+mj-ea"/>
                <a:ea typeface="+mj-ea"/>
                <a:cs typeface="宋体" panose="02010600030101010101" pitchFamily="2" charset="-122"/>
              </a:rPr>
              <a:t>第</a:t>
            </a:r>
            <a:r>
              <a:rPr lang="en-US" altLang="zh-CN" sz="3200" b="1" i="0" dirty="0">
                <a:solidFill>
                  <a:srgbClr val="FFFF00"/>
                </a:solidFill>
                <a:latin typeface="+mj-ea"/>
                <a:ea typeface="+mj-ea"/>
                <a:cs typeface="宋体" panose="02010600030101010101" pitchFamily="2" charset="-122"/>
              </a:rPr>
              <a:t>10</a:t>
            </a:r>
            <a:r>
              <a:rPr lang="zh-CN" altLang="en-US" sz="3200" b="1" i="0" dirty="0">
                <a:solidFill>
                  <a:srgbClr val="FFFF00"/>
                </a:solidFill>
                <a:latin typeface="+mj-ea"/>
                <a:ea typeface="+mj-ea"/>
                <a:cs typeface="宋体" panose="02010600030101010101" pitchFamily="2" charset="-122"/>
              </a:rPr>
              <a:t>章 测试需求分析与测试计划</a:t>
            </a:r>
            <a:endParaRPr lang="zh-CN" altLang="en-US" sz="3200" b="1" i="0" dirty="0">
              <a:solidFill>
                <a:srgbClr val="FFFF00"/>
              </a:solidFill>
              <a:latin typeface="+mj-ea"/>
              <a:ea typeface="+mj-ea"/>
              <a:cs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92275" y="2349500"/>
            <a:ext cx="5040313" cy="2738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en-US" altLang="zh-CN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10.1</a:t>
            </a:r>
            <a:r>
              <a:rPr lang="zh-CN" altLang="en-US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 测试目标和准则</a:t>
            </a:r>
            <a:endParaRPr lang="en-US" altLang="zh-CN" sz="2400" i="0" dirty="0"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en-US" altLang="zh-CN" sz="2400" i="0" dirty="0">
                <a:ea typeface="宋体" panose="02010600030101010101" pitchFamily="2" charset="-122"/>
                <a:cs typeface="宋体" panose="02010600030101010101" pitchFamily="2" charset="-122"/>
              </a:rPr>
              <a:t>10.2 </a:t>
            </a:r>
            <a:r>
              <a:rPr lang="zh-CN" altLang="en-US" sz="2400" i="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测试需求分析 </a:t>
            </a:r>
            <a:endParaRPr lang="zh-CN" altLang="en-US" sz="2400" i="0" dirty="0"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en-US" altLang="zh-CN" sz="2400" i="0" dirty="0">
                <a:ea typeface="宋体" panose="02010600030101010101" pitchFamily="2" charset="-122"/>
                <a:cs typeface="宋体" panose="02010600030101010101" pitchFamily="2" charset="-122"/>
              </a:rPr>
              <a:t>10.3 </a:t>
            </a:r>
            <a:r>
              <a:rPr lang="zh-CN" altLang="en-US" sz="2400" i="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测试项目的估算与进度安排</a:t>
            </a:r>
            <a:endParaRPr lang="en-US" altLang="zh-CN" sz="2400" i="0" dirty="0"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en-US" altLang="zh-CN" sz="2400" i="0" dirty="0">
                <a:ea typeface="宋体" panose="02010600030101010101" pitchFamily="2" charset="-122"/>
                <a:cs typeface="宋体" panose="02010600030101010101" pitchFamily="2" charset="-122"/>
              </a:rPr>
              <a:t>10.4 </a:t>
            </a:r>
            <a:r>
              <a:rPr lang="zh-CN" altLang="en-US" sz="2400" i="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测试风险和测试策略</a:t>
            </a:r>
            <a:endParaRPr lang="en-US" altLang="zh-CN" sz="2400" i="0" dirty="0"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en-US" altLang="zh-CN" sz="2400" i="0" dirty="0">
                <a:ea typeface="宋体" panose="02010600030101010101" pitchFamily="2" charset="-122"/>
                <a:cs typeface="宋体" panose="02010600030101010101" pitchFamily="2" charset="-122"/>
              </a:rPr>
              <a:t>10.5 </a:t>
            </a:r>
            <a:r>
              <a:rPr lang="zh-CN" altLang="en-US" sz="2400" i="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测试计划的内容与编制</a:t>
            </a:r>
            <a:endParaRPr lang="zh-CN" altLang="en-US" sz="2400" i="0" dirty="0"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04800"/>
            <a:ext cx="5903913" cy="747713"/>
          </a:xfrm>
        </p:spPr>
        <p:txBody>
          <a:bodyPr/>
          <a:lstStyle/>
          <a:p>
            <a:pPr marL="342900" indent="-342900" algn="ctr">
              <a:lnSpc>
                <a:spcPct val="120000"/>
              </a:lnSpc>
              <a:spcBef>
                <a:spcPct val="30000"/>
              </a:spcBef>
            </a:pPr>
            <a:r>
              <a:rPr lang="en-US" altLang="zh-CN" sz="3200" smtClean="0">
                <a:solidFill>
                  <a:srgbClr val="FFFF00"/>
                </a:solidFill>
                <a:latin typeface="黑体" panose="02010609060101010101" charset="-122"/>
                <a:ea typeface="宋体" panose="02010600030101010101" pitchFamily="2" charset="-122"/>
              </a:rPr>
              <a:t>10.1</a:t>
            </a:r>
            <a:r>
              <a:rPr lang="zh-CN" altLang="en-US" sz="3200" smtClean="0">
                <a:solidFill>
                  <a:srgbClr val="FFFF00"/>
                </a:solidFill>
                <a:latin typeface="黑体" panose="02010609060101010101" charset="-122"/>
                <a:ea typeface="宋体" panose="02010600030101010101" pitchFamily="2" charset="-122"/>
              </a:rPr>
              <a:t> 测试目标和准则</a:t>
            </a:r>
            <a:endParaRPr lang="en-US" altLang="zh-CN" sz="3200" smtClean="0">
              <a:solidFill>
                <a:srgbClr val="FFFF00"/>
              </a:solidFill>
              <a:latin typeface="黑体" panose="02010609060101010101" charset="-122"/>
              <a:ea typeface="宋体" panose="02010600030101010101" pitchFamily="2" charset="-122"/>
            </a:endParaRPr>
          </a:p>
        </p:txBody>
      </p:sp>
      <p:pic>
        <p:nvPicPr>
          <p:cNvPr id="26626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27313" y="2276475"/>
            <a:ext cx="3390900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900113" y="5084763"/>
            <a:ext cx="772477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i="0" dirty="0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明确测试目标是测试需求分析和计划测试的前提</a:t>
            </a:r>
            <a:endParaRPr kumimoji="1" lang="zh-CN" altLang="en-US" sz="2800" i="0" dirty="0">
              <a:solidFill>
                <a:schemeClr val="accent1">
                  <a:lumMod val="50000"/>
                </a:schemeClr>
              </a:solidFill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04800"/>
            <a:ext cx="6191250" cy="849313"/>
          </a:xfrm>
        </p:spPr>
        <p:txBody>
          <a:bodyPr/>
          <a:lstStyle/>
          <a:p>
            <a:pPr algn="ctr"/>
            <a:r>
              <a:rPr lang="zh-CN" altLang="en-US" sz="3200" b="1" smtClean="0">
                <a:solidFill>
                  <a:srgbClr val="FFFF00"/>
                </a:solidFill>
                <a:ea typeface="宋体" panose="02010600030101010101" pitchFamily="2" charset="-122"/>
              </a:rPr>
              <a:t>示例：哪个是测试目标？</a:t>
            </a:r>
            <a:r>
              <a:rPr lang="en-US" altLang="zh-CN" sz="2400" b="1" smtClean="0">
                <a:solidFill>
                  <a:srgbClr val="FFFF00"/>
                </a:solidFill>
                <a:ea typeface="宋体" panose="02010600030101010101" pitchFamily="2" charset="-122"/>
              </a:rPr>
              <a:t>-1</a:t>
            </a:r>
            <a:endParaRPr lang="zh-CN" altLang="en-US" sz="2400" b="1" smtClean="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468313" y="1916113"/>
          <a:ext cx="8424862" cy="368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文档" r:id="rId1" imgW="5892800" imgH="2578100" progId="">
                  <p:embed/>
                </p:oleObj>
              </mc:Choice>
              <mc:Fallback>
                <p:oleObj name="文档" r:id="rId1" imgW="5892800" imgH="25781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313" y="1916113"/>
                        <a:ext cx="8424862" cy="36861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1" name="文本框 1"/>
          <p:cNvSpPr txBox="1">
            <a:spLocks noChangeArrowheads="1"/>
          </p:cNvSpPr>
          <p:nvPr/>
        </p:nvSpPr>
        <p:spPr bwMode="auto">
          <a:xfrm>
            <a:off x="2195513" y="5876925"/>
            <a:ext cx="541655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 i="0">
                <a:solidFill>
                  <a:srgbClr val="FF6600"/>
                </a:solidFill>
              </a:rPr>
              <a:t>能作为测试的目标吗？有什么问题吗？</a:t>
            </a:r>
            <a:endParaRPr kumimoji="1" lang="zh-CN" altLang="en-US" sz="2400" i="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AutoShape 4" descr="http://onproductmanagement.net/wp-content/uploads/2010/12/ask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46" name="AutoShape 8" descr="http://onproductmanagement.net/wp-content/uploads/2010/12/ask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95513" y="404813"/>
            <a:ext cx="424815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de-DE" sz="3200" b="1" i="0" dirty="0">
                <a:solidFill>
                  <a:srgbClr val="FFFF00"/>
                </a:solidFill>
                <a:latin typeface="+mj-ea"/>
                <a:ea typeface="+mj-ea"/>
                <a:cs typeface="宋体" panose="02010600030101010101" pitchFamily="2" charset="-122"/>
              </a:rPr>
              <a:t>测试</a:t>
            </a:r>
            <a:r>
              <a:rPr lang="zh-CN" altLang="en-US" sz="3200" b="1" i="0" dirty="0">
                <a:solidFill>
                  <a:srgbClr val="FFFF00"/>
                </a:solidFill>
                <a:latin typeface="+mj-ea"/>
                <a:ea typeface="+mj-ea"/>
                <a:cs typeface="宋体" panose="02010600030101010101" pitchFamily="2" charset="-122"/>
              </a:rPr>
              <a:t>目标</a:t>
            </a:r>
            <a:endParaRPr lang="zh-CN" altLang="en-US" sz="3200" i="0" dirty="0">
              <a:solidFill>
                <a:srgbClr val="FFFF00"/>
              </a:solidFill>
              <a:latin typeface="+mj-ea"/>
              <a:ea typeface="+mj-ea"/>
              <a:cs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68538" y="1700213"/>
            <a:ext cx="418465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i="0" dirty="0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设计和执行测试的原因或目的</a:t>
            </a:r>
            <a:endParaRPr lang="zh-CN" altLang="en-US" sz="2400" i="0" dirty="0">
              <a:solidFill>
                <a:schemeClr val="accent1">
                  <a:lumMod val="50000"/>
                </a:schemeClr>
              </a:solidFill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749" name="矩形 8"/>
          <p:cNvSpPr>
            <a:spLocks noChangeArrowheads="1"/>
          </p:cNvSpPr>
          <p:nvPr/>
        </p:nvSpPr>
        <p:spPr bwMode="auto">
          <a:xfrm>
            <a:off x="1331913" y="2565400"/>
            <a:ext cx="6408737" cy="3292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向风险管理活动提供信息</a:t>
            </a:r>
            <a:endParaRPr lang="en-US" altLang="zh-CN" sz="2400" i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提供软件系统质量有关信息</a:t>
            </a:r>
            <a:endParaRPr lang="en-US" altLang="zh-CN" sz="2400" i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评估软件产品是否满足相关利益者的期望</a:t>
            </a:r>
            <a:endParaRPr lang="en-US" altLang="zh-CN" sz="2400" i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评估缺陷修正（清除）而不带来负面效应</a:t>
            </a:r>
            <a:endParaRPr lang="en-US" altLang="zh-CN" sz="2400" i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评估软件变更实施而不带来负面效应</a:t>
            </a:r>
            <a:endParaRPr lang="en-US" altLang="zh-CN" sz="2400" i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i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评估软件是否完全符合合规性要求</a:t>
            </a:r>
            <a:endParaRPr lang="en-US" altLang="zh-CN" sz="2400" i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">
  <a:themeElements>
    <a:clrScheme name="Nordri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C8C92"/>
      </a:accent2>
      <a:accent3>
        <a:srgbClr val="FFFFFF"/>
      </a:accent3>
      <a:accent4>
        <a:srgbClr val="1E4649"/>
      </a:accent4>
      <a:accent5>
        <a:srgbClr val="BBE0E3"/>
      </a:accent5>
      <a:accent6>
        <a:srgbClr val="71BEC4"/>
      </a:accent6>
      <a:hlink>
        <a:srgbClr val="000000"/>
      </a:hlink>
      <a:folHlink>
        <a:srgbClr val="262626"/>
      </a:folHlink>
    </a:clrScheme>
    <a:fontScheme name="NordriDesign_免费商务模板系列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ln w="12700" algn="ctr">
          <a:solidFill>
            <a:srgbClr val="333333"/>
          </a:solidFill>
          <a:miter lim="800000"/>
        </a:ln>
      </a:spPr>
      <a:bodyPr wrap="none"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ordriDesign_免费商务模板系列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</Template>
  <TotalTime>0</TotalTime>
  <Words>4318</Words>
  <Application>WPS 演示</Application>
  <PresentationFormat>全屏显示(4:3)</PresentationFormat>
  <Paragraphs>498</Paragraphs>
  <Slides>55</Slides>
  <Notes>44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55</vt:i4>
      </vt:variant>
    </vt:vector>
  </HeadingPairs>
  <TitlesOfParts>
    <vt:vector size="71" baseType="lpstr">
      <vt:lpstr>Arial</vt:lpstr>
      <vt:lpstr>宋体</vt:lpstr>
      <vt:lpstr>Wingdings</vt:lpstr>
      <vt:lpstr>黑体</vt:lpstr>
      <vt:lpstr>楷体</vt:lpstr>
      <vt:lpstr>Calibri</vt:lpstr>
      <vt:lpstr>微软雅黑</vt:lpstr>
      <vt:lpstr>Arial Unicode MS</vt:lpstr>
      <vt:lpstr>Wingdings</vt:lpstr>
      <vt:lpstr>Tahoma</vt:lpstr>
      <vt:lpstr>隶书</vt:lpstr>
      <vt:lpstr>楷体_GB2312</vt:lpstr>
      <vt:lpstr>楷体_GB2312</vt:lpstr>
      <vt:lpstr>Wingdings 2</vt:lpstr>
      <vt:lpstr>新宋体</vt:lpstr>
      <vt:lpstr>6</vt:lpstr>
      <vt:lpstr>第9章 回顾</vt:lpstr>
      <vt:lpstr>第三篇 软件测试项目实践</vt:lpstr>
      <vt:lpstr>软件测试工作和测试件</vt:lpstr>
      <vt:lpstr>PowerPoint 演示文稿</vt:lpstr>
      <vt:lpstr>PowerPoint 演示文稿</vt:lpstr>
      <vt:lpstr>PowerPoint 演示文稿</vt:lpstr>
      <vt:lpstr>10.1 测试目标和准则</vt:lpstr>
      <vt:lpstr>示例：哪个是测试目标？-1</vt:lpstr>
      <vt:lpstr>PowerPoint 演示文稿</vt:lpstr>
      <vt:lpstr>PowerPoint 演示文稿</vt:lpstr>
      <vt:lpstr>产品质量要求、业务功能关系分析、测试范围分析、测试策略和方法选择</vt:lpstr>
      <vt:lpstr>测试进入的准则</vt:lpstr>
      <vt:lpstr>PowerPoint 演示文稿</vt:lpstr>
      <vt:lpstr>PowerPoint 演示文稿</vt:lpstr>
      <vt:lpstr>测试需求分析过程</vt:lpstr>
      <vt:lpstr>全面地进行分析</vt:lpstr>
      <vt:lpstr>测试需求分析项</vt:lpstr>
      <vt:lpstr>如何透彻地分析业务需求？</vt:lpstr>
      <vt:lpstr>各种软件需求</vt:lpstr>
      <vt:lpstr>示例：业务需求还是功能需求?</vt:lpstr>
      <vt:lpstr>软件需求的层次</vt:lpstr>
      <vt:lpstr>业务需求</vt:lpstr>
      <vt:lpstr>功能：层次分析</vt:lpstr>
      <vt:lpstr>操作：侧重异常</vt:lpstr>
      <vt:lpstr>非功能性：性能需求</vt:lpstr>
      <vt:lpstr>PowerPoint 演示文稿</vt:lpstr>
      <vt:lpstr>PowerPoint 演示文稿</vt:lpstr>
      <vt:lpstr>示例：特定的质量指标</vt:lpstr>
      <vt:lpstr>示例：金融系统数据的特定质量要求</vt:lpstr>
      <vt:lpstr>PowerPoint 演示文稿</vt:lpstr>
      <vt:lpstr>这是干什么的？</vt:lpstr>
      <vt:lpstr>估算方法</vt:lpstr>
      <vt:lpstr>软件规模估算：功能点方法</vt:lpstr>
      <vt:lpstr>测试工作量估算</vt:lpstr>
      <vt:lpstr>工作分解结构表方法WBS</vt:lpstr>
      <vt:lpstr>工作分解结构表</vt:lpstr>
      <vt:lpstr>练习：估算其测试工作量</vt:lpstr>
      <vt:lpstr>PowerPoint 演示文稿</vt:lpstr>
      <vt:lpstr>测试风险</vt:lpstr>
      <vt:lpstr>风险识别</vt:lpstr>
      <vt:lpstr>PowerPoint 演示文稿</vt:lpstr>
      <vt:lpstr>PowerPoint 演示文稿</vt:lpstr>
      <vt:lpstr>风险常用控制方法</vt:lpstr>
      <vt:lpstr>为什么要制定测试策略？</vt:lpstr>
      <vt:lpstr>测试策略及其内容</vt:lpstr>
      <vt:lpstr>测试策略影响因素</vt:lpstr>
      <vt:lpstr>减少50%时间，如何测试？</vt:lpstr>
      <vt:lpstr>PowerPoint 演示文稿</vt:lpstr>
      <vt:lpstr>10.5.1   测试计划内容</vt:lpstr>
      <vt:lpstr>IEEE829－1998：测试计划内容</vt:lpstr>
      <vt:lpstr>PowerPoint 演示文稿</vt:lpstr>
      <vt:lpstr>进入/退出标准</vt:lpstr>
      <vt:lpstr>示例：系统测试结束标准</vt:lpstr>
      <vt:lpstr>测试计划是一个过程</vt:lpstr>
      <vt:lpstr>小结</vt:lpstr>
    </vt:vector>
  </TitlesOfParts>
  <Company>Webex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Kerryzhu</dc:creator>
  <cp:keywords>ppt幻灯设计/ppt模板设计</cp:keywords>
  <dc:description>Nordri设计工作室ppt模版发布供大家免费下载使用。版权为Nordri设计工作室所有。您可以自行使用、修改、复制本模版。转载、发表或以其它方式利用本模版上内容，如果您需更进一步的服务，请和我们联系。</dc:description>
  <cp:category>免费模板</cp:category>
  <cp:lastModifiedBy>dell-ds</cp:lastModifiedBy>
  <cp:revision>495</cp:revision>
  <dcterms:created xsi:type="dcterms:W3CDTF">2011-09-26T13:26:00Z</dcterms:created>
  <dcterms:modified xsi:type="dcterms:W3CDTF">2019-02-20T05:36:14Z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13</vt:lpwstr>
  </property>
  <property fmtid="{D5CDD505-2E9C-101B-9397-08002B2CF9AE}" pid="3" name="KSOProductBuildVer">
    <vt:lpwstr>2052-11.1.0.8214</vt:lpwstr>
  </property>
</Properties>
</file>