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6" r:id="rId3"/>
    <p:sldId id="687" r:id="rId5"/>
    <p:sldId id="771" r:id="rId6"/>
    <p:sldId id="772" r:id="rId7"/>
    <p:sldId id="773" r:id="rId8"/>
    <p:sldId id="774" r:id="rId9"/>
    <p:sldId id="775" r:id="rId10"/>
    <p:sldId id="776" r:id="rId11"/>
    <p:sldId id="777" r:id="rId12"/>
    <p:sldId id="778" r:id="rId13"/>
    <p:sldId id="779" r:id="rId14"/>
    <p:sldId id="780" r:id="rId15"/>
    <p:sldId id="781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802" r:id="rId37"/>
    <p:sldId id="803" r:id="rId38"/>
    <p:sldId id="804" r:id="rId39"/>
    <p:sldId id="805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BF"/>
    <a:srgbClr val="F8F8F8"/>
    <a:srgbClr val="DDDDDD"/>
    <a:srgbClr val="5F5F5F"/>
    <a:srgbClr val="333333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34" autoAdjust="0"/>
  </p:normalViewPr>
  <p:slideViewPr>
    <p:cSldViewPr>
      <p:cViewPr>
        <p:scale>
          <a:sx n="103" d="100"/>
          <a:sy n="103" d="100"/>
        </p:scale>
        <p:origin x="-169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/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/>
            </a:lvl1pPr>
          </a:lstStyle>
          <a:p>
            <a:fld id="{FC1E8347-1A91-44CB-BE93-8A70171D17A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E6CAB9-9132-46E3-BCD4-3479EF203F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99E825-57BE-49E6-AEFA-D82D37F498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FFC119-967E-4DAE-9D42-D98ECBEF65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499EB-077B-44BD-8A96-2852250257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AFCD7E-E895-4511-8F89-9E6F0EBC66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27094D-FE74-4D01-A432-3D2227A9A0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8BECB6-6F87-4AA7-A36C-D5289AC9CF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097193-BA27-49F9-A8AA-7A67EE9A4C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GIF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22"/>
            <a:ext cx="9144000" cy="564357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695"/>
            <a:ext cx="7104083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290" y="1285860"/>
            <a:ext cx="7104084" cy="4784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2DA07-CE19-4C9B-A0EC-06D3955056CF}" type="slidenum">
              <a:rPr lang="en-US" altLang="zh-CN"/>
            </a:fld>
            <a:endParaRPr lang="en-US" altLang="zh-CN"/>
          </a:p>
        </p:txBody>
      </p:sp>
      <p:pic>
        <p:nvPicPr>
          <p:cNvPr id="8" name="图片 7" descr="professional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16451" y="188640"/>
            <a:ext cx="1127549" cy="1052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332656"/>
            <a:ext cx="4464050" cy="661988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rgbClr val="FFFF00"/>
                </a:solidFill>
              </a:rPr>
              <a:t>第</a:t>
            </a:r>
            <a:r>
              <a:rPr lang="en-US" altLang="zh-CN" sz="3600" dirty="0" smtClean="0">
                <a:solidFill>
                  <a:srgbClr val="FFFF00"/>
                </a:solidFill>
              </a:rPr>
              <a:t>10</a:t>
            </a:r>
            <a:r>
              <a:rPr lang="zh-CN" altLang="en-US" sz="3600" dirty="0" smtClean="0">
                <a:solidFill>
                  <a:srgbClr val="FFFF00"/>
                </a:solidFill>
              </a:rPr>
              <a:t>章 回顾</a:t>
            </a:r>
            <a:endParaRPr lang="zh-CN" altLang="en-US" sz="3600" dirty="0" smtClean="0">
              <a:solidFill>
                <a:srgbClr val="FFFF00"/>
              </a:solidFill>
            </a:endParaRPr>
          </a:p>
        </p:txBody>
      </p:sp>
      <p:pic>
        <p:nvPicPr>
          <p:cNvPr id="2" name="图片 1" descr="test automate services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60848"/>
            <a:ext cx="3809088" cy="37890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2420888"/>
            <a:ext cx="50405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测试目标和准则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测试需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求分析 </a:t>
            </a:r>
            <a:endParaRPr lang="zh-CN" altLang="en-US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i="0" dirty="0" smtClean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测试项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目的估算与进度安排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测试风险和测试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策略</a:t>
            </a:r>
            <a:endParaRPr lang="en-US" altLang="zh-CN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测试计划</a:t>
            </a:r>
            <a:r>
              <a:rPr lang="zh-CN" altLang="en-US" sz="2400" i="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的内容与编制</a:t>
            </a:r>
            <a:endParaRPr lang="zh-CN" altLang="en-US" sz="2400" i="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harry_allen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5977" y="1988840"/>
            <a:ext cx="4392488" cy="323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1325"/>
            <a:ext cx="6553200" cy="762000"/>
          </a:xfrm>
        </p:spPr>
        <p:txBody>
          <a:bodyPr/>
          <a:lstStyle/>
          <a:p>
            <a:pPr algn="ctr"/>
            <a:r>
              <a:rPr lang="zh-CN" altLang="de-DE" sz="3600" dirty="0">
                <a:solidFill>
                  <a:srgbClr val="FFFF00"/>
                </a:solidFill>
              </a:rPr>
              <a:t>测试用例的作用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4248150" cy="3889375"/>
          </a:xfrm>
        </p:spPr>
        <p:txBody>
          <a:bodyPr/>
          <a:lstStyle/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易组织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可评估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性和可管理性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知识传递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1475656" y="5949280"/>
            <a:ext cx="5543550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i="0" dirty="0">
                <a:solidFill>
                  <a:srgbClr val="0070C0"/>
                </a:solidFill>
              </a:rPr>
              <a:t>重要参考依据，  提高测试质量</a:t>
            </a:r>
            <a:endParaRPr lang="zh-CN" altLang="en-US" sz="2800" b="1" i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66695"/>
            <a:ext cx="6096740" cy="561975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200" dirty="0" smtClean="0">
                <a:solidFill>
                  <a:srgbClr val="FFFF00"/>
                </a:solidFill>
              </a:rPr>
              <a:t>11.1.2 </a:t>
            </a:r>
            <a:r>
              <a:rPr lang="zh-CN" altLang="en-US" sz="3200" dirty="0">
                <a:solidFill>
                  <a:srgbClr val="FFFF00"/>
                </a:solidFill>
              </a:rPr>
              <a:t>测试用例设计书写标准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276872"/>
            <a:ext cx="2592288" cy="3240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目的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de-DE" sz="2400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输入数据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en-US" altLang="zh-CN" sz="2400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操作步骤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en-US" altLang="zh-CN" sz="2400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期望结果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en-US" altLang="zh-CN" sz="2400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spcBef>
                <a:spcPct val="20000"/>
              </a:spcBef>
              <a:buClr>
                <a:srgbClr val="99CCFF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还有呢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en-US" altLang="zh-CN" sz="2400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Picture 2" descr="http://img.archiexpo.com/images_ae/press/press-g/positive-security-lock-for-diva-lc-tina-doors-P5937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4008" y="2348880"/>
            <a:ext cx="33115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描述测试需要哪些内容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3608" y="2024844"/>
            <a:ext cx="6840538" cy="392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标志符（</a:t>
            </a:r>
            <a:r>
              <a:rPr lang="en-US" altLang="zh-CN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Identification</a:t>
            </a: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）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测试项（</a:t>
            </a:r>
            <a:r>
              <a:rPr lang="en-US" altLang="zh-CN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Test Items</a:t>
            </a: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）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测试环境要求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输入标准（</a:t>
            </a:r>
            <a:r>
              <a:rPr lang="en-US" altLang="zh-CN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Input Criteria</a:t>
            </a: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）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输出标准（</a:t>
            </a:r>
            <a:r>
              <a:rPr lang="en-US" altLang="zh-CN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Output Criteria</a:t>
            </a: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）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marR="0" lvl="1" indent="-444500" defTabSz="914400" latinLnBrk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测试用例之间的关联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测试用例的元素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8195" name="Picture 6" descr="3-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76375" y="1304925"/>
            <a:ext cx="5903913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3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9672" y="1196752"/>
            <a:ext cx="568863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435897" cy="503907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示例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332656"/>
            <a:ext cx="4681537" cy="762000"/>
          </a:xfrm>
        </p:spPr>
        <p:txBody>
          <a:bodyPr/>
          <a:lstStyle/>
          <a:p>
            <a:pPr algn="ctr"/>
            <a:r>
              <a:rPr lang="zh-CN" altLang="de-DE" sz="3600" dirty="0">
                <a:solidFill>
                  <a:srgbClr val="FFFF00"/>
                </a:solidFill>
              </a:rPr>
              <a:t>良好测试用例的特征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00808"/>
            <a:ext cx="6768752" cy="4608512"/>
          </a:xfrm>
        </p:spPr>
        <p:txBody>
          <a:bodyPr/>
          <a:lstStyle/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可以最大程度地找出软件隐藏的缺陷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可以最高效率的找出软件缺陷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可以最大程度地满足测试覆盖要求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既不过分复杂、也不能过分简单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使软件缺陷的表现可以清楚的判定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待查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的输出结果或文件必须尽量简单明了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不包含重复的测试用例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1" hangingPunct="1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测试用例内容清晰、格式一致、分类组织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04137" cy="661988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11.1.3 </a:t>
            </a:r>
            <a:r>
              <a:rPr lang="zh-CN" altLang="en-US" sz="3600" dirty="0">
                <a:solidFill>
                  <a:srgbClr val="FFFF00"/>
                </a:solidFill>
              </a:rPr>
              <a:t>测试用例设计考虑因素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935038" y="1952624"/>
            <a:ext cx="7309370" cy="3157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具有代表性、典型性</a:t>
            </a:r>
            <a:endParaRPr lang="en-US" altLang="zh-CN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寻求系统设计、功能设计的弱点</a:t>
            </a:r>
            <a:endParaRPr lang="en-US" altLang="zh-CN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测试用例需要考虑到正确的输入，也需要考虑错误的或者异</a:t>
            </a: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常的输入</a:t>
            </a:r>
            <a:endParaRPr lang="en-US" altLang="zh-CN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需要分析怎样使得这样</a:t>
            </a: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的错误或者异常能够发生</a:t>
            </a:r>
            <a:endParaRPr lang="en-US" altLang="zh-CN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 eaLnBrk="0" hangingPunct="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考虑用户实际的诸多使用场景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1" y="332656"/>
            <a:ext cx="5688633" cy="661988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FF00"/>
                </a:solidFill>
              </a:rPr>
              <a:t>示例一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5" name="图片 4" descr="cas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31640" y="1556792"/>
            <a:ext cx="6840760" cy="4624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5977036" cy="661988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FFFF00"/>
                </a:solidFill>
              </a:rPr>
              <a:t>示例二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5" name="图片 4" descr="cas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75656" y="1268760"/>
            <a:ext cx="6049222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04137" cy="661988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11.1.4 </a:t>
            </a:r>
            <a:r>
              <a:rPr lang="zh-CN" altLang="en-US" sz="3600" dirty="0">
                <a:solidFill>
                  <a:srgbClr val="FFFF00"/>
                </a:solidFill>
              </a:rPr>
              <a:t>测试用例设计的基本原则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863588" y="2060848"/>
            <a:ext cx="7308812" cy="342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8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避免含</a:t>
            </a:r>
            <a:r>
              <a:rPr lang="zh-CN" altLang="en-US" sz="28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糊的</a:t>
            </a:r>
            <a:r>
              <a:rPr lang="zh-CN" altLang="en-US" sz="28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测试用例</a:t>
            </a:r>
            <a:endParaRPr lang="en-US" altLang="zh-CN" sz="2800" i="0" dirty="0" smtClean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defRPr/>
            </a:pPr>
            <a:r>
              <a:rPr lang="en-US" altLang="zh-CN" sz="28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      </a:t>
            </a:r>
            <a:r>
              <a:rPr lang="en-US" altLang="zh-CN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Pass/Failed is clear, </a:t>
            </a: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操作环境，操作步骤</a:t>
            </a:r>
            <a:endParaRPr lang="en-US" altLang="zh-CN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8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将</a:t>
            </a:r>
            <a:r>
              <a:rPr lang="zh-CN" altLang="en-US" sz="28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具有相类似功能的测试用例抽象并</a:t>
            </a:r>
            <a:r>
              <a:rPr lang="zh-CN" altLang="en-US" sz="28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归类</a:t>
            </a:r>
            <a:endParaRPr lang="en-US" altLang="zh-CN" sz="2800" i="0" dirty="0" smtClean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defRPr/>
            </a:pPr>
            <a:r>
              <a:rPr lang="en-US" altLang="zh-CN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     </a:t>
            </a:r>
            <a:r>
              <a:rPr lang="en-US" altLang="zh-CN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Wingdings" panose="05000000000000000000" pitchFamily="2" charset="2"/>
              </a:rPr>
              <a:t> </a:t>
            </a: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Wingdings" panose="05000000000000000000" pitchFamily="2" charset="2"/>
              </a:rPr>
              <a:t>数据驱动的测试用例</a:t>
            </a:r>
            <a:endParaRPr lang="en-US" altLang="zh-CN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8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避免冗长和复杂</a:t>
            </a:r>
            <a:r>
              <a:rPr lang="zh-CN" altLang="en-US" sz="28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的</a:t>
            </a:r>
            <a:r>
              <a:rPr lang="zh-CN" altLang="en-US" sz="28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测试用例</a:t>
            </a:r>
            <a:endParaRPr lang="en-US" altLang="zh-CN" sz="2800" i="0" dirty="0" smtClean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342900" indent="-342900" eaLnBrk="0" hangingPunct="0">
              <a:lnSpc>
                <a:spcPct val="140000"/>
              </a:lnSpc>
              <a:buClr>
                <a:srgbClr val="91AC4E"/>
              </a:buClr>
              <a:buSzPct val="90000"/>
              <a:defRPr/>
            </a:pPr>
            <a:r>
              <a:rPr lang="en-US" altLang="zh-CN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     </a:t>
            </a: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例如：操作步骤</a:t>
            </a:r>
            <a:r>
              <a:rPr lang="en-US" altLang="zh-CN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&lt;=7,  </a:t>
            </a: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一个测试用例一个验证点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04"/>
            <a:ext cx="9144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</a:rPr>
              <a:t> 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0" y="1628800"/>
            <a:ext cx="4644008" cy="2448272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b="1" i="0" dirty="0" smtClean="0">
                <a:ea typeface="宋体" panose="02010600030101010101" pitchFamily="2" charset="-122"/>
              </a:rPr>
              <a:t>软件测试方法和技术</a:t>
            </a:r>
            <a:endParaRPr lang="en-US" altLang="zh-CN" b="1" i="0" dirty="0" smtClean="0"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endParaRPr lang="en-US" altLang="zh-CN" sz="1200" b="1" i="0" dirty="0" smtClean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3600" b="1" i="0" dirty="0" smtClean="0">
                <a:solidFill>
                  <a:srgbClr val="FFFF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600" b="1" i="0" dirty="0" smtClean="0">
                <a:solidFill>
                  <a:srgbClr val="FFFF00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3600" b="1" i="0" dirty="0" smtClean="0">
                <a:solidFill>
                  <a:srgbClr val="FFFF00"/>
                </a:solidFill>
                <a:ea typeface="宋体" panose="02010600030101010101" pitchFamily="2" charset="-122"/>
              </a:rPr>
              <a:t>章 设计和维护</a:t>
            </a:r>
            <a:endParaRPr lang="en-US" altLang="zh-CN" sz="3600" b="1" i="0" dirty="0" smtClean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3600" b="1" i="0" dirty="0" smtClean="0">
                <a:solidFill>
                  <a:srgbClr val="FFFF00"/>
                </a:solidFill>
                <a:ea typeface="宋体" panose="02010600030101010101" pitchFamily="2" charset="-122"/>
              </a:rPr>
              <a:t>测试</a:t>
            </a:r>
            <a:r>
              <a:rPr lang="zh-CN" altLang="en-US" sz="3600" b="1" i="0" dirty="0">
                <a:solidFill>
                  <a:srgbClr val="FFFF00"/>
                </a:solidFill>
                <a:ea typeface="宋体" panose="02010600030101010101" pitchFamily="2" charset="-122"/>
              </a:rPr>
              <a:t>用例</a:t>
            </a:r>
            <a:endParaRPr lang="zh-CN" altLang="en-US" sz="3600" b="1" i="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04664"/>
            <a:ext cx="7104083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单个测试用例的质量要求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772816"/>
            <a:ext cx="6120680" cy="3905250"/>
          </a:xfrm>
        </p:spPr>
        <p:txBody>
          <a:bodyPr/>
          <a:lstStyle/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具有可操作性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具备所需的各项信息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各项信息描述准确、清楚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测试目标针对性强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验证点完备，而且没有太多的验证点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没有太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多的操作步骤</a:t>
            </a:r>
            <a:endParaRPr lang="en-US" altLang="zh-CN" sz="2400" kern="1200" dirty="0" smtClean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符合正常业务惯例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。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3608" y="3753036"/>
            <a:ext cx="2700300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i="0" dirty="0" smtClean="0">
                <a:latin typeface="Arial" panose="020B0604020202020204" pitchFamily="34" charset="0"/>
              </a:rPr>
              <a:t>输入不同的用户名和口令，其结果要满足设定的要求</a:t>
            </a:r>
            <a:endParaRPr lang="en-US" altLang="zh-CN" sz="2000" i="0" dirty="0" smtClean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i="0" dirty="0" smtClean="0">
                <a:latin typeface="Arial" panose="020B0604020202020204" pitchFamily="34" charset="0"/>
              </a:rPr>
              <a:t>如用户名、口令判断正确与否等</a:t>
            </a:r>
            <a:endParaRPr lang="zh-CN" altLang="en-US" sz="2000" i="0" dirty="0" smtClean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i="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66695"/>
            <a:ext cx="6024732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测试用例的颗粒度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5" name="图片 4" descr="cas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80012" y="3032956"/>
            <a:ext cx="4047747" cy="2736305"/>
          </a:xfrm>
          <a:prstGeom prst="rect">
            <a:avLst/>
          </a:prstGeom>
        </p:spPr>
      </p:pic>
      <p:sp>
        <p:nvSpPr>
          <p:cNvPr id="6" name="圆柱形 5"/>
          <p:cNvSpPr/>
          <p:nvPr/>
        </p:nvSpPr>
        <p:spPr bwMode="auto">
          <a:xfrm>
            <a:off x="827584" y="3068960"/>
            <a:ext cx="2916324" cy="2772308"/>
          </a:xfrm>
          <a:prstGeom prst="can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>
            <a:off x="4680012" y="2636912"/>
            <a:ext cx="4248472" cy="3384376"/>
          </a:xfrm>
          <a:prstGeom prst="can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7644" y="2060848"/>
            <a:ext cx="183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</a:rPr>
              <a:t>粗颗粒度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4148" y="1988840"/>
            <a:ext cx="183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C000"/>
                </a:solidFill>
              </a:rPr>
              <a:t>细颗粒度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12" y="4185084"/>
            <a:ext cx="8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Vs.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32656"/>
            <a:ext cx="6168748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整体测试用例的质量要求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136904" cy="4764244"/>
          </a:xfrm>
        </p:spPr>
        <p:txBody>
          <a:bodyPr/>
          <a:lstStyle/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b="1" kern="1200" dirty="0" smtClean="0">
                <a:solidFill>
                  <a:srgbClr val="3366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覆盖率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：依据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特定的测试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目标，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尽可能覆盖所有的测试范围、功能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特性和代码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易用性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：设计思路清晰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、组织结构层次合理，测试用例操作的连贯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性好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、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执行顺畅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易维护性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：以较少的时间来完成测试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用例的维护工作，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包括易读性、一致性等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粒度适中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：既能覆盖各个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特定的场景，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保证测试覆盖率；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又能处理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好不同的测试数据、测试条件（数据驱动），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提高测试用例的可维护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性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0648"/>
            <a:ext cx="5975573" cy="661988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11.2</a:t>
            </a:r>
            <a:r>
              <a:rPr lang="zh-CN" altLang="en-US" sz="3600" dirty="0" smtClean="0">
                <a:solidFill>
                  <a:srgbClr val="FFFF00"/>
                </a:solidFill>
              </a:rPr>
              <a:t> </a:t>
            </a:r>
            <a:r>
              <a:rPr lang="zh-CN" altLang="en-US" sz="3600" dirty="0">
                <a:solidFill>
                  <a:srgbClr val="FFFF00"/>
                </a:solidFill>
              </a:rPr>
              <a:t>测试用例组织和维护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295636" y="2204864"/>
            <a:ext cx="6911975" cy="301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11.2.1 </a:t>
            </a:r>
            <a:r>
              <a:rPr lang="zh-CN" altLang="en-US" sz="2800" b="1" i="0" dirty="0"/>
              <a:t>测试用例的属性	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11.2.2 </a:t>
            </a:r>
            <a:r>
              <a:rPr lang="zh-CN" altLang="en-US" sz="2800" b="1" i="0" dirty="0"/>
              <a:t>测试套件及其构成方法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11.2.3 </a:t>
            </a:r>
            <a:r>
              <a:rPr lang="zh-CN" altLang="en-US" sz="2800" b="1" i="0" dirty="0"/>
              <a:t>跟踪测试用例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11.2.4 </a:t>
            </a:r>
            <a:r>
              <a:rPr lang="zh-CN" altLang="en-US" sz="2800" b="1" i="0" dirty="0"/>
              <a:t>维护测试用例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11.2.5 </a:t>
            </a:r>
            <a:r>
              <a:rPr lang="zh-CN" altLang="en-US" sz="2800" b="1" i="0" dirty="0"/>
              <a:t>测试用例的覆盖率</a:t>
            </a:r>
            <a:endParaRPr lang="zh-CN" altLang="en-US" sz="28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689004" cy="661988"/>
          </a:xfrm>
        </p:spPr>
        <p:txBody>
          <a:bodyPr/>
          <a:lstStyle/>
          <a:p>
            <a:pPr algn="ctr" eaLnBrk="1" hangingPunct="1"/>
            <a:r>
              <a:rPr lang="en-US" altLang="zh-CN" sz="3600" dirty="0" smtClean="0">
                <a:solidFill>
                  <a:srgbClr val="FFFF00"/>
                </a:solidFill>
              </a:rPr>
              <a:t>11.2.1 </a:t>
            </a:r>
            <a:r>
              <a:rPr lang="zh-CN" altLang="en-US" sz="3600" dirty="0">
                <a:solidFill>
                  <a:srgbClr val="FFFF00"/>
                </a:solidFill>
              </a:rPr>
              <a:t>测试用例的属性</a:t>
            </a:r>
            <a:r>
              <a:rPr lang="zh-CN" altLang="en-US" sz="3600" b="1" i="1" dirty="0" smtClean="0"/>
              <a:t>	</a:t>
            </a:r>
            <a:endParaRPr lang="zh-CN" altLang="en-US" sz="3600" b="1" i="1" dirty="0" smtClean="0">
              <a:solidFill>
                <a:schemeClr val="hlink"/>
              </a:solidFill>
            </a:endParaRPr>
          </a:p>
        </p:txBody>
      </p:sp>
      <p:pic>
        <p:nvPicPr>
          <p:cNvPr id="5" name="图片 4" descr="Object-Oriented-Systems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79712" y="1556792"/>
            <a:ext cx="5119450" cy="439248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5949280"/>
            <a:ext cx="5760640" cy="661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Case as a Object?</a:t>
            </a:r>
            <a:endParaRPr kumimoji="0" lang="zh-CN" altLang="en-US" sz="3600" b="1" i="1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404664"/>
            <a:ext cx="4896916" cy="661988"/>
          </a:xfrm>
        </p:spPr>
        <p:txBody>
          <a:bodyPr/>
          <a:lstStyle/>
          <a:p>
            <a:pPr algn="ctr" eaLnBrk="1" hangingPunct="1"/>
            <a:r>
              <a:rPr lang="zh-CN" altLang="en-US" sz="3600" dirty="0">
                <a:solidFill>
                  <a:srgbClr val="FFFF00"/>
                </a:solidFill>
              </a:rPr>
              <a:t>属性的阶段表现</a:t>
            </a:r>
            <a:r>
              <a:rPr lang="zh-CN" altLang="en-US" sz="3600" b="1" i="1" dirty="0" smtClean="0"/>
              <a:t>	</a:t>
            </a:r>
            <a:endParaRPr lang="zh-CN" altLang="en-US" sz="3600" b="1" i="1" dirty="0" smtClean="0">
              <a:solidFill>
                <a:schemeClr val="hlink"/>
              </a:solidFill>
            </a:endParaRPr>
          </a:p>
        </p:txBody>
      </p:sp>
      <p:pic>
        <p:nvPicPr>
          <p:cNvPr id="20484" name="Picture 2" descr="图14-4(P23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1484784"/>
            <a:ext cx="715088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404664"/>
            <a:ext cx="6409084" cy="661988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一些属性说明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83568" y="2204864"/>
            <a:ext cx="7813675" cy="36379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目标性，包括功能性、性能、容错性、数据迁移等各方面的测试用例；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所属的范围，属于哪一个组件或模块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关联性，和软件产品特性相联系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阶段性，属于单元测试、集成测试、系统测试、验收测试中的某一个阶段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spcBef>
                <a:spcPct val="20000"/>
              </a:spcBef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时效性，不同的版本所适用的测试用例可能不相同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5" descr="图14-5(P24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75656" y="2348880"/>
            <a:ext cx="5832648" cy="405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260648"/>
            <a:ext cx="6264051" cy="755873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200" dirty="0" smtClean="0">
                <a:solidFill>
                  <a:srgbClr val="FFFF00"/>
                </a:solidFill>
              </a:rPr>
              <a:t>11.2.2 </a:t>
            </a:r>
            <a:r>
              <a:rPr lang="zh-CN" altLang="en-US" sz="3200" dirty="0">
                <a:solidFill>
                  <a:srgbClr val="FFFF00"/>
                </a:solidFill>
              </a:rPr>
              <a:t>测试套件及其构成方法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136904" cy="108012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建立合适的、可扩展的测试用例框架，有效地组织众多的测试用例，包括对测试用例的分类、清晰的层次结构等 </a:t>
            </a:r>
            <a:endParaRPr lang="zh-CN" altLang="en-US" sz="2400" dirty="0" smtClean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39752" y="6196012"/>
            <a:ext cx="4427984" cy="661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Case </a:t>
            </a:r>
            <a:r>
              <a:rPr lang="en-US" altLang="zh-CN" sz="2800" b="1" i="0" kern="0" dirty="0" smtClean="0">
                <a:solidFill>
                  <a:srgbClr val="00B050"/>
                </a:solidFill>
                <a:latin typeface="+mj-lt"/>
                <a:ea typeface="+mj-ea"/>
                <a:cs typeface="+mj-cs"/>
                <a:sym typeface="Wingdings" panose="05000000000000000000"/>
              </a:rPr>
              <a:t>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Test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Suite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实例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23555" name="Picture 7" descr="3-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80" y="1268760"/>
            <a:ext cx="598709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366695"/>
            <a:ext cx="5808708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测试用例套件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060848"/>
            <a:ext cx="8424936" cy="1944216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/>
                <a:ea typeface="楷体" panose="02010609060101010101" charset="-122"/>
                <a:cs typeface="Arial" panose="020B0604020202020204"/>
              </a:rPr>
              <a:t>测试套件</a:t>
            </a:r>
            <a:r>
              <a:rPr lang="en-US" altLang="zh-CN" sz="2400" dirty="0" smtClean="0">
                <a:solidFill>
                  <a:srgbClr val="008000"/>
                </a:solidFill>
                <a:latin typeface="Arial" panose="020B0604020202020204"/>
                <a:ea typeface="楷体" panose="02010609060101010101" charset="-122"/>
                <a:cs typeface="Arial" panose="020B0604020202020204"/>
              </a:rPr>
              <a:t>(Test</a:t>
            </a: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/>
                <a:ea typeface="楷体" panose="02010609060101010101" charset="-122"/>
                <a:cs typeface="Arial" panose="020B0604020202020204"/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  <a:latin typeface="Arial" panose="020B0604020202020204"/>
                <a:ea typeface="楷体" panose="02010609060101010101" charset="-122"/>
                <a:cs typeface="Arial" panose="020B0604020202020204"/>
              </a:rPr>
              <a:t>Suite)</a:t>
            </a: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/>
                <a:ea typeface="楷体" panose="02010609060101010101" charset="-122"/>
                <a:cs typeface="Arial" panose="020B0604020202020204"/>
              </a:rPr>
              <a:t>是由一系列测试用例并与之关联的测试环境组合而构成的集合，已满足测试执行的特定要求。通过测试套件，将</a:t>
            </a:r>
            <a:r>
              <a:rPr lang="zh-CN" altLang="en-US" sz="2400" b="1" u="sng" dirty="0" smtClean="0">
                <a:solidFill>
                  <a:srgbClr val="008000"/>
                </a:solidFill>
                <a:latin typeface="Arial" panose="020B0604020202020204"/>
                <a:ea typeface="楷体" panose="02010609060101010101" charset="-122"/>
                <a:cs typeface="Arial" panose="020B0604020202020204"/>
              </a:rPr>
              <a:t>服务于同一个测试目标</a:t>
            </a: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/>
                <a:ea typeface="楷体" panose="02010609060101010101" charset="-122"/>
                <a:cs typeface="Arial" panose="020B0604020202020204"/>
              </a:rPr>
              <a:t>、</a:t>
            </a:r>
            <a:r>
              <a:rPr lang="zh-CN" altLang="en-US" sz="2400" b="1" u="sng" dirty="0" smtClean="0">
                <a:solidFill>
                  <a:srgbClr val="008000"/>
                </a:solidFill>
                <a:latin typeface="Arial" panose="020B0604020202020204"/>
                <a:ea typeface="楷体" panose="02010609060101010101" charset="-122"/>
                <a:cs typeface="Arial" panose="020B0604020202020204"/>
              </a:rPr>
              <a:t>特定的测试任务</a:t>
            </a: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/>
                <a:ea typeface="楷体" panose="02010609060101010101" charset="-122"/>
                <a:cs typeface="Arial" panose="020B0604020202020204"/>
              </a:rPr>
              <a:t>或某一运行环境下的一系列测试用例有机地组合起来 </a:t>
            </a:r>
            <a:endParaRPr lang="zh-CN" altLang="en-US" sz="2400" dirty="0" smtClean="0">
              <a:solidFill>
                <a:srgbClr val="008000"/>
              </a:solidFill>
              <a:latin typeface="Arial" panose="020B0604020202020204"/>
              <a:ea typeface="楷体" panose="02010609060101010101" charset="-122"/>
              <a:cs typeface="Arial" panose="020B0604020202020204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195736" y="4221088"/>
            <a:ext cx="4140460" cy="166199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0" dirty="0"/>
              <a:t>1) </a:t>
            </a:r>
            <a:r>
              <a:rPr lang="zh-CN" altLang="en-US" sz="2400" i="0" dirty="0"/>
              <a:t>按程序功能模块组织</a:t>
            </a:r>
            <a:endParaRPr lang="zh-CN" altLang="en-US" sz="2400" i="0" dirty="0"/>
          </a:p>
          <a:p>
            <a:pPr>
              <a:lnSpc>
                <a:spcPct val="150000"/>
              </a:lnSpc>
            </a:pPr>
            <a:r>
              <a:rPr lang="en-US" altLang="zh-CN" sz="2400" i="0" dirty="0"/>
              <a:t>2) </a:t>
            </a:r>
            <a:r>
              <a:rPr lang="zh-CN" altLang="en-US" sz="2400" i="0" dirty="0"/>
              <a:t>按测试用例的类型组织</a:t>
            </a:r>
            <a:endParaRPr lang="zh-CN" altLang="en-US" sz="2400" i="0" dirty="0"/>
          </a:p>
          <a:p>
            <a:pPr>
              <a:lnSpc>
                <a:spcPct val="150000"/>
              </a:lnSpc>
            </a:pPr>
            <a:r>
              <a:rPr lang="en-US" altLang="zh-CN" sz="2400" i="0" dirty="0"/>
              <a:t>3) </a:t>
            </a:r>
            <a:r>
              <a:rPr lang="zh-CN" altLang="en-US" sz="2400" i="0" dirty="0"/>
              <a:t>按测试用例的优先级组织</a:t>
            </a:r>
            <a:endParaRPr lang="zh-CN" altLang="en-US" sz="24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332656"/>
            <a:ext cx="5760640" cy="661988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本章要解决的问题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827584" y="2060848"/>
            <a:ext cx="7200726" cy="25607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为什么我们要使用测试</a:t>
            </a: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用例</a:t>
            </a:r>
            <a:r>
              <a:rPr lang="en-US" altLang="zh-CN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?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</a:t>
            </a: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用例有哪些基本元素组成</a:t>
            </a:r>
            <a:r>
              <a:rPr lang="en-US" altLang="zh-CN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?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测试用例编写和设计时需要遵循哪些</a:t>
            </a:r>
            <a:r>
              <a:rPr lang="zh-CN" altLang="en-US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基本的原则</a:t>
            </a:r>
            <a:r>
              <a:rPr lang="en-US" altLang="zh-CN" sz="2400" i="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?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测试用例结构和设计过程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indent="-444500">
              <a:lnSpc>
                <a:spcPct val="140000"/>
              </a:lnSpc>
              <a:buClr>
                <a:srgbClr val="92D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跟踪和维护测试用例</a:t>
            </a:r>
            <a:endParaRPr lang="zh-CN" altLang="en-US" sz="2400" i="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5445224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92D050"/>
              </a:buClr>
              <a:buSzPct val="80000"/>
            </a:pPr>
            <a:r>
              <a:rPr lang="zh-CN" altLang="en-US" i="0" dirty="0" smtClean="0">
                <a:solidFill>
                  <a:srgbClr val="8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注：测试用例设计的具体方法，在第</a:t>
            </a:r>
            <a:r>
              <a:rPr lang="en-US" altLang="zh-CN" i="0" dirty="0" smtClean="0">
                <a:solidFill>
                  <a:srgbClr val="8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3</a:t>
            </a:r>
            <a:r>
              <a:rPr lang="zh-CN" altLang="en-US" i="0" dirty="0" smtClean="0">
                <a:solidFill>
                  <a:srgbClr val="80000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章已做介绍</a:t>
            </a:r>
            <a:endParaRPr lang="zh-CN" altLang="en-US" i="0" dirty="0">
              <a:solidFill>
                <a:srgbClr val="80000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644008" y="1484784"/>
            <a:ext cx="4191000" cy="4876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53008" y="1484784"/>
            <a:ext cx="4191000" cy="4876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000090"/>
              </a:solidFill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732612" cy="76200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测试类型与测试用例设计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584" y="1700808"/>
            <a:ext cx="3311525" cy="539750"/>
          </a:xfrm>
          <a:solidFill>
            <a:srgbClr val="C0C0C0"/>
          </a:solidFill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根据测试类型设计</a:t>
            </a:r>
            <a:endParaRPr lang="zh-CN" altLang="en-US" sz="2400" b="1" dirty="0" smtClean="0">
              <a:solidFill>
                <a:srgbClr val="00009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004048" y="1664171"/>
            <a:ext cx="3383285" cy="457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400" b="1" i="0" dirty="0">
                <a:solidFill>
                  <a:srgbClr val="000090"/>
                </a:solidFill>
                <a:latin typeface="Times New Roman" panose="02020603050405020304" pitchFamily="18" charset="0"/>
              </a:rPr>
              <a:t>根据程序功能模块设计</a:t>
            </a:r>
            <a:endParaRPr lang="zh-CN" altLang="en-US" sz="2400" b="1" i="0" dirty="0">
              <a:solidFill>
                <a:srgbClr val="00009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9255" name="Rectangle 7"/>
          <p:cNvSpPr>
            <a:spLocks noChangeArrowheads="1"/>
          </p:cNvSpPr>
          <p:nvPr/>
        </p:nvSpPr>
        <p:spPr bwMode="auto">
          <a:xfrm>
            <a:off x="605408" y="23229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功能测试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56" name="Rectangle 8"/>
          <p:cNvSpPr>
            <a:spLocks noChangeArrowheads="1"/>
          </p:cNvSpPr>
          <p:nvPr/>
        </p:nvSpPr>
        <p:spPr bwMode="auto">
          <a:xfrm>
            <a:off x="605408" y="30087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易用性测试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57" name="Rectangle 9"/>
          <p:cNvSpPr>
            <a:spLocks noChangeArrowheads="1"/>
          </p:cNvSpPr>
          <p:nvPr/>
        </p:nvSpPr>
        <p:spPr bwMode="auto">
          <a:xfrm>
            <a:off x="605408" y="36945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配置测试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58" name="Rectangle 10"/>
          <p:cNvSpPr>
            <a:spLocks noChangeArrowheads="1"/>
          </p:cNvSpPr>
          <p:nvPr/>
        </p:nvSpPr>
        <p:spPr bwMode="auto">
          <a:xfrm>
            <a:off x="605408" y="43803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压力测试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59" name="Rectangle 11"/>
          <p:cNvSpPr>
            <a:spLocks noChangeArrowheads="1"/>
          </p:cNvSpPr>
          <p:nvPr/>
        </p:nvSpPr>
        <p:spPr bwMode="auto">
          <a:xfrm>
            <a:off x="2739008" y="23229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回归测试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0" name="Rectangle 12"/>
          <p:cNvSpPr>
            <a:spLocks noChangeArrowheads="1"/>
          </p:cNvSpPr>
          <p:nvPr/>
        </p:nvSpPr>
        <p:spPr bwMode="auto">
          <a:xfrm>
            <a:off x="2739008" y="30087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界面测试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1" name="Rectangle 13"/>
          <p:cNvSpPr>
            <a:spLocks noChangeArrowheads="1"/>
          </p:cNvSpPr>
          <p:nvPr/>
        </p:nvSpPr>
        <p:spPr bwMode="auto">
          <a:xfrm>
            <a:off x="2739008" y="36945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文档测试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2" name="Rectangle 14"/>
          <p:cNvSpPr>
            <a:spLocks noChangeArrowheads="1"/>
          </p:cNvSpPr>
          <p:nvPr/>
        </p:nvSpPr>
        <p:spPr bwMode="auto">
          <a:xfrm>
            <a:off x="2739008" y="43803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国际化测试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3" name="Rectangle 15"/>
          <p:cNvSpPr>
            <a:spLocks noChangeArrowheads="1"/>
          </p:cNvSpPr>
          <p:nvPr/>
        </p:nvSpPr>
        <p:spPr bwMode="auto">
          <a:xfrm>
            <a:off x="681608" y="5218584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4" name="Rectangle 16"/>
          <p:cNvSpPr>
            <a:spLocks noChangeArrowheads="1"/>
          </p:cNvSpPr>
          <p:nvPr/>
        </p:nvSpPr>
        <p:spPr bwMode="auto">
          <a:xfrm>
            <a:off x="2739008" y="5218584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5" name="Rectangle 17"/>
          <p:cNvSpPr>
            <a:spLocks noChangeArrowheads="1"/>
          </p:cNvSpPr>
          <p:nvPr/>
        </p:nvSpPr>
        <p:spPr bwMode="auto">
          <a:xfrm>
            <a:off x="5025008" y="23229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安装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卸载测试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6" name="Rectangle 18"/>
          <p:cNvSpPr>
            <a:spLocks noChangeArrowheads="1"/>
          </p:cNvSpPr>
          <p:nvPr/>
        </p:nvSpPr>
        <p:spPr bwMode="auto">
          <a:xfrm>
            <a:off x="5025008" y="31611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联机帮助测试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7" name="Rectangle 19"/>
          <p:cNvSpPr>
            <a:spLocks noChangeArrowheads="1"/>
          </p:cNvSpPr>
          <p:nvPr/>
        </p:nvSpPr>
        <p:spPr bwMode="auto">
          <a:xfrm>
            <a:off x="5025008" y="40755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软件更新测试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8" name="Rectangle 20"/>
          <p:cNvSpPr>
            <a:spLocks noChangeArrowheads="1"/>
          </p:cNvSpPr>
          <p:nvPr/>
        </p:nvSpPr>
        <p:spPr bwMode="auto">
          <a:xfrm>
            <a:off x="6930008" y="23229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联机注册测试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69" name="Rectangle 21"/>
          <p:cNvSpPr>
            <a:spLocks noChangeArrowheads="1"/>
          </p:cNvSpPr>
          <p:nvPr/>
        </p:nvSpPr>
        <p:spPr bwMode="auto">
          <a:xfrm>
            <a:off x="6930008" y="31611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文件操作测试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70" name="Rectangle 22"/>
          <p:cNvSpPr>
            <a:spLocks noChangeArrowheads="1"/>
          </p:cNvSpPr>
          <p:nvPr/>
        </p:nvSpPr>
        <p:spPr bwMode="auto">
          <a:xfrm>
            <a:off x="5101208" y="5218584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71" name="Rectangle 23"/>
          <p:cNvSpPr>
            <a:spLocks noChangeArrowheads="1"/>
          </p:cNvSpPr>
          <p:nvPr/>
        </p:nvSpPr>
        <p:spPr bwMode="auto">
          <a:xfrm>
            <a:off x="7082408" y="5218584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Tx/>
              <a:buChar char="•"/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测试用例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9272" name="Rectangle 24"/>
          <p:cNvSpPr>
            <a:spLocks noChangeArrowheads="1"/>
          </p:cNvSpPr>
          <p:nvPr/>
        </p:nvSpPr>
        <p:spPr bwMode="auto">
          <a:xfrm>
            <a:off x="7006208" y="4075584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数据备份测试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1367408" y="4913784"/>
            <a:ext cx="304800" cy="304800"/>
          </a:xfrm>
          <a:prstGeom prst="downArrow">
            <a:avLst>
              <a:gd name="adj1" fmla="val 40620"/>
              <a:gd name="adj2" fmla="val 390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auto">
          <a:xfrm>
            <a:off x="3424808" y="4913784"/>
            <a:ext cx="304800" cy="304800"/>
          </a:xfrm>
          <a:prstGeom prst="downArrow">
            <a:avLst>
              <a:gd name="adj1" fmla="val 40620"/>
              <a:gd name="adj2" fmla="val 390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27" name="AutoShape 27"/>
          <p:cNvSpPr>
            <a:spLocks noChangeArrowheads="1"/>
          </p:cNvSpPr>
          <p:nvPr/>
        </p:nvSpPr>
        <p:spPr bwMode="auto">
          <a:xfrm>
            <a:off x="5863208" y="4608984"/>
            <a:ext cx="381000" cy="609600"/>
          </a:xfrm>
          <a:prstGeom prst="downArrow">
            <a:avLst>
              <a:gd name="adj1" fmla="val 50000"/>
              <a:gd name="adj2" fmla="val 5458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28" name="AutoShape 28"/>
          <p:cNvSpPr>
            <a:spLocks noChangeArrowheads="1"/>
          </p:cNvSpPr>
          <p:nvPr/>
        </p:nvSpPr>
        <p:spPr bwMode="auto">
          <a:xfrm>
            <a:off x="7768208" y="4608984"/>
            <a:ext cx="381000" cy="609600"/>
          </a:xfrm>
          <a:prstGeom prst="downArrow">
            <a:avLst>
              <a:gd name="adj1" fmla="val 50000"/>
              <a:gd name="adj2" fmla="val 5458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104083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测试用例的组织和测试过程的关系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26627" name="Picture 2" descr="图14-6(P25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1" y="1268760"/>
            <a:ext cx="799288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66695"/>
            <a:ext cx="6168748" cy="56197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测试套件应用场合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40960" cy="4752528"/>
          </a:xfrm>
        </p:spPr>
        <p:txBody>
          <a:bodyPr/>
          <a:lstStyle/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只是部分功能模块发生了变化，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就可创建由这些改动模块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的测试用例构成的测试套件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在修改的模块中，也不需要选择所有的测试用例，针对不同的优先级创建不同的测试套件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测试执行的</a:t>
            </a:r>
            <a:r>
              <a:rPr lang="zh-CN" altLang="en-US" sz="2400" kern="1200" dirty="0">
                <a:solidFill>
                  <a:srgbClr val="0000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第一阶段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可以创建一个特定平台上的测试套件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有必要为</a:t>
            </a:r>
            <a:r>
              <a:rPr lang="zh-CN" altLang="en-US" sz="2400" kern="1200" dirty="0">
                <a:solidFill>
                  <a:srgbClr val="0000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自动化测试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、手工测试分别建立测试套件。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可建立和</a:t>
            </a:r>
            <a:r>
              <a:rPr lang="zh-CN" altLang="en-US" sz="2400" kern="1200" dirty="0" smtClean="0">
                <a:solidFill>
                  <a:srgbClr val="0000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测试人员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相对应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的、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不同平台或模块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的测试套件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kern="1200" dirty="0">
                <a:solidFill>
                  <a:srgbClr val="0000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回归测试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中，可以先运行曾经发现缺陷的测试用例，然后再运行从来没有发现的缺陷的测试用例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260648"/>
            <a:ext cx="6336059" cy="762000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11.2.3 </a:t>
            </a:r>
            <a:r>
              <a:rPr lang="zh-CN" altLang="en-US" sz="3600" dirty="0">
                <a:solidFill>
                  <a:srgbClr val="FFFF00"/>
                </a:solidFill>
              </a:rPr>
              <a:t>跟踪测试用例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52928" cy="187220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sz="24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用例执行的跟踪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跟上进度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？</a:t>
            </a:r>
            <a:r>
              <a:rPr lang="zh-CN" sz="24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测试人员每天能执行多少个测试用例？“通过、未通过以及未测试的”各占多少？不能被执行的原因是什么？</a:t>
            </a:r>
            <a:endParaRPr lang="en-US" altLang="zh-CN" sz="2400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475656" y="3212976"/>
            <a:ext cx="5995806" cy="3061929"/>
            <a:chOff x="1763688" y="3481600"/>
            <a:chExt cx="5148572" cy="2649289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2627784" y="6129300"/>
              <a:ext cx="4284476" cy="1588"/>
            </a:xfrm>
            <a:prstGeom prst="straightConnector1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rot="5400000" flipH="1" flipV="1">
              <a:off x="1331640" y="4833156"/>
              <a:ext cx="2592288" cy="1588"/>
            </a:xfrm>
            <a:prstGeom prst="straightConnector1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2627784" y="3897052"/>
              <a:ext cx="3204356" cy="2196244"/>
            </a:xfrm>
            <a:prstGeom prst="line">
              <a:avLst/>
            </a:prstGeom>
            <a:solidFill>
              <a:schemeClr val="accent1">
                <a:alpha val="50000"/>
              </a:schemeClr>
            </a:solidFill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627784" y="3897052"/>
              <a:ext cx="3240360" cy="0"/>
            </a:xfrm>
            <a:prstGeom prst="lin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任意多边形 14"/>
            <p:cNvSpPr/>
            <p:nvPr/>
          </p:nvSpPr>
          <p:spPr bwMode="auto">
            <a:xfrm>
              <a:off x="2624447" y="3930732"/>
              <a:ext cx="3214676" cy="2197531"/>
            </a:xfrm>
            <a:custGeom>
              <a:avLst/>
              <a:gdLst>
                <a:gd name="connsiteX0" fmla="*/ 0 w 3214676"/>
                <a:gd name="connsiteY0" fmla="*/ 2196936 h 2197531"/>
                <a:gd name="connsiteX1" fmla="*/ 95002 w 3214676"/>
                <a:gd name="connsiteY1" fmla="*/ 2173185 h 2197531"/>
                <a:gd name="connsiteX2" fmla="*/ 142504 w 3214676"/>
                <a:gd name="connsiteY2" fmla="*/ 2161310 h 2197531"/>
                <a:gd name="connsiteX3" fmla="*/ 213756 w 3214676"/>
                <a:gd name="connsiteY3" fmla="*/ 2137559 h 2197531"/>
                <a:gd name="connsiteX4" fmla="*/ 249382 w 3214676"/>
                <a:gd name="connsiteY4" fmla="*/ 2125684 h 2197531"/>
                <a:gd name="connsiteX5" fmla="*/ 332509 w 3214676"/>
                <a:gd name="connsiteY5" fmla="*/ 2078182 h 2197531"/>
                <a:gd name="connsiteX6" fmla="*/ 368135 w 3214676"/>
                <a:gd name="connsiteY6" fmla="*/ 2054432 h 2197531"/>
                <a:gd name="connsiteX7" fmla="*/ 522514 w 3214676"/>
                <a:gd name="connsiteY7" fmla="*/ 2030681 h 2197531"/>
                <a:gd name="connsiteX8" fmla="*/ 605641 w 3214676"/>
                <a:gd name="connsiteY8" fmla="*/ 2006930 h 2197531"/>
                <a:gd name="connsiteX9" fmla="*/ 665018 w 3214676"/>
                <a:gd name="connsiteY9" fmla="*/ 1935678 h 2197531"/>
                <a:gd name="connsiteX10" fmla="*/ 688769 w 3214676"/>
                <a:gd name="connsiteY10" fmla="*/ 1888177 h 2197531"/>
                <a:gd name="connsiteX11" fmla="*/ 724395 w 3214676"/>
                <a:gd name="connsiteY11" fmla="*/ 1852551 h 2197531"/>
                <a:gd name="connsiteX12" fmla="*/ 771896 w 3214676"/>
                <a:gd name="connsiteY12" fmla="*/ 1781299 h 2197531"/>
                <a:gd name="connsiteX13" fmla="*/ 795647 w 3214676"/>
                <a:gd name="connsiteY13" fmla="*/ 1745673 h 2197531"/>
                <a:gd name="connsiteX14" fmla="*/ 866898 w 3214676"/>
                <a:gd name="connsiteY14" fmla="*/ 1698172 h 2197531"/>
                <a:gd name="connsiteX15" fmla="*/ 890649 w 3214676"/>
                <a:gd name="connsiteY15" fmla="*/ 1662546 h 2197531"/>
                <a:gd name="connsiteX16" fmla="*/ 926275 w 3214676"/>
                <a:gd name="connsiteY16" fmla="*/ 1626920 h 2197531"/>
                <a:gd name="connsiteX17" fmla="*/ 985652 w 3214676"/>
                <a:gd name="connsiteY17" fmla="*/ 1496291 h 2197531"/>
                <a:gd name="connsiteX18" fmla="*/ 1021278 w 3214676"/>
                <a:gd name="connsiteY18" fmla="*/ 1425039 h 2197531"/>
                <a:gd name="connsiteX19" fmla="*/ 1056904 w 3214676"/>
                <a:gd name="connsiteY19" fmla="*/ 1401289 h 2197531"/>
                <a:gd name="connsiteX20" fmla="*/ 1080654 w 3214676"/>
                <a:gd name="connsiteY20" fmla="*/ 1365663 h 2197531"/>
                <a:gd name="connsiteX21" fmla="*/ 1140031 w 3214676"/>
                <a:gd name="connsiteY21" fmla="*/ 1306286 h 2197531"/>
                <a:gd name="connsiteX22" fmla="*/ 1175657 w 3214676"/>
                <a:gd name="connsiteY22" fmla="*/ 1235034 h 2197531"/>
                <a:gd name="connsiteX23" fmla="*/ 1211283 w 3214676"/>
                <a:gd name="connsiteY23" fmla="*/ 1163782 h 2197531"/>
                <a:gd name="connsiteX24" fmla="*/ 1258784 w 3214676"/>
                <a:gd name="connsiteY24" fmla="*/ 1092530 h 2197531"/>
                <a:gd name="connsiteX25" fmla="*/ 1282535 w 3214676"/>
                <a:gd name="connsiteY25" fmla="*/ 1045029 h 2197531"/>
                <a:gd name="connsiteX26" fmla="*/ 1341911 w 3214676"/>
                <a:gd name="connsiteY26" fmla="*/ 973777 h 2197531"/>
                <a:gd name="connsiteX27" fmla="*/ 1448789 w 3214676"/>
                <a:gd name="connsiteY27" fmla="*/ 926276 h 2197531"/>
                <a:gd name="connsiteX28" fmla="*/ 1531917 w 3214676"/>
                <a:gd name="connsiteY28" fmla="*/ 902525 h 2197531"/>
                <a:gd name="connsiteX29" fmla="*/ 1603169 w 3214676"/>
                <a:gd name="connsiteY29" fmla="*/ 890650 h 2197531"/>
                <a:gd name="connsiteX30" fmla="*/ 1757548 w 3214676"/>
                <a:gd name="connsiteY30" fmla="*/ 866899 h 2197531"/>
                <a:gd name="connsiteX31" fmla="*/ 2101932 w 3214676"/>
                <a:gd name="connsiteY31" fmla="*/ 866899 h 2197531"/>
                <a:gd name="connsiteX32" fmla="*/ 2137558 w 3214676"/>
                <a:gd name="connsiteY32" fmla="*/ 878774 h 2197531"/>
                <a:gd name="connsiteX33" fmla="*/ 2208810 w 3214676"/>
                <a:gd name="connsiteY33" fmla="*/ 890650 h 2197531"/>
                <a:gd name="connsiteX34" fmla="*/ 2410691 w 3214676"/>
                <a:gd name="connsiteY34" fmla="*/ 866899 h 2197531"/>
                <a:gd name="connsiteX35" fmla="*/ 2529444 w 3214676"/>
                <a:gd name="connsiteY35" fmla="*/ 819398 h 2197531"/>
                <a:gd name="connsiteX36" fmla="*/ 2600696 w 3214676"/>
                <a:gd name="connsiteY36" fmla="*/ 783772 h 2197531"/>
                <a:gd name="connsiteX37" fmla="*/ 2683823 w 3214676"/>
                <a:gd name="connsiteY37" fmla="*/ 724395 h 2197531"/>
                <a:gd name="connsiteX38" fmla="*/ 2719449 w 3214676"/>
                <a:gd name="connsiteY38" fmla="*/ 700645 h 2197531"/>
                <a:gd name="connsiteX39" fmla="*/ 2802576 w 3214676"/>
                <a:gd name="connsiteY39" fmla="*/ 605642 h 2197531"/>
                <a:gd name="connsiteX40" fmla="*/ 2814452 w 3214676"/>
                <a:gd name="connsiteY40" fmla="*/ 570016 h 2197531"/>
                <a:gd name="connsiteX41" fmla="*/ 2850078 w 3214676"/>
                <a:gd name="connsiteY41" fmla="*/ 498764 h 2197531"/>
                <a:gd name="connsiteX42" fmla="*/ 2861953 w 3214676"/>
                <a:gd name="connsiteY42" fmla="*/ 439387 h 2197531"/>
                <a:gd name="connsiteX43" fmla="*/ 2873828 w 3214676"/>
                <a:gd name="connsiteY43" fmla="*/ 368136 h 2197531"/>
                <a:gd name="connsiteX44" fmla="*/ 2897579 w 3214676"/>
                <a:gd name="connsiteY44" fmla="*/ 296884 h 2197531"/>
                <a:gd name="connsiteX45" fmla="*/ 2909454 w 3214676"/>
                <a:gd name="connsiteY45" fmla="*/ 261258 h 2197531"/>
                <a:gd name="connsiteX46" fmla="*/ 2956956 w 3214676"/>
                <a:gd name="connsiteY46" fmla="*/ 237507 h 2197531"/>
                <a:gd name="connsiteX47" fmla="*/ 2992582 w 3214676"/>
                <a:gd name="connsiteY47" fmla="*/ 213756 h 2197531"/>
                <a:gd name="connsiteX48" fmla="*/ 3075709 w 3214676"/>
                <a:gd name="connsiteY48" fmla="*/ 178130 h 2197531"/>
                <a:gd name="connsiteX49" fmla="*/ 3146961 w 3214676"/>
                <a:gd name="connsiteY49" fmla="*/ 130629 h 2197531"/>
                <a:gd name="connsiteX50" fmla="*/ 3170711 w 3214676"/>
                <a:gd name="connsiteY50" fmla="*/ 95003 h 2197531"/>
                <a:gd name="connsiteX51" fmla="*/ 3206337 w 3214676"/>
                <a:gd name="connsiteY51" fmla="*/ 71252 h 2197531"/>
                <a:gd name="connsiteX52" fmla="*/ 3206337 w 3214676"/>
                <a:gd name="connsiteY52" fmla="*/ 0 h 219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4676" h="2197531">
                  <a:moveTo>
                    <a:pt x="0" y="2196936"/>
                  </a:moveTo>
                  <a:cubicBezTo>
                    <a:pt x="120732" y="2172788"/>
                    <a:pt x="9788" y="2197531"/>
                    <a:pt x="95002" y="2173185"/>
                  </a:cubicBezTo>
                  <a:cubicBezTo>
                    <a:pt x="110695" y="2168701"/>
                    <a:pt x="126871" y="2166000"/>
                    <a:pt x="142504" y="2161310"/>
                  </a:cubicBezTo>
                  <a:cubicBezTo>
                    <a:pt x="166484" y="2154116"/>
                    <a:pt x="190005" y="2145476"/>
                    <a:pt x="213756" y="2137559"/>
                  </a:cubicBezTo>
                  <a:lnTo>
                    <a:pt x="249382" y="2125684"/>
                  </a:lnTo>
                  <a:cubicBezTo>
                    <a:pt x="336169" y="2067825"/>
                    <a:pt x="227055" y="2138441"/>
                    <a:pt x="332509" y="2078182"/>
                  </a:cubicBezTo>
                  <a:cubicBezTo>
                    <a:pt x="344901" y="2071101"/>
                    <a:pt x="355017" y="2060054"/>
                    <a:pt x="368135" y="2054432"/>
                  </a:cubicBezTo>
                  <a:cubicBezTo>
                    <a:pt x="404135" y="2039003"/>
                    <a:pt x="501049" y="2033066"/>
                    <a:pt x="522514" y="2030681"/>
                  </a:cubicBezTo>
                  <a:cubicBezTo>
                    <a:pt x="528852" y="2029096"/>
                    <a:pt x="595417" y="2013746"/>
                    <a:pt x="605641" y="2006930"/>
                  </a:cubicBezTo>
                  <a:cubicBezTo>
                    <a:pt x="628313" y="1991815"/>
                    <a:pt x="651537" y="1959270"/>
                    <a:pt x="665018" y="1935678"/>
                  </a:cubicBezTo>
                  <a:cubicBezTo>
                    <a:pt x="673801" y="1920308"/>
                    <a:pt x="678479" y="1902582"/>
                    <a:pt x="688769" y="1888177"/>
                  </a:cubicBezTo>
                  <a:cubicBezTo>
                    <a:pt x="698531" y="1874511"/>
                    <a:pt x="714084" y="1865808"/>
                    <a:pt x="724395" y="1852551"/>
                  </a:cubicBezTo>
                  <a:cubicBezTo>
                    <a:pt x="741920" y="1830019"/>
                    <a:pt x="756062" y="1805050"/>
                    <a:pt x="771896" y="1781299"/>
                  </a:cubicBezTo>
                  <a:cubicBezTo>
                    <a:pt x="779813" y="1769424"/>
                    <a:pt x="783772" y="1753590"/>
                    <a:pt x="795647" y="1745673"/>
                  </a:cubicBezTo>
                  <a:lnTo>
                    <a:pt x="866898" y="1698172"/>
                  </a:lnTo>
                  <a:cubicBezTo>
                    <a:pt x="874815" y="1686297"/>
                    <a:pt x="881512" y="1673510"/>
                    <a:pt x="890649" y="1662546"/>
                  </a:cubicBezTo>
                  <a:cubicBezTo>
                    <a:pt x="901400" y="1649644"/>
                    <a:pt x="919325" y="1642209"/>
                    <a:pt x="926275" y="1626920"/>
                  </a:cubicBezTo>
                  <a:cubicBezTo>
                    <a:pt x="995835" y="1473888"/>
                    <a:pt x="905472" y="1576471"/>
                    <a:pt x="985652" y="1496291"/>
                  </a:cubicBezTo>
                  <a:cubicBezTo>
                    <a:pt x="995310" y="1467315"/>
                    <a:pt x="998257" y="1448060"/>
                    <a:pt x="1021278" y="1425039"/>
                  </a:cubicBezTo>
                  <a:cubicBezTo>
                    <a:pt x="1031370" y="1414947"/>
                    <a:pt x="1045029" y="1409206"/>
                    <a:pt x="1056904" y="1401289"/>
                  </a:cubicBezTo>
                  <a:cubicBezTo>
                    <a:pt x="1064821" y="1389414"/>
                    <a:pt x="1070562" y="1375755"/>
                    <a:pt x="1080654" y="1365663"/>
                  </a:cubicBezTo>
                  <a:cubicBezTo>
                    <a:pt x="1159826" y="1286490"/>
                    <a:pt x="1076692" y="1401293"/>
                    <a:pt x="1140031" y="1306286"/>
                  </a:cubicBezTo>
                  <a:cubicBezTo>
                    <a:pt x="1169879" y="1216739"/>
                    <a:pt x="1129616" y="1327117"/>
                    <a:pt x="1175657" y="1235034"/>
                  </a:cubicBezTo>
                  <a:cubicBezTo>
                    <a:pt x="1224823" y="1136702"/>
                    <a:pt x="1143216" y="1265882"/>
                    <a:pt x="1211283" y="1163782"/>
                  </a:cubicBezTo>
                  <a:cubicBezTo>
                    <a:pt x="1236756" y="1087362"/>
                    <a:pt x="1203188" y="1170363"/>
                    <a:pt x="1258784" y="1092530"/>
                  </a:cubicBezTo>
                  <a:cubicBezTo>
                    <a:pt x="1269074" y="1078125"/>
                    <a:pt x="1273752" y="1060399"/>
                    <a:pt x="1282535" y="1045029"/>
                  </a:cubicBezTo>
                  <a:cubicBezTo>
                    <a:pt x="1299520" y="1015305"/>
                    <a:pt x="1315115" y="996107"/>
                    <a:pt x="1341911" y="973777"/>
                  </a:cubicBezTo>
                  <a:cubicBezTo>
                    <a:pt x="1379550" y="942411"/>
                    <a:pt x="1397004" y="943538"/>
                    <a:pt x="1448789" y="926276"/>
                  </a:cubicBezTo>
                  <a:cubicBezTo>
                    <a:pt x="1482753" y="914955"/>
                    <a:pt x="1494626" y="909983"/>
                    <a:pt x="1531917" y="902525"/>
                  </a:cubicBezTo>
                  <a:cubicBezTo>
                    <a:pt x="1555528" y="897803"/>
                    <a:pt x="1579558" y="895372"/>
                    <a:pt x="1603169" y="890650"/>
                  </a:cubicBezTo>
                  <a:cubicBezTo>
                    <a:pt x="1731733" y="864937"/>
                    <a:pt x="1532788" y="891872"/>
                    <a:pt x="1757548" y="866899"/>
                  </a:cubicBezTo>
                  <a:cubicBezTo>
                    <a:pt x="1896086" y="832265"/>
                    <a:pt x="1819364" y="846716"/>
                    <a:pt x="2101932" y="866899"/>
                  </a:cubicBezTo>
                  <a:cubicBezTo>
                    <a:pt x="2114418" y="867791"/>
                    <a:pt x="2125338" y="876059"/>
                    <a:pt x="2137558" y="878774"/>
                  </a:cubicBezTo>
                  <a:cubicBezTo>
                    <a:pt x="2161063" y="883997"/>
                    <a:pt x="2185059" y="886691"/>
                    <a:pt x="2208810" y="890650"/>
                  </a:cubicBezTo>
                  <a:cubicBezTo>
                    <a:pt x="2254620" y="886485"/>
                    <a:pt x="2356227" y="880515"/>
                    <a:pt x="2410691" y="866899"/>
                  </a:cubicBezTo>
                  <a:cubicBezTo>
                    <a:pt x="2453948" y="856085"/>
                    <a:pt x="2491221" y="841240"/>
                    <a:pt x="2529444" y="819398"/>
                  </a:cubicBezTo>
                  <a:cubicBezTo>
                    <a:pt x="2593900" y="782565"/>
                    <a:pt x="2535379" y="805544"/>
                    <a:pt x="2600696" y="783772"/>
                  </a:cubicBezTo>
                  <a:cubicBezTo>
                    <a:pt x="2684675" y="727786"/>
                    <a:pt x="2580689" y="798062"/>
                    <a:pt x="2683823" y="724395"/>
                  </a:cubicBezTo>
                  <a:cubicBezTo>
                    <a:pt x="2695437" y="716099"/>
                    <a:pt x="2707574" y="708562"/>
                    <a:pt x="2719449" y="700645"/>
                  </a:cubicBezTo>
                  <a:cubicBezTo>
                    <a:pt x="2774867" y="617518"/>
                    <a:pt x="2743199" y="645227"/>
                    <a:pt x="2802576" y="605642"/>
                  </a:cubicBezTo>
                  <a:cubicBezTo>
                    <a:pt x="2806535" y="593767"/>
                    <a:pt x="2808854" y="581212"/>
                    <a:pt x="2814452" y="570016"/>
                  </a:cubicBezTo>
                  <a:cubicBezTo>
                    <a:pt x="2843474" y="511973"/>
                    <a:pt x="2835155" y="558456"/>
                    <a:pt x="2850078" y="498764"/>
                  </a:cubicBezTo>
                  <a:cubicBezTo>
                    <a:pt x="2854973" y="479182"/>
                    <a:pt x="2858342" y="459246"/>
                    <a:pt x="2861953" y="439387"/>
                  </a:cubicBezTo>
                  <a:cubicBezTo>
                    <a:pt x="2866260" y="415697"/>
                    <a:pt x="2867988" y="391495"/>
                    <a:pt x="2873828" y="368136"/>
                  </a:cubicBezTo>
                  <a:cubicBezTo>
                    <a:pt x="2879900" y="343848"/>
                    <a:pt x="2889662" y="320635"/>
                    <a:pt x="2897579" y="296884"/>
                  </a:cubicBezTo>
                  <a:cubicBezTo>
                    <a:pt x="2901537" y="285009"/>
                    <a:pt x="2898258" y="266856"/>
                    <a:pt x="2909454" y="261258"/>
                  </a:cubicBezTo>
                  <a:cubicBezTo>
                    <a:pt x="2925288" y="253341"/>
                    <a:pt x="2941586" y="246290"/>
                    <a:pt x="2956956" y="237507"/>
                  </a:cubicBezTo>
                  <a:cubicBezTo>
                    <a:pt x="2969348" y="230426"/>
                    <a:pt x="2979816" y="220139"/>
                    <a:pt x="2992582" y="213756"/>
                  </a:cubicBezTo>
                  <a:cubicBezTo>
                    <a:pt x="3090872" y="164611"/>
                    <a:pt x="2952142" y="252270"/>
                    <a:pt x="3075709" y="178130"/>
                  </a:cubicBezTo>
                  <a:cubicBezTo>
                    <a:pt x="3100186" y="163444"/>
                    <a:pt x="3146961" y="130629"/>
                    <a:pt x="3146961" y="130629"/>
                  </a:cubicBezTo>
                  <a:cubicBezTo>
                    <a:pt x="3154878" y="118754"/>
                    <a:pt x="3160619" y="105095"/>
                    <a:pt x="3170711" y="95003"/>
                  </a:cubicBezTo>
                  <a:cubicBezTo>
                    <a:pt x="3180803" y="84911"/>
                    <a:pt x="3201326" y="84616"/>
                    <a:pt x="3206337" y="71252"/>
                  </a:cubicBezTo>
                  <a:cubicBezTo>
                    <a:pt x="3214676" y="49014"/>
                    <a:pt x="3206337" y="23751"/>
                    <a:pt x="3206337" y="0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3753036"/>
              <a:ext cx="828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100%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91183" y="3481600"/>
              <a:ext cx="2967982" cy="3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0" dirty="0" smtClean="0"/>
                <a:t>工作量（需执行的测试用例数）</a:t>
              </a:r>
              <a:endParaRPr lang="zh-CN" altLang="en-US" i="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1995" y="5724538"/>
              <a:ext cx="680162" cy="3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88640"/>
            <a:ext cx="5904657" cy="762000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3600" dirty="0">
                <a:solidFill>
                  <a:srgbClr val="FFFF00"/>
                </a:solidFill>
              </a:rPr>
              <a:t>测试用例</a:t>
            </a:r>
            <a:r>
              <a:rPr lang="zh-CN" altLang="zh-CN" sz="3600" dirty="0">
                <a:solidFill>
                  <a:srgbClr val="FFFF00"/>
                </a:solidFill>
              </a:rPr>
              <a:t>覆盖率的跟踪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pic>
        <p:nvPicPr>
          <p:cNvPr id="28677" name="Picture 2" descr="图%2014-9(P27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4437112"/>
            <a:ext cx="868725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图%2014-8(P27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28800"/>
            <a:ext cx="438332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 rot="10800000">
            <a:off x="2015716" y="1772816"/>
            <a:ext cx="1620180" cy="612068"/>
          </a:xfrm>
          <a:prstGeom prst="lin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bg2">
                <a:lumMod val="25000"/>
                <a:lumOff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63588" y="15927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Failed case</a:t>
            </a:r>
            <a:endParaRPr lang="zh-CN" altLang="en-US" sz="1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rot="16200000" flipH="1">
            <a:off x="3248236" y="3077344"/>
            <a:ext cx="1215752" cy="135632"/>
          </a:xfrm>
          <a:prstGeom prst="lin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bg2">
                <a:lumMod val="25000"/>
                <a:lumOff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491880" y="378904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未执行的用例</a:t>
            </a:r>
            <a:endParaRPr lang="zh-CN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6408204" y="3140968"/>
            <a:ext cx="1008112" cy="108012"/>
          </a:xfrm>
          <a:prstGeom prst="lin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bg2">
                <a:lumMod val="25000"/>
                <a:lumOff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272300" y="306896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非测试用例发现的缺陷</a:t>
            </a:r>
            <a:endParaRPr lang="zh-CN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88640"/>
            <a:ext cx="6480075" cy="791939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11.2.4 </a:t>
            </a:r>
            <a:r>
              <a:rPr lang="zh-CN" altLang="en-US" sz="3600" dirty="0">
                <a:solidFill>
                  <a:srgbClr val="FFFF00"/>
                </a:solidFill>
              </a:rPr>
              <a:t>维护测试用例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196752"/>
            <a:ext cx="5796508" cy="79330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测试用例的维护是持续改进的过程</a:t>
            </a:r>
            <a:endParaRPr lang="zh-CN" altLang="en-US" sz="2400" b="1" dirty="0" smtClean="0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9701" name="图片 4" descr="14-2.gif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988840"/>
            <a:ext cx="7597402" cy="452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6768107" cy="762000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3600" dirty="0">
                <a:solidFill>
                  <a:srgbClr val="FFFF00"/>
                </a:solidFill>
              </a:rPr>
              <a:t>测试用例维护流程示例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pic>
        <p:nvPicPr>
          <p:cNvPr id="30724" name="Picture 2" descr="图%2014-11(P30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95736" y="1412776"/>
            <a:ext cx="4794250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66695"/>
            <a:ext cx="6384772" cy="561975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</a:rPr>
              <a:t>11.2.</a:t>
            </a:r>
            <a:r>
              <a:rPr lang="en-US" altLang="zh-CN" sz="3600" dirty="0">
                <a:solidFill>
                  <a:srgbClr val="FFFF00"/>
                </a:solidFill>
              </a:rPr>
              <a:t>5</a:t>
            </a: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r>
              <a:rPr lang="zh-CN" altLang="zh-CN" sz="3600" dirty="0" smtClean="0">
                <a:solidFill>
                  <a:srgbClr val="FFFF00"/>
                </a:solidFill>
              </a:rPr>
              <a:t> </a:t>
            </a:r>
            <a:r>
              <a:rPr lang="zh-CN" altLang="zh-CN" sz="3600" dirty="0">
                <a:solidFill>
                  <a:srgbClr val="FFFF00"/>
                </a:solidFill>
              </a:rPr>
              <a:t>测试用例的覆盖率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204864"/>
            <a:ext cx="7920880" cy="3473450"/>
          </a:xfrm>
        </p:spPr>
        <p:txBody>
          <a:bodyPr/>
          <a:lstStyle/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测试</a:t>
            </a:r>
            <a:r>
              <a:rPr lang="zh-CN" altLang="en-US" sz="2400" b="1" kern="1200" dirty="0" smtClean="0">
                <a:solidFill>
                  <a:srgbClr val="3366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用例本身</a:t>
            </a:r>
            <a:r>
              <a:rPr lang="zh-CN" altLang="zh-CN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：</a:t>
            </a:r>
            <a:r>
              <a:rPr lang="zh-CN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发现缺陷后补</a:t>
            </a:r>
            <a:r>
              <a:rPr lang="zh-CN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充的测试用例数 </a:t>
            </a:r>
            <a:r>
              <a:rPr lang="en-US" altLang="zh-CN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/ </a:t>
            </a:r>
            <a:r>
              <a:rPr lang="zh-CN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总的测试用例数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需求、功能点覆盖率</a:t>
            </a:r>
            <a:r>
              <a:rPr lang="zh-CN" altLang="zh-CN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：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每个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功能点都要有测试用例，平均</a:t>
            </a:r>
            <a:r>
              <a:rPr lang="en-US" altLang="zh-CN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&gt;4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个</a:t>
            </a:r>
            <a:r>
              <a:rPr lang="en-US" altLang="zh-CN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/FP </a:t>
            </a:r>
            <a:endParaRPr lang="en-US" altLang="zh-CN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marL="444500" lvl="1" indent="-444500">
              <a:lnSpc>
                <a:spcPct val="13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400" b="1" kern="1200" dirty="0">
                <a:solidFill>
                  <a:srgbClr val="3366FF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代码覆盖率</a:t>
            </a:r>
            <a:r>
              <a:rPr lang="zh-CN" altLang="zh-CN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：</a:t>
            </a:r>
            <a:r>
              <a:rPr lang="zh-CN" altLang="en-US" sz="2400" kern="1200" dirty="0" smtClean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借助工具跟踪执行过</a:t>
            </a:r>
            <a:r>
              <a:rPr lang="zh-CN" altLang="en-US" sz="2400" kern="12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程，了解代码行、类、方法等覆盖率情况</a:t>
            </a:r>
            <a:endParaRPr lang="zh-CN" altLang="en-US" sz="2400" kern="12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200800" cy="661988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3600" dirty="0" smtClean="0">
                <a:solidFill>
                  <a:srgbClr val="FFFF00"/>
                </a:solidFill>
              </a:rPr>
              <a:t>第</a:t>
            </a:r>
            <a:r>
              <a:rPr lang="en-US" altLang="zh-CN" sz="3600" dirty="0" smtClean="0">
                <a:solidFill>
                  <a:srgbClr val="FFFF00"/>
                </a:solidFill>
              </a:rPr>
              <a:t>11</a:t>
            </a:r>
            <a:r>
              <a:rPr lang="zh-CN" altLang="en-US" sz="3600" dirty="0" smtClean="0">
                <a:solidFill>
                  <a:srgbClr val="FFFF00"/>
                </a:solidFill>
              </a:rPr>
              <a:t>章 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anose="02010600030101010101" pitchFamily="2" charset="-122"/>
              </a:rPr>
              <a:t>设计和维护测试用例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123728" y="1700808"/>
            <a:ext cx="4572000" cy="1206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  </a:t>
            </a:r>
            <a:r>
              <a:rPr lang="zh-CN" altLang="en-US" sz="2800" b="1" i="0" dirty="0"/>
              <a:t>测试用例构成及其设计</a:t>
            </a:r>
            <a:endParaRPr lang="zh-CN" altLang="en-US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11.2  </a:t>
            </a:r>
            <a:r>
              <a:rPr lang="zh-CN" altLang="en-US" sz="2800" b="1" i="0" dirty="0"/>
              <a:t>测试用例的组织和跟踪 </a:t>
            </a:r>
            <a:endParaRPr lang="zh-CN" altLang="en-US" sz="2800" b="1" i="0" dirty="0"/>
          </a:p>
        </p:txBody>
      </p:sp>
      <p:pic>
        <p:nvPicPr>
          <p:cNvPr id="5125" name="Picture 5" descr="http://www.ibm.com/developerworks/cn/rational/04/r-3217/3217_fig11.jpg"/>
          <p:cNvPicPr>
            <a:picLocks noChangeAspect="1" noChangeArrowheads="1"/>
          </p:cNvPicPr>
          <p:nvPr/>
        </p:nvPicPr>
        <p:blipFill>
          <a:blip r:embed="rId1" r:link="rId2" cstate="print"/>
          <a:srcRect/>
          <a:stretch>
            <a:fillRect/>
          </a:stretch>
        </p:blipFill>
        <p:spPr bwMode="auto">
          <a:xfrm>
            <a:off x="2267744" y="3284984"/>
            <a:ext cx="44116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5400600" cy="762000"/>
          </a:xfrm>
        </p:spPr>
        <p:txBody>
          <a:bodyPr/>
          <a:lstStyle/>
          <a:p>
            <a:pPr algn="ctr" eaLnBrk="1" hangingPunct="1"/>
            <a:r>
              <a:rPr lang="zh-CN" altLang="en-US" sz="3600" dirty="0">
                <a:solidFill>
                  <a:srgbClr val="FFFF00"/>
                </a:solidFill>
              </a:rPr>
              <a:t>如何描述</a:t>
            </a:r>
            <a:r>
              <a:rPr lang="zh-CN" altLang="de-DE" sz="3600" dirty="0">
                <a:solidFill>
                  <a:srgbClr val="FFFF00"/>
                </a:solidFill>
              </a:rPr>
              <a:t>测试</a:t>
            </a:r>
            <a:r>
              <a:rPr lang="zh-CN" altLang="en-US" sz="3600" dirty="0">
                <a:solidFill>
                  <a:srgbClr val="FFFF00"/>
                </a:solidFill>
              </a:rPr>
              <a:t>行为？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7172" name="图片 6" descr="google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5400" y="2097088"/>
            <a:ext cx="6934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549275"/>
            <a:ext cx="7772400" cy="76200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</a:rPr>
              <a:t>示例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8196" name="图片 4" descr="google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188" y="2241550"/>
            <a:ext cx="3221037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 descr="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25" y="2205038"/>
            <a:ext cx="48418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燕尾形箭头 7"/>
          <p:cNvSpPr>
            <a:spLocks noChangeArrowheads="1"/>
          </p:cNvSpPr>
          <p:nvPr/>
        </p:nvSpPr>
        <p:spPr bwMode="auto">
          <a:xfrm>
            <a:off x="3816350" y="3681413"/>
            <a:ext cx="539750" cy="4318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04137" cy="661988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11.1</a:t>
            </a:r>
            <a:r>
              <a:rPr lang="zh-CN" altLang="en-US" sz="3200" dirty="0" smtClean="0">
                <a:solidFill>
                  <a:srgbClr val="FFFF00"/>
                </a:solidFill>
              </a:rPr>
              <a:t>  </a:t>
            </a:r>
            <a:r>
              <a:rPr lang="zh-CN" altLang="en-US" sz="3200" dirty="0">
                <a:solidFill>
                  <a:srgbClr val="FFFF00"/>
                </a:solidFill>
              </a:rPr>
              <a:t>测试用例构成及其设计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331640" y="2708920"/>
            <a:ext cx="5760640" cy="241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11.1.1 </a:t>
            </a:r>
            <a:r>
              <a:rPr lang="zh-CN" altLang="en-US" sz="2800" b="1" i="0" dirty="0"/>
              <a:t>测试用例的重要性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11.1.2 </a:t>
            </a:r>
            <a:r>
              <a:rPr lang="zh-CN" altLang="en-US" sz="2800" b="1" i="0" dirty="0"/>
              <a:t>测试用例设计书写标准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11.1.3 </a:t>
            </a:r>
            <a:r>
              <a:rPr lang="zh-CN" altLang="en-US" sz="2800" b="1" i="0" dirty="0"/>
              <a:t>测试用例设计考虑因素</a:t>
            </a:r>
            <a:endParaRPr lang="en-US" altLang="zh-CN" sz="2800" b="1" i="0" dirty="0"/>
          </a:p>
          <a:p>
            <a:pPr>
              <a:lnSpc>
                <a:spcPct val="140000"/>
              </a:lnSpc>
            </a:pPr>
            <a:r>
              <a:rPr lang="en-US" altLang="zh-CN" sz="2800" b="1" i="0" dirty="0" smtClean="0"/>
              <a:t>11.1.4 </a:t>
            </a:r>
            <a:r>
              <a:rPr lang="zh-CN" altLang="en-US" sz="2800" b="1" i="0" dirty="0"/>
              <a:t>测试用例设计的基本原则</a:t>
            </a:r>
            <a:endParaRPr lang="zh-CN" altLang="en-US" sz="28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04813"/>
            <a:ext cx="7772400" cy="762000"/>
          </a:xfrm>
        </p:spPr>
        <p:txBody>
          <a:bodyPr/>
          <a:lstStyle/>
          <a:p>
            <a:pPr algn="ctr"/>
            <a:r>
              <a:rPr lang="zh-CN" altLang="de-DE" sz="3600" dirty="0">
                <a:solidFill>
                  <a:srgbClr val="FFFF00"/>
                </a:solidFill>
              </a:rPr>
              <a:t>什么是测试用例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276872"/>
            <a:ext cx="8352928" cy="2736304"/>
          </a:xfrm>
        </p:spPr>
        <p:txBody>
          <a:bodyPr/>
          <a:lstStyle/>
          <a:p>
            <a:pPr marL="444500" lvl="1" indent="-444500" eaLnBrk="1" hangingPunct="1">
              <a:lnSpc>
                <a:spcPct val="15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zh-CN" altLang="de-DE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测试用例</a:t>
            </a:r>
            <a:r>
              <a:rPr lang="zh-CN" altLang="de-DE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lang="zh-CN" altLang="de-DE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独立</a:t>
            </a:r>
            <a:r>
              <a:rPr lang="zh-CN" altLang="de-DE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进行测试执行的</a:t>
            </a:r>
            <a:r>
              <a:rPr lang="zh-CN" altLang="de-DE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最小</a:t>
            </a:r>
            <a:r>
              <a:rPr lang="zh-CN" altLang="de-DE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</a:t>
            </a:r>
            <a:endParaRPr lang="zh-CN" altLang="de-DE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 eaLnBrk="1" hangingPunct="1">
              <a:lnSpc>
                <a:spcPct val="15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zh-CN" altLang="de-DE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测试内容的一系列情景和每个情景中必须依靠输入和输出，而对软件的正确性进行判断的测试文档，称为测试用例</a:t>
            </a:r>
            <a:endParaRPr lang="zh-CN" altLang="de-DE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 eaLnBrk="1" hangingPunct="1">
              <a:lnSpc>
                <a:spcPct val="15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测试用例就是将软件测试的行为活动转化为规范化的文档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404664"/>
            <a:ext cx="5689004" cy="611411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sz="3600" dirty="0" smtClean="0">
                <a:solidFill>
                  <a:srgbClr val="FFFF00"/>
                </a:solidFill>
              </a:rPr>
              <a:t>11.1.1 </a:t>
            </a:r>
            <a:r>
              <a:rPr lang="zh-CN" altLang="en-US" sz="3600" dirty="0">
                <a:solidFill>
                  <a:srgbClr val="FFFF00"/>
                </a:solidFill>
              </a:rPr>
              <a:t>测试用例的重要性</a:t>
            </a:r>
            <a:endParaRPr lang="en-US" altLang="zh-CN" sz="3600" dirty="0">
              <a:solidFill>
                <a:srgbClr val="FFFF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640960" cy="4752528"/>
          </a:xfrm>
        </p:spPr>
        <p:txBody>
          <a:bodyPr/>
          <a:lstStyle/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如何以最少的人力、资源投入，在最短的时间内完成测试，发现软件系统的缺陷，保证软件的优良品质，则是软件公司探索和追求的目标。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400" b="1" u="sng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软件测试是有组织性、步骤性和计划性的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，为了能将软件测试的行为转换为可管理的、具体量化的模式，需要创建和维护测试用例</a:t>
            </a:r>
            <a:endParaRPr lang="zh-CN" altLang="de-DE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4500" lvl="1" indent="-444500">
              <a:lnSpc>
                <a:spcPct val="140000"/>
              </a:lnSpc>
              <a:buClr>
                <a:srgbClr val="99CCFF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测试用例是测试工作的指导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，是软件测试的必须遵守的准则，更是软件测试质量稳定的根本保障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0</TotalTime>
  <Words>2658</Words>
  <Application>WPS 演示</Application>
  <PresentationFormat>全屏显示(4:3)</PresentationFormat>
  <Paragraphs>275</Paragraphs>
  <Slides>37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黑体</vt:lpstr>
      <vt:lpstr>Arial</vt:lpstr>
      <vt:lpstr>微软雅黑</vt:lpstr>
      <vt:lpstr>Arial Unicode MS</vt:lpstr>
      <vt:lpstr>楷体</vt:lpstr>
      <vt:lpstr>Wingdings</vt:lpstr>
      <vt:lpstr>Times New Roman</vt:lpstr>
      <vt:lpstr>6</vt:lpstr>
      <vt:lpstr>第10章 回顾</vt:lpstr>
      <vt:lpstr>PowerPoint 演示文稿</vt:lpstr>
      <vt:lpstr>本章要解决的问题</vt:lpstr>
      <vt:lpstr>第11章 设计和维护测试用例</vt:lpstr>
      <vt:lpstr>如何描述测试行为？</vt:lpstr>
      <vt:lpstr>示例</vt:lpstr>
      <vt:lpstr>11.1  测试用例构成及其设计</vt:lpstr>
      <vt:lpstr>什么是测试用例</vt:lpstr>
      <vt:lpstr>11.1.1 测试用例的重要性</vt:lpstr>
      <vt:lpstr>测试用例的作用</vt:lpstr>
      <vt:lpstr>11.1.2 测试用例设计书写标准</vt:lpstr>
      <vt:lpstr>描述测试需要哪些内容</vt:lpstr>
      <vt:lpstr>测试用例的元素</vt:lpstr>
      <vt:lpstr>示例</vt:lpstr>
      <vt:lpstr>良好测试用例的特征</vt:lpstr>
      <vt:lpstr>11.1.3 测试用例设计考虑因素</vt:lpstr>
      <vt:lpstr>示例一</vt:lpstr>
      <vt:lpstr>示例二</vt:lpstr>
      <vt:lpstr>11.1.4 测试用例设计的基本原则</vt:lpstr>
      <vt:lpstr>单个测试用例的质量要求</vt:lpstr>
      <vt:lpstr>测试用例的颗粒度</vt:lpstr>
      <vt:lpstr>整体测试用例的质量要求</vt:lpstr>
      <vt:lpstr>11.2 测试用例组织和维护</vt:lpstr>
      <vt:lpstr>11.2.1 测试用例的属性	</vt:lpstr>
      <vt:lpstr>属性的阶段表现	</vt:lpstr>
      <vt:lpstr>一些属性说明</vt:lpstr>
      <vt:lpstr>11.2.2 测试套件及其构成方法</vt:lpstr>
      <vt:lpstr>实例</vt:lpstr>
      <vt:lpstr>测试用例套件</vt:lpstr>
      <vt:lpstr>测试类型与测试用例设计</vt:lpstr>
      <vt:lpstr>测试用例的组织和测试过程的关系</vt:lpstr>
      <vt:lpstr>测试套件应用场合</vt:lpstr>
      <vt:lpstr>11.2.3 跟踪测试用例</vt:lpstr>
      <vt:lpstr>测试用例覆盖率的跟踪</vt:lpstr>
      <vt:lpstr>11.2.4 维护测试用例</vt:lpstr>
      <vt:lpstr>测试用例维护流程示例</vt:lpstr>
      <vt:lpstr>11.2.5  测试用例的覆盖率</vt:lpstr>
    </vt:vector>
  </TitlesOfParts>
  <Company>Webex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category>免费模板</cp:category>
  <cp:lastModifiedBy>dell-ds</cp:lastModifiedBy>
  <cp:revision>337</cp:revision>
  <dcterms:created xsi:type="dcterms:W3CDTF">2011-09-26T13:26:00Z</dcterms:created>
  <dcterms:modified xsi:type="dcterms:W3CDTF">2019-06-11T10:26:45Z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