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01" r:id="rId3"/>
    <p:sldId id="802" r:id="rId4"/>
    <p:sldId id="803" r:id="rId6"/>
    <p:sldId id="804" r:id="rId7"/>
    <p:sldId id="80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15" r:id="rId18"/>
    <p:sldId id="816" r:id="rId19"/>
    <p:sldId id="817" r:id="rId20"/>
    <p:sldId id="818" r:id="rId21"/>
    <p:sldId id="819" r:id="rId22"/>
    <p:sldId id="820" r:id="rId23"/>
    <p:sldId id="821" r:id="rId24"/>
    <p:sldId id="822" r:id="rId25"/>
    <p:sldId id="823" r:id="rId26"/>
    <p:sldId id="831" r:id="rId27"/>
    <p:sldId id="832" r:id="rId28"/>
    <p:sldId id="833" r:id="rId29"/>
    <p:sldId id="83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40" autoAdjust="0"/>
  </p:normalViewPr>
  <p:slideViewPr>
    <p:cSldViewPr>
      <p:cViewPr>
        <p:scale>
          <a:sx n="103" d="100"/>
          <a:sy n="103" d="100"/>
        </p:scale>
        <p:origin x="-61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ADC221-5826-4178-B66C-81ACF3AE066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B39F1-153C-4328-8624-BD7997B249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24B5C-D6DF-47FB-A79E-98BAC4F95C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3E083-0C27-4CFC-B3FE-DB6875C5A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200E1-3B8A-41EC-85E3-78B0C16520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6805C-1645-42CF-9840-3300C94DF2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6E312-8320-4F84-9292-AC2716FFC7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4BD0-DD4F-4FE6-B166-957C3A87AE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4722-0C0A-40F7-A0BB-2D7C4BCFFE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2A1-F048-4864-AB25-45476B491A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8B4B5-4C6F-425A-92A7-442D4EA546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GIF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9CCBDC3-D335-4782-A35C-50772670AEA3}" type="slidenum">
              <a:rPr lang="en-US" altLang="zh-CN"/>
            </a:fld>
            <a:endParaRPr lang="en-US" altLang="zh-CN"/>
          </a:p>
        </p:txBody>
      </p:sp>
      <p:pic>
        <p:nvPicPr>
          <p:cNvPr id="1030" name="图片 7" descr="professional.gi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hyperlink" Target="http://www.microsoft.com/hyper-v-server/en/us/default.asp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25"/>
            <a:ext cx="914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i="0" kern="0" dirty="0">
                <a:solidFill>
                  <a:srgbClr val="FFFFFF"/>
                </a:solidFill>
                <a:latin typeface="+mj-lt"/>
                <a:ea typeface="+mn-ea"/>
              </a:rPr>
              <a:t>     </a:t>
            </a:r>
            <a:endParaRPr lang="zh-CN" altLang="en-US" sz="2400" i="0" kern="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14338" name="标题 1"/>
          <p:cNvSpPr txBox="1"/>
          <p:nvPr/>
        </p:nvSpPr>
        <p:spPr bwMode="auto">
          <a:xfrm>
            <a:off x="-30163" y="2133600"/>
            <a:ext cx="4787901" cy="172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2800" b="1" i="0">
                <a:solidFill>
                  <a:schemeClr val="bg1"/>
                </a:solidFill>
              </a:rPr>
              <a:t>软件测试方法和技术</a:t>
            </a:r>
            <a:endParaRPr lang="en-US" altLang="zh-CN" sz="2800" b="1" i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zh-CN" sz="1200" b="1" i="0">
              <a:solidFill>
                <a:srgbClr val="FFFF0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b="1" i="0">
                <a:solidFill>
                  <a:srgbClr val="FFFF00"/>
                </a:solidFill>
              </a:rPr>
              <a:t>第</a:t>
            </a:r>
            <a:r>
              <a:rPr lang="en-US" altLang="zh-CN" sz="3200" b="1" i="0">
                <a:solidFill>
                  <a:srgbClr val="FFFF00"/>
                </a:solidFill>
              </a:rPr>
              <a:t>12</a:t>
            </a:r>
            <a:r>
              <a:rPr lang="zh-CN" altLang="en-US" sz="3200" b="1" i="0">
                <a:solidFill>
                  <a:srgbClr val="FFFF00"/>
                </a:solidFill>
              </a:rPr>
              <a:t>章 部署测试环境</a:t>
            </a:r>
            <a:endParaRPr lang="zh-CN" altLang="en-US" sz="3200" b="1" i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网络环境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68313" y="2420938"/>
            <a:ext cx="4787900" cy="2586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/>
              <a:t> </a:t>
            </a:r>
            <a:r>
              <a:rPr lang="en-US" altLang="zh-CN" sz="2800" b="1" i="0"/>
              <a:t> 100M</a:t>
            </a:r>
            <a:r>
              <a:rPr lang="zh-CN" altLang="en-US" sz="2800" b="1" i="0"/>
              <a:t>、</a:t>
            </a:r>
            <a:r>
              <a:rPr lang="en-US" altLang="zh-CN" sz="2800" b="1" i="0"/>
              <a:t>1G</a:t>
            </a:r>
            <a:r>
              <a:rPr lang="zh-CN" altLang="en-US" sz="2800" b="1" i="0"/>
              <a:t>、</a:t>
            </a:r>
            <a:r>
              <a:rPr lang="en-US" altLang="zh-CN" sz="2800" b="1" i="0"/>
              <a:t>10G</a:t>
            </a:r>
            <a:r>
              <a:rPr lang="zh-CN" altLang="en-US" sz="2800" b="1" i="0"/>
              <a:t>网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局域网、广域网、无线网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 网络协议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 防火墙、代理服务器或网关</a:t>
            </a:r>
            <a:endParaRPr lang="zh-CN" altLang="en-GB" sz="2800" b="1" i="0"/>
          </a:p>
        </p:txBody>
      </p:sp>
      <p:pic>
        <p:nvPicPr>
          <p:cNvPr id="31747" name="Picture 2" descr="multirout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8625" y="1989138"/>
            <a:ext cx="3455988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软件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331913" y="2024063"/>
            <a:ext cx="3384550" cy="3878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/>
              <a:t> </a:t>
            </a:r>
            <a:r>
              <a:rPr lang="zh-CN" altLang="en-US" sz="2800" b="1" i="0"/>
              <a:t>操作系统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数据库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Web</a:t>
            </a:r>
            <a:r>
              <a:rPr lang="zh-CN" altLang="en-US" sz="2800" b="1" i="0"/>
              <a:t>服务器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测试工具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应用软件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zh-CN" altLang="en-US" sz="2800" b="1" i="0"/>
              <a:t>被测试系统</a:t>
            </a:r>
            <a:endParaRPr lang="zh-CN" altLang="en-GB" sz="2800" b="1" i="0"/>
          </a:p>
        </p:txBody>
      </p:sp>
      <p:pic>
        <p:nvPicPr>
          <p:cNvPr id="33795" name="Picture 2" descr="http://skogberg.eu/android/AndroidSoftwareEnvironmen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175" y="2349500"/>
            <a:ext cx="49149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620713"/>
            <a:ext cx="7704138" cy="661987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数据准备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1008063" y="2528888"/>
            <a:ext cx="3924300" cy="2586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 </a:t>
            </a:r>
            <a:r>
              <a:rPr lang="zh-CN" altLang="en-US" sz="2800" i="0"/>
              <a:t>原有数据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i="0"/>
              <a:t> 正确数据和错误数据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i="0"/>
              <a:t> 真实的客户数据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i="0"/>
              <a:t> </a:t>
            </a:r>
            <a:r>
              <a:rPr lang="zh-CN" altLang="en-US" sz="2800" i="0"/>
              <a:t> 大量的数据</a:t>
            </a:r>
            <a:endParaRPr lang="zh-CN" altLang="en-GB" sz="2800" i="0"/>
          </a:p>
        </p:txBody>
      </p:sp>
      <p:pic>
        <p:nvPicPr>
          <p:cNvPr id="35843" name="Picture 6" descr="http://www.jiahenglu.net/course/advancedDataManagement/data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2725" y="2276475"/>
            <a:ext cx="363537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6" descr="http://i.technet.microsoft.com/Cc262155.56f1f2ce-f2fa-469b-847c-498f9011b4b6(en-us,office.14)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29100" y="2857500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 </a:t>
            </a:r>
            <a:r>
              <a:rPr lang="en-US" altLang="zh-CN" sz="3600" b="1" smtClean="0">
                <a:solidFill>
                  <a:srgbClr val="FFFF00"/>
                </a:solidFill>
              </a:rPr>
              <a:t> </a:t>
            </a:r>
            <a:r>
              <a:rPr lang="zh-CN" altLang="en-US" sz="3600" b="1" smtClean="0">
                <a:solidFill>
                  <a:srgbClr val="FFFF00"/>
                </a:solidFill>
              </a:rPr>
              <a:t>虚拟机的应用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92163" y="1844675"/>
            <a:ext cx="6553200" cy="1939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12.3.1  </a:t>
            </a:r>
            <a:r>
              <a:rPr lang="zh-CN" altLang="en-US" sz="2800" b="1" i="0"/>
              <a:t>虚拟机软件	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12.3.2  VMware</a:t>
            </a:r>
            <a:r>
              <a:rPr lang="zh-CN" altLang="en-US" sz="2800" b="1" i="0"/>
              <a:t>的虚拟机解决方案	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12.3.3  </a:t>
            </a:r>
            <a:r>
              <a:rPr lang="zh-CN" altLang="en-US" sz="2800" b="1" i="0"/>
              <a:t>辅助工具</a:t>
            </a:r>
            <a:endParaRPr lang="zh-CN" altLang="en-GB" sz="28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为什么使用虚拟机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39750" y="1628775"/>
            <a:ext cx="8208963" cy="421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充分利用硬件资源</a:t>
            </a:r>
            <a:r>
              <a:rPr lang="zh-CN" altLang="en-US" sz="2400" i="0"/>
              <a:t>，有</a:t>
            </a:r>
            <a:r>
              <a:rPr lang="en-GB" altLang="zh-CN" sz="2400" i="0"/>
              <a:t>70</a:t>
            </a:r>
            <a:r>
              <a:rPr lang="zh-CN" altLang="en-US" sz="2400" i="0"/>
              <a:t>％的服务器利用率只有</a:t>
            </a:r>
            <a:r>
              <a:rPr lang="en-GB" altLang="zh-CN" sz="2400" i="0"/>
              <a:t>20</a:t>
            </a:r>
            <a:r>
              <a:rPr lang="zh-CN" altLang="en-US" sz="2400" i="0"/>
              <a:t>％～</a:t>
            </a:r>
            <a:r>
              <a:rPr lang="en-GB" altLang="zh-CN" sz="2400" i="0"/>
              <a:t>30 </a:t>
            </a:r>
            <a:r>
              <a:rPr lang="en-GB" altLang="zh-CN" sz="2400" i="0">
                <a:sym typeface="Wingdings" panose="05000000000000000000" pitchFamily="2" charset="2"/>
              </a:rPr>
              <a:t> </a:t>
            </a:r>
            <a:r>
              <a:rPr lang="zh-CN" altLang="en-US" sz="2400" i="0">
                <a:sym typeface="Wingdings" panose="05000000000000000000" pitchFamily="2" charset="2"/>
              </a:rPr>
              <a:t>借助虚拟机技术</a:t>
            </a:r>
            <a:r>
              <a:rPr lang="zh-CN" altLang="en-US" sz="2400" i="0"/>
              <a:t>提高到</a:t>
            </a:r>
            <a:r>
              <a:rPr lang="en-GB" altLang="zh-CN" sz="2400" i="0"/>
              <a:t>85</a:t>
            </a:r>
            <a:r>
              <a:rPr lang="zh-CN" altLang="en-US" sz="2400" i="0"/>
              <a:t>％～</a:t>
            </a:r>
            <a:r>
              <a:rPr lang="en-GB" altLang="zh-CN" sz="2400" i="0"/>
              <a:t>95</a:t>
            </a:r>
            <a:r>
              <a:rPr lang="zh-CN" altLang="en-US" sz="2400" i="0"/>
              <a:t>％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节约能源和空间</a:t>
            </a:r>
            <a:r>
              <a:rPr lang="zh-CN" altLang="en-US" sz="2400" i="0"/>
              <a:t>。例如如果内存加大到</a:t>
            </a:r>
            <a:r>
              <a:rPr lang="en-GB" altLang="zh-CN" sz="2400" i="0"/>
              <a:t>16G</a:t>
            </a:r>
            <a:r>
              <a:rPr lang="zh-CN" altLang="en-US" sz="2400" i="0"/>
              <a:t>或更高，一台机器可以虚拟</a:t>
            </a:r>
            <a:r>
              <a:rPr lang="en-GB" altLang="zh-CN" sz="2400" i="0"/>
              <a:t>4</a:t>
            </a:r>
            <a:r>
              <a:rPr lang="zh-CN" altLang="en-US" sz="2400" i="0"/>
              <a:t>～</a:t>
            </a:r>
            <a:r>
              <a:rPr lang="en-GB" altLang="zh-CN" sz="2400" i="0"/>
              <a:t>8</a:t>
            </a:r>
            <a:r>
              <a:rPr lang="zh-CN" altLang="en-US" sz="2400" i="0"/>
              <a:t>台服务器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提升运作效率</a:t>
            </a:r>
            <a:r>
              <a:rPr lang="zh-CN" altLang="en-US" sz="2400" i="0"/>
              <a:t>，几分钟就可装载所需的系统镜像文件</a:t>
            </a:r>
            <a:endParaRPr lang="en-US" altLang="zh-CN" sz="2400" i="0"/>
          </a:p>
          <a:p>
            <a:pPr marL="542925" indent="-542925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/>
              <a:t>有利于环境的建立和维护</a:t>
            </a:r>
            <a:r>
              <a:rPr lang="zh-CN" altLang="en-US" sz="2400" i="0"/>
              <a:t>，容易实现添加、移动、变更和重置服务器的操作</a:t>
            </a:r>
            <a:endParaRPr lang="zh-CN" altLang="en-GB" sz="24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12.3.1 </a:t>
            </a:r>
            <a:r>
              <a:rPr lang="zh-CN" altLang="en-US" sz="3600" b="1" smtClean="0">
                <a:solidFill>
                  <a:srgbClr val="FFFF00"/>
                </a:solidFill>
              </a:rPr>
              <a:t>虚拟机软件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476375" y="1412875"/>
            <a:ext cx="6553200" cy="5089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800" i="0"/>
              <a:t>VMware</a:t>
            </a:r>
            <a:r>
              <a:rPr lang="zh-CN" altLang="en-US" sz="2800" i="0"/>
              <a:t>的产品 </a:t>
            </a:r>
            <a:r>
              <a:rPr lang="en-GB" altLang="zh-CN" sz="2800" i="0"/>
              <a:t>GSX/ESX</a:t>
            </a:r>
            <a:r>
              <a:rPr lang="zh-CN" altLang="en-US" sz="2800" i="0"/>
              <a:t>， </a:t>
            </a:r>
            <a:r>
              <a:rPr lang="en-US" altLang="zh-CN" sz="2800" i="0"/>
              <a:t>WS</a:t>
            </a:r>
            <a:r>
              <a:rPr lang="en-GB" altLang="zh-CN" sz="2800" i="0"/>
              <a:t> 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i="0"/>
              <a:t> 微软公司的</a:t>
            </a:r>
            <a:r>
              <a:rPr lang="en-GB" altLang="zh-CN" sz="2800" i="0"/>
              <a:t>Virtual Server</a:t>
            </a:r>
            <a:r>
              <a:rPr lang="en-US" altLang="zh-CN" sz="2800" i="0"/>
              <a:t>/</a:t>
            </a:r>
            <a:r>
              <a:rPr lang="en-GB" altLang="zh-CN" sz="2800" i="0"/>
              <a:t>PC</a:t>
            </a:r>
            <a:endParaRPr lang="en-GB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Sun xVM VirtualBox</a:t>
            </a:r>
            <a:endParaRPr lang="en-GB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Parallels Workstation</a:t>
            </a:r>
            <a:endParaRPr lang="en-GB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i="0"/>
              <a:t> SW-soft</a:t>
            </a:r>
            <a:r>
              <a:rPr lang="zh-CN" altLang="en-US" sz="2800" i="0"/>
              <a:t>公司的</a:t>
            </a:r>
            <a:r>
              <a:rPr lang="en-GB" altLang="zh-CN" sz="2800" i="0"/>
              <a:t>Virtuozzo</a:t>
            </a:r>
            <a:endParaRPr lang="en-GB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i="0"/>
              <a:t> 开源软件</a:t>
            </a:r>
            <a:r>
              <a:rPr lang="en-GB" altLang="zh-CN" sz="2800" i="0"/>
              <a:t>QEMU</a:t>
            </a:r>
            <a:r>
              <a:rPr lang="zh-CN" altLang="en-US" sz="2800" i="0"/>
              <a:t>、</a:t>
            </a:r>
            <a:r>
              <a:rPr lang="en-US" altLang="zh-CN" sz="2800" i="0"/>
              <a:t>Xen</a:t>
            </a:r>
            <a:endParaRPr lang="en-US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 </a:t>
            </a:r>
            <a:r>
              <a:rPr lang="en-GB" altLang="zh-CN" sz="2800" i="0"/>
              <a:t>Cygwin</a:t>
            </a:r>
            <a:r>
              <a:rPr lang="zh-CN" altLang="en-US" sz="2800" i="0"/>
              <a:t>，</a:t>
            </a:r>
            <a:r>
              <a:rPr lang="en-GB" altLang="zh-CN" sz="2800" i="0"/>
              <a:t>GnuWin32 </a:t>
            </a:r>
            <a:r>
              <a:rPr lang="zh-CN" altLang="en-US" sz="2800" i="0"/>
              <a:t>，</a:t>
            </a:r>
            <a:r>
              <a:rPr lang="en-GB" altLang="zh-CN" sz="2800" i="0"/>
              <a:t>WinLinux</a:t>
            </a:r>
            <a:endParaRPr lang="en-GB" altLang="zh-CN" sz="28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</a:t>
            </a:r>
            <a:r>
              <a:rPr lang="en-GB" altLang="zh-CN" sz="2800" i="0"/>
              <a:t>Colinux</a:t>
            </a:r>
            <a:endParaRPr lang="zh-CN" altLang="en-GB" sz="28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微软的虚拟解决方案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44034" name="Picture 2" descr="http://www.aswathi.com/blogs/image.axd?picture=windows-server-2008-rds-architecture_thumb_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088" y="1412875"/>
            <a:ext cx="7491412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虚拟机工作原理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45058" name="Picture 2" descr="http://trycatch.be/cfs-filesystemfile.ashx/__key/CommunityServer.Blogs.Components.WeblogFiles/roggenk.14ae5a437856_5F00_141E/image_5F00_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6013" y="1412875"/>
            <a:ext cx="7273925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虚拟机工作原理</a:t>
            </a:r>
            <a:r>
              <a:rPr lang="en-US" altLang="zh-CN" sz="3600" b="1" smtClean="0">
                <a:solidFill>
                  <a:srgbClr val="FFFF00"/>
                </a:solidFill>
              </a:rPr>
              <a:t>-2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46082" name="Picture 2" descr="http://blogs.msdn.com/blogfiles/virtual_pc_guy/WindowsLiveWriter/WhyHyperVcannotbootoffofSCSIdisksandwhyy_8E75/storage_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3350" y="1268413"/>
            <a:ext cx="63373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桌面虚拟化（</a:t>
            </a:r>
            <a:r>
              <a:rPr lang="en-US" altLang="zh-CN" sz="3600" b="1" smtClean="0">
                <a:solidFill>
                  <a:srgbClr val="FFFF00"/>
                </a:solidFill>
              </a:rPr>
              <a:t>App-V</a:t>
            </a:r>
            <a:r>
              <a:rPr lang="zh-CN" altLang="en-US" sz="3600" b="1" smtClean="0">
                <a:solidFill>
                  <a:srgbClr val="FFFF00"/>
                </a:solidFill>
              </a:rPr>
              <a:t>）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47106" name="Picture 2" descr="MDOP Web Her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63713" y="1196975"/>
            <a:ext cx="5688012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64087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第</a:t>
            </a:r>
            <a:r>
              <a:rPr lang="en-US" altLang="zh-CN" sz="3600" b="1" smtClean="0">
                <a:solidFill>
                  <a:srgbClr val="FFFF00"/>
                </a:solidFill>
              </a:rPr>
              <a:t>12</a:t>
            </a:r>
            <a:r>
              <a:rPr lang="zh-CN" altLang="en-US" sz="3600" b="1" smtClean="0">
                <a:solidFill>
                  <a:srgbClr val="FFFF00"/>
                </a:solidFill>
              </a:rPr>
              <a:t>章  部署测试环境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827088" y="1844675"/>
            <a:ext cx="6121400" cy="384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0"/>
              <a:t>12.1 </a:t>
            </a:r>
            <a:r>
              <a:rPr lang="zh-CN" altLang="en-US" sz="2800" i="0"/>
              <a:t>测试环境的重要性</a:t>
            </a:r>
            <a:endParaRPr lang="zh-CN" altLang="en-US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12.2 </a:t>
            </a:r>
            <a:r>
              <a:rPr lang="zh-CN" altLang="en-US" sz="2800" i="0"/>
              <a:t>测试环境要素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12.3 </a:t>
            </a:r>
            <a:r>
              <a:rPr lang="zh-CN" altLang="en-US" sz="2800" i="0"/>
              <a:t>虚拟机的应用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12.4 </a:t>
            </a:r>
            <a:r>
              <a:rPr lang="zh-CN" altLang="en-US" sz="2800" i="0"/>
              <a:t>如何建立项目的测试环境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12.5 </a:t>
            </a:r>
            <a:r>
              <a:rPr lang="zh-CN" altLang="en-US" sz="2800" i="0"/>
              <a:t>自动部署测试环境</a:t>
            </a:r>
            <a:endParaRPr lang="en-US" altLang="zh-CN" sz="2800" i="0"/>
          </a:p>
          <a:p>
            <a:pPr>
              <a:lnSpc>
                <a:spcPct val="150000"/>
              </a:lnSpc>
            </a:pPr>
            <a:r>
              <a:rPr lang="en-US" altLang="zh-CN" sz="2800" i="0"/>
              <a:t>12.6 </a:t>
            </a:r>
            <a:r>
              <a:rPr lang="zh-CN" altLang="en-US" sz="2800" i="0"/>
              <a:t>测试环境的维护和管理</a:t>
            </a:r>
            <a:endParaRPr lang="zh-CN" altLang="en-GB" sz="2800" i="0"/>
          </a:p>
        </p:txBody>
      </p:sp>
      <p:pic>
        <p:nvPicPr>
          <p:cNvPr id="15363" name="Picture 6" descr="circuit_board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59450" y="2565400"/>
            <a:ext cx="3198813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76250"/>
            <a:ext cx="7704138" cy="661988"/>
          </a:xfrm>
        </p:spPr>
        <p:txBody>
          <a:bodyPr/>
          <a:lstStyle/>
          <a:p>
            <a:pPr algn="ctr"/>
            <a:r>
              <a:rPr lang="pt-BR" altLang="zh-CN" b="1" smtClean="0">
                <a:solidFill>
                  <a:srgbClr val="FFFF00"/>
                </a:solidFill>
              </a:rPr>
              <a:t>Windows Server 2008 R2 </a:t>
            </a:r>
            <a:r>
              <a:rPr lang="pt-BR" altLang="zh-CN" sz="3600" b="1" smtClean="0">
                <a:solidFill>
                  <a:srgbClr val="FFFF00"/>
                </a:solidFill>
              </a:rPr>
              <a:t>Hyper-V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1042988" y="6488113"/>
            <a:ext cx="74898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hlinkClick r:id="rId1"/>
              </a:rPr>
              <a:t>http://www.microsoft.com/hyper-v-server/en/us/default.aspx</a:t>
            </a:r>
            <a:endParaRPr lang="zh-CN" altLang="en-US"/>
          </a:p>
        </p:txBody>
      </p:sp>
      <p:pic>
        <p:nvPicPr>
          <p:cNvPr id="48131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196975"/>
            <a:ext cx="543877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r>
              <a:rPr lang="en-GB" altLang="zh-CN" sz="3600" b="1" smtClean="0">
                <a:solidFill>
                  <a:srgbClr val="FFFF00"/>
                </a:solidFill>
              </a:rPr>
              <a:t>12.3.2 </a:t>
            </a:r>
            <a:r>
              <a:rPr lang="en-US" altLang="zh-CN" sz="3600" b="1" smtClean="0">
                <a:solidFill>
                  <a:srgbClr val="FFFF00"/>
                </a:solidFill>
              </a:rPr>
              <a:t>VMware</a:t>
            </a:r>
            <a:r>
              <a:rPr lang="zh-CN" altLang="en-US" sz="3600" b="1" smtClean="0">
                <a:solidFill>
                  <a:srgbClr val="FFFF00"/>
                </a:solidFill>
              </a:rPr>
              <a:t>的虚拟机解决方</a:t>
            </a:r>
            <a:r>
              <a:rPr lang="zh-CN" altLang="en-US" sz="3600" b="1" i="1" smtClean="0">
                <a:solidFill>
                  <a:schemeClr val="hlink"/>
                </a:solidFill>
              </a:rPr>
              <a:t>案</a:t>
            </a:r>
            <a:endParaRPr lang="zh-CN" altLang="en-US" sz="3600" b="1" i="1" smtClean="0">
              <a:solidFill>
                <a:schemeClr val="hlink"/>
              </a:solidFill>
            </a:endParaRP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719138" y="1736725"/>
            <a:ext cx="6553200" cy="166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400" b="1"/>
              <a:t> </a:t>
            </a:r>
            <a:r>
              <a:rPr lang="en-GB" altLang="zh-CN" sz="2400" i="0"/>
              <a:t>VMware-ESX-Server </a:t>
            </a:r>
            <a:r>
              <a:rPr lang="zh-CN" altLang="en-US" sz="2400" i="0"/>
              <a:t>（企业级，</a:t>
            </a:r>
            <a:r>
              <a:rPr lang="en-US" altLang="zh-CN" sz="2400" i="0"/>
              <a:t>No OS</a:t>
            </a:r>
            <a:r>
              <a:rPr lang="zh-CN" altLang="en-US" sz="2400" i="0"/>
              <a:t>）</a:t>
            </a:r>
            <a:r>
              <a:rPr lang="en-US" altLang="zh-CN" sz="2400" b="1" i="0"/>
              <a:t> </a:t>
            </a:r>
            <a:endParaRPr lang="en-US" altLang="zh-CN" sz="24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400" i="0"/>
              <a:t>VMware-GSX-Server (</a:t>
            </a:r>
            <a:r>
              <a:rPr lang="zh-CN" altLang="en-US" sz="2400" i="0"/>
              <a:t>工作组级</a:t>
            </a:r>
            <a:r>
              <a:rPr lang="en-GB" altLang="zh-CN" sz="2400" i="0"/>
              <a:t>)</a:t>
            </a:r>
            <a:endParaRPr lang="en-GB" altLang="zh-CN" sz="24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400" b="1" i="0"/>
              <a:t> </a:t>
            </a:r>
            <a:r>
              <a:rPr lang="en-GB" altLang="zh-CN" sz="2400" i="0"/>
              <a:t>VMware-workstation </a:t>
            </a:r>
            <a:r>
              <a:rPr lang="zh-CN" altLang="en-US" sz="2400" i="0"/>
              <a:t>（客户端）</a:t>
            </a:r>
            <a:endParaRPr lang="zh-CN" altLang="en-GB" sz="2400" b="1" i="0"/>
          </a:p>
        </p:txBody>
      </p:sp>
      <p:pic>
        <p:nvPicPr>
          <p:cNvPr id="50179" name="Picture 2" descr="vmwar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2388" y="3429000"/>
            <a:ext cx="41751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76250"/>
            <a:ext cx="7704138" cy="661988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VMWare </a:t>
            </a:r>
            <a:r>
              <a:rPr lang="zh-CN" altLang="en-US" sz="3600" b="1" smtClean="0">
                <a:solidFill>
                  <a:srgbClr val="FFFF00"/>
                </a:solidFill>
              </a:rPr>
              <a:t>其它组件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971550" y="2024063"/>
            <a:ext cx="7740650" cy="323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400" b="1" i="0"/>
              <a:t> </a:t>
            </a:r>
            <a:r>
              <a:rPr lang="en-GB" altLang="zh-CN" sz="2800" b="1" i="0"/>
              <a:t>VMWare Server Console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VMware VirtualCenter for VMware Server</a:t>
            </a:r>
            <a:endParaRPr lang="en-GB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VMware Open Source Components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Microsoft Sysprep Tools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 SCSI Disk Drivers</a:t>
            </a:r>
            <a:endParaRPr lang="en-US" altLang="zh-CN" sz="2800" b="1" i="0"/>
          </a:p>
        </p:txBody>
      </p:sp>
      <p:pic>
        <p:nvPicPr>
          <p:cNvPr id="52227" name="Picture 6" descr="http://t3.gstatic.com/images?q=tbn:ANd9GcQFDaZP_fcoLFf0AfmsvGIgXZAjoZ1Vgew4rnnbsJdNuy3MtuNgqw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72113" y="4581525"/>
            <a:ext cx="36639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12.3.3 </a:t>
            </a:r>
            <a:r>
              <a:rPr lang="zh-CN" altLang="en-US" sz="3600" b="1" smtClean="0">
                <a:solidFill>
                  <a:srgbClr val="FFFF00"/>
                </a:solidFill>
              </a:rPr>
              <a:t>辅助工具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55650" y="1808163"/>
            <a:ext cx="7777163" cy="4032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/>
              <a:t>Akorri</a:t>
            </a:r>
            <a:r>
              <a:rPr lang="zh-CN" altLang="en-US" sz="2800" b="1" i="0"/>
              <a:t>公司的</a:t>
            </a:r>
            <a:r>
              <a:rPr lang="en-GB" altLang="zh-CN" sz="2800" b="1" i="0"/>
              <a:t>BalancePoint</a:t>
            </a:r>
            <a:r>
              <a:rPr lang="zh-CN" altLang="en-US" sz="2800" b="1" i="0"/>
              <a:t>工具</a:t>
            </a:r>
            <a:r>
              <a:rPr lang="zh-CN" altLang="en-US" sz="2400" i="0"/>
              <a:t>：</a:t>
            </a:r>
            <a:r>
              <a:rPr lang="en-US" altLang="zh-CN" sz="2400" i="0"/>
              <a:t> VM Performance Index, Virtual Host Resource Contention, Virtual Resource EntITlement Analysis, VM CPU Efficiency</a:t>
            </a:r>
            <a:endParaRPr lang="en-US" altLang="zh-CN" sz="2400" b="1" i="0"/>
          </a:p>
          <a:p>
            <a:pPr marL="444500" indent="-444500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GB" altLang="zh-CN" sz="2800" b="1" i="0"/>
              <a:t>Vizioncore</a:t>
            </a:r>
            <a:r>
              <a:rPr lang="zh-CN" altLang="en-US" sz="2800" b="1" i="0"/>
              <a:t>公司的产品</a:t>
            </a:r>
            <a:r>
              <a:rPr lang="zh-CN" altLang="en-US" sz="2400" i="0"/>
              <a:t>，包括</a:t>
            </a:r>
            <a:r>
              <a:rPr lang="en-GB" altLang="zh-CN" sz="2400" i="0"/>
              <a:t>vControl</a:t>
            </a:r>
            <a:r>
              <a:rPr lang="zh-CN" altLang="en-US" sz="2400" i="0"/>
              <a:t>、</a:t>
            </a:r>
            <a:r>
              <a:rPr lang="en-GB" altLang="zh-CN" sz="2400" i="0"/>
              <a:t>vConverte</a:t>
            </a:r>
            <a:r>
              <a:rPr lang="zh-CN" altLang="en-US" sz="2400" i="0"/>
              <a:t>、</a:t>
            </a:r>
            <a:r>
              <a:rPr lang="en-GB" altLang="zh-CN" sz="2400" i="0"/>
              <a:t>vFoglight</a:t>
            </a:r>
            <a:r>
              <a:rPr lang="zh-CN" altLang="en-US" sz="2400" i="0"/>
              <a:t>、</a:t>
            </a:r>
            <a:r>
              <a:rPr lang="en-GB" altLang="zh-CN" sz="2400" i="0"/>
              <a:t>vOptimizer</a:t>
            </a:r>
            <a:r>
              <a:rPr lang="zh-CN" altLang="en-US" sz="2400" i="0"/>
              <a:t>、</a:t>
            </a:r>
            <a:r>
              <a:rPr lang="en-GB" altLang="zh-CN" sz="2400" i="0"/>
              <a:t>vRanger</a:t>
            </a:r>
            <a:r>
              <a:rPr lang="zh-CN" altLang="en-US" sz="2400" i="0"/>
              <a:t>、</a:t>
            </a:r>
            <a:r>
              <a:rPr lang="en-GB" altLang="zh-CN" sz="2400" i="0"/>
              <a:t>vCharter</a:t>
            </a:r>
            <a:r>
              <a:rPr lang="zh-CN" altLang="en-US" sz="2400" i="0"/>
              <a:t>、</a:t>
            </a:r>
            <a:r>
              <a:rPr lang="en-GB" altLang="zh-CN" sz="2400" i="0"/>
              <a:t>vReplicator</a:t>
            </a:r>
            <a:r>
              <a:rPr lang="zh-CN" altLang="en-US" sz="2400" i="0"/>
              <a:t>、</a:t>
            </a:r>
            <a:r>
              <a:rPr lang="en-GB" altLang="zh-CN" sz="2400" i="0"/>
              <a:t>vEssentials solution bundles</a:t>
            </a:r>
            <a:r>
              <a:rPr lang="zh-CN" altLang="en-US" sz="2400" i="0"/>
              <a:t>等</a:t>
            </a:r>
            <a:endParaRPr lang="zh-CN" altLang="en-GB" sz="2400" b="1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69766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rgbClr val="FFFF00"/>
                </a:solidFill>
              </a:rPr>
              <a:t>12.4 </a:t>
            </a:r>
            <a:r>
              <a:rPr lang="zh-CN" altLang="en-US" sz="3600" b="1" smtClean="0">
                <a:solidFill>
                  <a:srgbClr val="FFFF00"/>
                </a:solidFill>
              </a:rPr>
              <a:t>如何建立项目的测试环境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863600" y="1916113"/>
            <a:ext cx="7993063" cy="3694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400" b="1" i="0"/>
              <a:t> </a:t>
            </a:r>
            <a:r>
              <a:rPr lang="zh-CN" altLang="en-US" sz="2800" b="1" i="0"/>
              <a:t>事先要清楚项目的要求</a:t>
            </a:r>
            <a:r>
              <a:rPr lang="zh-CN" altLang="en-US" sz="2400" b="1" i="0"/>
              <a:t>，</a:t>
            </a:r>
            <a:r>
              <a:rPr lang="zh-CN" altLang="en-US" sz="2400" i="0"/>
              <a:t>如软件构架文档、部署模型、测试自动化架构、测试数据的要求和测试策略和测试方法</a:t>
            </a:r>
            <a:endParaRPr lang="en-US" altLang="zh-CN" sz="2400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规划测试环境</a:t>
            </a:r>
            <a:endParaRPr lang="en-US" altLang="zh-CN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列出设备清单</a:t>
            </a:r>
            <a:endParaRPr lang="zh-CN" altLang="en-US" sz="2800" b="1" i="0"/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/>
              <a:t>环境实施</a:t>
            </a:r>
            <a:r>
              <a:rPr lang="zh-CN" altLang="en-US" sz="2400" b="1" i="0"/>
              <a:t>：</a:t>
            </a:r>
            <a:r>
              <a:rPr lang="zh-CN" altLang="en-US" sz="2400" i="0"/>
              <a:t>如安装虚拟机系统、操作系统、网络配置、安装应用系统、配置并调试应用软件</a:t>
            </a:r>
            <a:endParaRPr lang="zh-CN" altLang="en-GB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11981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b="1" smtClean="0">
                <a:solidFill>
                  <a:srgbClr val="FFFF00"/>
                </a:solidFill>
              </a:rPr>
              <a:t>12.5 </a:t>
            </a:r>
            <a:r>
              <a:rPr lang="zh-CN" altLang="en-US" sz="3600" b="1" smtClean="0">
                <a:solidFill>
                  <a:srgbClr val="FFFF00"/>
                </a:solidFill>
              </a:rPr>
              <a:t>自动部署测试环境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pic>
        <p:nvPicPr>
          <p:cNvPr id="58370" name="图片 4" descr="13-5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7700" y="1592263"/>
            <a:ext cx="8137525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6481762" cy="6619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b="1" smtClean="0">
                <a:solidFill>
                  <a:srgbClr val="FFFF00"/>
                </a:solidFill>
              </a:rPr>
              <a:t>自动部署测试环境</a:t>
            </a:r>
            <a:r>
              <a:rPr lang="en-US" altLang="zh-CN" sz="3600" b="1" smtClean="0">
                <a:solidFill>
                  <a:srgbClr val="FFFF00"/>
                </a:solidFill>
              </a:rPr>
              <a:t>-</a:t>
            </a:r>
            <a:r>
              <a:rPr lang="zh-CN" altLang="en-US" sz="3600" b="1" smtClean="0">
                <a:solidFill>
                  <a:srgbClr val="FFFF00"/>
                </a:solidFill>
              </a:rPr>
              <a:t>实例</a:t>
            </a:r>
            <a:endParaRPr lang="en-US" altLang="zh-CN" sz="3600" b="1" smtClean="0">
              <a:solidFill>
                <a:srgbClr val="FFFF00"/>
              </a:solidFill>
            </a:endParaRPr>
          </a:p>
        </p:txBody>
      </p:sp>
      <p:pic>
        <p:nvPicPr>
          <p:cNvPr id="60418" name="图片 3" descr="13-6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650" y="1773238"/>
            <a:ext cx="79375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矩形 4"/>
          <p:cNvSpPr>
            <a:spLocks noChangeArrowheads="1"/>
          </p:cNvSpPr>
          <p:nvPr/>
        </p:nvSpPr>
        <p:spPr bwMode="auto">
          <a:xfrm>
            <a:off x="1871663" y="6396038"/>
            <a:ext cx="61928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66FF"/>
                </a:solidFill>
              </a:rPr>
              <a:t>STAX</a:t>
            </a:r>
            <a:r>
              <a:rPr lang="zh-CN" altLang="en-US" sz="2400">
                <a:solidFill>
                  <a:srgbClr val="3366FF"/>
                </a:solidFill>
              </a:rPr>
              <a:t>脚本示例可以参考书</a:t>
            </a:r>
            <a:r>
              <a:rPr lang="en-US" altLang="zh-CN" sz="2400">
                <a:solidFill>
                  <a:srgbClr val="3366FF"/>
                </a:solidFill>
              </a:rPr>
              <a:t>P.304~P.305</a:t>
            </a:r>
            <a:endParaRPr lang="zh-CN" altLang="en-US" sz="240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333375"/>
            <a:ext cx="6372225" cy="661988"/>
          </a:xfrm>
        </p:spPr>
        <p:txBody>
          <a:bodyPr/>
          <a:lstStyle/>
          <a:p>
            <a:pPr algn="ctr"/>
            <a:r>
              <a:rPr lang="en-GB" altLang="zh-CN" sz="3600" b="1" smtClean="0">
                <a:solidFill>
                  <a:srgbClr val="FFFF00"/>
                </a:solidFill>
              </a:rPr>
              <a:t>12.6 </a:t>
            </a:r>
            <a:r>
              <a:rPr lang="zh-CN" altLang="en-GB" sz="3600" b="1" smtClean="0">
                <a:solidFill>
                  <a:srgbClr val="FFFF00"/>
                </a:solidFill>
              </a:rPr>
              <a:t>测试环境的维护和管理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62466" name="Picture 5" descr="13-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9500" y="1592263"/>
            <a:ext cx="6734175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6626225" cy="661987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12.1 </a:t>
            </a:r>
            <a:r>
              <a:rPr lang="zh-CN" altLang="en-US" sz="3600" b="1" smtClean="0">
                <a:solidFill>
                  <a:srgbClr val="FFFF00"/>
                </a:solidFill>
              </a:rPr>
              <a:t>测试环境的重要性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27088" y="2781300"/>
            <a:ext cx="1892300" cy="180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/>
              <a:t> </a:t>
            </a:r>
            <a:r>
              <a:rPr lang="zh-CN" altLang="en-US" sz="2800" i="0"/>
              <a:t>设计环境</a:t>
            </a:r>
            <a:endParaRPr lang="zh-CN" altLang="en-US" sz="2800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/>
              <a:t> 实施环境</a:t>
            </a:r>
            <a:endParaRPr lang="zh-CN" altLang="en-US" sz="2800" i="0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i="0"/>
              <a:t> 管理环境 </a:t>
            </a:r>
            <a:endParaRPr lang="zh-CN" altLang="en-US" sz="2800" i="0"/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339975" y="5589588"/>
            <a:ext cx="437356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800" b="1" i="0">
                <a:solidFill>
                  <a:srgbClr val="3366FF"/>
                </a:solidFill>
              </a:rPr>
              <a:t>测试环境是测试执行的基础</a:t>
            </a:r>
            <a:r>
              <a:rPr lang="zh-CN" altLang="en-US" sz="2800" i="0">
                <a:solidFill>
                  <a:srgbClr val="3366FF"/>
                </a:solidFill>
              </a:rPr>
              <a:t> </a:t>
            </a:r>
            <a:endParaRPr lang="zh-CN" altLang="en-US" sz="2800" i="0">
              <a:solidFill>
                <a:srgbClr val="3366FF"/>
              </a:solidFill>
            </a:endParaRP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92500" y="2420938"/>
            <a:ext cx="5256213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333375"/>
            <a:ext cx="5761038" cy="661988"/>
          </a:xfrm>
        </p:spPr>
        <p:txBody>
          <a:bodyPr/>
          <a:lstStyle/>
          <a:p>
            <a:pPr algn="ctr"/>
            <a:r>
              <a:rPr lang="zh-CN" altLang="en-GB" sz="3600" b="1" smtClean="0">
                <a:solidFill>
                  <a:srgbClr val="FFFF00"/>
                </a:solidFill>
              </a:rPr>
              <a:t>测试环境与辅测试环境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900113" y="1736725"/>
            <a:ext cx="7667625" cy="435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400" b="1" i="0"/>
              <a:t>软件环境分为主测试环境和辅测试环境。</a:t>
            </a:r>
            <a:endParaRPr lang="en-US" altLang="zh-CN" sz="2400" b="1" i="0"/>
          </a:p>
          <a:p>
            <a:pPr>
              <a:lnSpc>
                <a:spcPct val="130000"/>
              </a:lnSpc>
            </a:pPr>
            <a:endParaRPr lang="en-GB" altLang="zh-CN" sz="2400" b="1" i="0"/>
          </a:p>
          <a:p>
            <a:pPr>
              <a:lnSpc>
                <a:spcPct val="130000"/>
              </a:lnSpc>
            </a:pPr>
            <a:r>
              <a:rPr lang="en-US" altLang="en-GB" sz="2400" b="1" i="0"/>
              <a:t>主测试环境是测试软件功能、安全可靠性、性能、易用性等大多数指标的主要环境</a:t>
            </a:r>
            <a:r>
              <a:rPr lang="en-US" altLang="zh-CN" sz="2400" i="0"/>
              <a:t> </a:t>
            </a:r>
            <a:endParaRPr lang="en-US" altLang="zh-CN" sz="2400" i="0"/>
          </a:p>
          <a:p>
            <a:pPr>
              <a:lnSpc>
                <a:spcPct val="130000"/>
              </a:lnSpc>
            </a:pPr>
            <a:endParaRPr lang="zh-CN" altLang="en-US" sz="2400" i="0"/>
          </a:p>
          <a:p>
            <a:pPr>
              <a:lnSpc>
                <a:spcPct val="130000"/>
              </a:lnSpc>
            </a:pPr>
            <a:r>
              <a:rPr lang="zh-CN" altLang="en-US" sz="2800" b="1" i="0"/>
              <a:t>辅助测试环境满足特殊的测试需求</a:t>
            </a:r>
            <a:endParaRPr lang="zh-CN" altLang="en-US" sz="2400" i="0"/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GB" sz="2400" i="0"/>
              <a:t> 兼容性测试</a:t>
            </a:r>
            <a:endParaRPr lang="zh-CN" altLang="en-GB" sz="2400" i="0"/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GB" sz="2400" i="0"/>
              <a:t> 模拟真实环境测试</a:t>
            </a:r>
            <a:endParaRPr lang="zh-CN" altLang="en-US" sz="2400" i="0"/>
          </a:p>
          <a:p>
            <a:pPr>
              <a:lnSpc>
                <a:spcPct val="13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i="0"/>
              <a:t> 横向对比测试</a:t>
            </a:r>
            <a:endParaRPr lang="zh-CN" altLang="en-GB" sz="2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en-US" altLang="zh-CN" sz="3600" b="1" smtClean="0">
                <a:solidFill>
                  <a:srgbClr val="FFFF00"/>
                </a:solidFill>
              </a:rPr>
              <a:t>12.2 </a:t>
            </a:r>
            <a:r>
              <a:rPr lang="zh-CN" altLang="en-US" sz="3600" b="1" smtClean="0">
                <a:solidFill>
                  <a:srgbClr val="FFFF00"/>
                </a:solidFill>
              </a:rPr>
              <a:t>测试环境要素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4554538"/>
            <a:ext cx="274638" cy="2303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808080"/>
                </a:solidFill>
              </a:rPr>
              <a:t>Zhu.Kerry@gmail.com</a:t>
            </a:r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71550" y="2636838"/>
            <a:ext cx="3168650" cy="2586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12.2.1 </a:t>
            </a:r>
            <a:r>
              <a:rPr lang="zh-CN" altLang="en-US" sz="2800" b="1" i="0"/>
              <a:t>硬件	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12.2.2 </a:t>
            </a:r>
            <a:r>
              <a:rPr lang="zh-CN" altLang="en-US" sz="2800" b="1" i="0"/>
              <a:t>网络环境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12.2.3 </a:t>
            </a:r>
            <a:r>
              <a:rPr lang="zh-CN" altLang="en-US" sz="2800" b="1" i="0"/>
              <a:t>软件</a:t>
            </a:r>
            <a:endParaRPr lang="zh-CN" altLang="en-US" sz="2800" b="1" i="0"/>
          </a:p>
          <a:p>
            <a:pPr>
              <a:lnSpc>
                <a:spcPct val="150000"/>
              </a:lnSpc>
            </a:pPr>
            <a:r>
              <a:rPr lang="en-US" altLang="zh-CN" sz="2800" b="1" i="0"/>
              <a:t>12.2.4 </a:t>
            </a:r>
            <a:r>
              <a:rPr lang="zh-CN" altLang="en-US" sz="2800" b="1" i="0"/>
              <a:t>数据准备</a:t>
            </a:r>
            <a:endParaRPr lang="zh-CN" altLang="en-GB" sz="2800" b="1" i="0"/>
          </a:p>
        </p:txBody>
      </p:sp>
      <p:pic>
        <p:nvPicPr>
          <p:cNvPr id="21508" name="Picture 8" descr="http://vmlab.files.wordpress.com/2008/06/network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175" y="2060575"/>
            <a:ext cx="50038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传统的服务器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2355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87900" y="2349500"/>
            <a:ext cx="3106738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6" descr="http://fs01.qiboom.net/userfilespace/2008/05/08/yuanzhichina10955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270125"/>
            <a:ext cx="29527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机架式服务器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2560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33575" y="1622425"/>
            <a:ext cx="586105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6" descr="http://image.cn.made-in-china.com/2f0j01avUTzdLGVHch/%E6%9C%BA%E6%9E%B6%E5%BC%8F%E6%9C%8D%E5%8A%A1%E5%99%A8%E6%9C%BA%E7%AE%B1-2U%EF%BC%88J6602%EF%BC%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3860800"/>
            <a:ext cx="4103687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860800"/>
            <a:ext cx="3894137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http://www.it.com.cn/server/pic/2009/04/13/10/090413_xc_svdp_yc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35375" y="2205038"/>
            <a:ext cx="53848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337300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刀片式服务器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pic>
        <p:nvPicPr>
          <p:cNvPr id="27651" name="Picture 4" descr="http://www.lxfwq.com.cn/uploads/allimg/080821/11395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628775"/>
            <a:ext cx="3395662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矩形 1"/>
          <p:cNvSpPr>
            <a:spLocks noChangeArrowheads="1"/>
          </p:cNvSpPr>
          <p:nvPr/>
        </p:nvSpPr>
        <p:spPr bwMode="auto">
          <a:xfrm>
            <a:off x="4187825" y="2384425"/>
            <a:ext cx="1824038" cy="612775"/>
          </a:xfrm>
          <a:prstGeom prst="rect">
            <a:avLst/>
          </a:prstGeom>
          <a:solidFill>
            <a:srgbClr val="FFFFFF"/>
          </a:solidFill>
          <a:ln w="9525" algn="ctr">
            <a:noFill/>
            <a:rou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</a:rPr>
              <a:t>硬件</a:t>
            </a:r>
            <a:endParaRPr lang="zh-CN" altLang="en-US" sz="3600" b="1" smtClean="0">
              <a:solidFill>
                <a:srgbClr val="FFFF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71550" y="2349500"/>
            <a:ext cx="4284663" cy="3232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defRPr/>
            </a:pPr>
            <a:r>
              <a:rPr lang="zh-CN" altLang="en-US" sz="2800" b="1" i="0" dirty="0">
                <a:ea typeface="宋体" panose="02010600030101010101" pitchFamily="2" charset="-122"/>
              </a:rPr>
              <a:t> 机架式服务器</a:t>
            </a:r>
            <a:endParaRPr lang="en-US" altLang="zh-CN" sz="2800" b="1" i="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defRPr/>
            </a:pPr>
            <a:r>
              <a:rPr lang="zh-CN" altLang="en-US" sz="2800" b="1" i="0" dirty="0">
                <a:ea typeface="宋体" panose="02010600030101010101" pitchFamily="2" charset="-122"/>
              </a:rPr>
              <a:t>刀片式服务器</a:t>
            </a:r>
            <a:endParaRPr lang="en-US" altLang="zh-CN" sz="2800" b="1" i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defRPr/>
            </a:pPr>
            <a:r>
              <a:rPr lang="en-US" altLang="zh-CN" sz="2800" b="1" i="0" dirty="0"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ea typeface="宋体" panose="02010600030101010101" pitchFamily="2" charset="-122"/>
              </a:rPr>
              <a:t> 客户端机器</a:t>
            </a:r>
            <a:endParaRPr lang="en-US" altLang="zh-CN" sz="2800" b="1" i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defRPr/>
            </a:pPr>
            <a:r>
              <a:rPr lang="en-US" altLang="zh-CN" sz="2800" b="1" i="0" dirty="0"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ea typeface="宋体" panose="02010600030101010101" pitchFamily="2" charset="-122"/>
              </a:rPr>
              <a:t> 移动设备</a:t>
            </a:r>
            <a:endParaRPr lang="en-US" altLang="zh-CN" sz="2800" b="1" i="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  <a:defRPr/>
            </a:pPr>
            <a:r>
              <a:rPr lang="zh-CN" altLang="en-US" sz="2800" b="1" i="0" dirty="0">
                <a:ea typeface="宋体" panose="02010600030101010101" pitchFamily="2" charset="-122"/>
              </a:rPr>
              <a:t>  声卡、显示卡、麦克风</a:t>
            </a:r>
            <a:endParaRPr lang="zh-CN" altLang="en-GB" sz="2800" b="1" i="0" dirty="0">
              <a:ea typeface="宋体" panose="02010600030101010101" pitchFamily="2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156325" y="2924175"/>
            <a:ext cx="2087563" cy="190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400" b="1" i="0"/>
              <a:t> </a:t>
            </a:r>
            <a:r>
              <a:rPr lang="zh-CN" altLang="en-US" sz="2800" b="1" i="0">
                <a:solidFill>
                  <a:srgbClr val="3366FF"/>
                </a:solidFill>
              </a:rPr>
              <a:t>标准配置</a:t>
            </a:r>
            <a:endParaRPr lang="en-US" altLang="zh-CN" sz="2800" b="1" i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2800" b="1" i="0">
                <a:solidFill>
                  <a:srgbClr val="3366FF"/>
                </a:solidFill>
              </a:rPr>
              <a:t> 最低配置</a:t>
            </a:r>
            <a:endParaRPr lang="en-US" altLang="zh-CN" sz="2800" b="1" i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anose="05000000000000000000" pitchFamily="2" charset="2"/>
              <a:buChar char="p"/>
            </a:pPr>
            <a:r>
              <a:rPr lang="en-US" altLang="zh-CN" sz="2800" b="1" i="0">
                <a:solidFill>
                  <a:srgbClr val="3366FF"/>
                </a:solidFill>
              </a:rPr>
              <a:t> </a:t>
            </a:r>
            <a:r>
              <a:rPr lang="zh-CN" altLang="en-US" sz="2800" b="1" i="0">
                <a:solidFill>
                  <a:srgbClr val="3366FF"/>
                </a:solidFill>
              </a:rPr>
              <a:t>推荐配置</a:t>
            </a:r>
            <a:endParaRPr lang="zh-CN" altLang="en-GB" sz="2800" b="1" i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0</TotalTime>
  <Words>1718</Words>
  <Application>WPS 演示</Application>
  <PresentationFormat>全屏显示(4:3)</PresentationFormat>
  <Paragraphs>154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Arial Unicode MS</vt:lpstr>
      <vt:lpstr>6</vt:lpstr>
      <vt:lpstr>PowerPoint 演示文稿</vt:lpstr>
      <vt:lpstr>第12章  部署测试环境</vt:lpstr>
      <vt:lpstr>12.1 测试环境的重要性</vt:lpstr>
      <vt:lpstr>测试环境与辅测试环境</vt:lpstr>
      <vt:lpstr>12.2 测试环境要素</vt:lpstr>
      <vt:lpstr>传统的服务器</vt:lpstr>
      <vt:lpstr>机架式服务器</vt:lpstr>
      <vt:lpstr>刀片式服务器</vt:lpstr>
      <vt:lpstr>硬件</vt:lpstr>
      <vt:lpstr>网络环境</vt:lpstr>
      <vt:lpstr>软件</vt:lpstr>
      <vt:lpstr>数据准备</vt:lpstr>
      <vt:lpstr>12.3  虚拟机的应用</vt:lpstr>
      <vt:lpstr>为什么使用虚拟机</vt:lpstr>
      <vt:lpstr>12.3.1 虚拟机软件</vt:lpstr>
      <vt:lpstr>微软的虚拟解决方案</vt:lpstr>
      <vt:lpstr>虚拟机工作原理</vt:lpstr>
      <vt:lpstr>虚拟机工作原理-2</vt:lpstr>
      <vt:lpstr>桌面虚拟化（App-V）</vt:lpstr>
      <vt:lpstr>Windows Server 2008 R2 Hyper-V</vt:lpstr>
      <vt:lpstr>12.3.2 VMware的虚拟机解决方案</vt:lpstr>
      <vt:lpstr>VMWare 其它组件</vt:lpstr>
      <vt:lpstr>12.3.3 辅助工具</vt:lpstr>
      <vt:lpstr>12.4 如何建立项目的测试环境</vt:lpstr>
      <vt:lpstr>12.5 自动部署测试环境</vt:lpstr>
      <vt:lpstr>自动部署测试环境-实例</vt:lpstr>
      <vt:lpstr>12.6 测试环境的维护和管理</vt:lpstr>
    </vt:vector>
  </TitlesOfParts>
  <Company>Webex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category>免费模板</cp:category>
  <cp:lastModifiedBy>dell-ds</cp:lastModifiedBy>
  <cp:revision>327</cp:revision>
  <dcterms:created xsi:type="dcterms:W3CDTF">2011-09-26T13:26:00Z</dcterms:created>
  <dcterms:modified xsi:type="dcterms:W3CDTF">2019-02-20T05:36:49Z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2052-11.1.0.8214</vt:lpwstr>
  </property>
</Properties>
</file>